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8"/>
  </p:notesMasterIdLst>
  <p:sldIdLst>
    <p:sldId id="256" r:id="rId5"/>
    <p:sldId id="258" r:id="rId6"/>
    <p:sldId id="260" r:id="rId7"/>
    <p:sldId id="276" r:id="rId8"/>
    <p:sldId id="270" r:id="rId9"/>
    <p:sldId id="272" r:id="rId10"/>
    <p:sldId id="261" r:id="rId11"/>
    <p:sldId id="264" r:id="rId12"/>
    <p:sldId id="271" r:id="rId13"/>
    <p:sldId id="273" r:id="rId14"/>
    <p:sldId id="268" r:id="rId15"/>
    <p:sldId id="269" r:id="rId16"/>
    <p:sldId id="275" r:id="rId17"/>
  </p:sldIdLst>
  <p:sldSz cx="18288000" cy="10287000"/>
  <p:notesSz cx="9144000" cy="6858000"/>
  <p:embeddedFontLst>
    <p:embeddedFont>
      <p:font typeface="Helvetica Now" panose="020B0604020202020204" charset="0"/>
      <p:regular r:id="rId19"/>
    </p:embeddedFont>
    <p:embeddedFont>
      <p:font typeface="Helvetica Now Bold" panose="020B0604020202020204" charset="0"/>
      <p:regular r:id="rId20"/>
    </p:embeddedFont>
    <p:embeddedFont>
      <p:font typeface="Helvetica World" panose="020B0604020202020204" charset="0"/>
      <p:regular r:id="rId21"/>
    </p:embeddedFont>
    <p:embeddedFont>
      <p:font typeface="Helvetica World Bold"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3DB04C-80CF-4945-8E65-072E5D47A982}" v="30" dt="2025-11-25T16:05:58.0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79487" autoAdjust="0"/>
  </p:normalViewPr>
  <p:slideViewPr>
    <p:cSldViewPr snapToGrid="0">
      <p:cViewPr varScale="1">
        <p:scale>
          <a:sx n="57" d="100"/>
          <a:sy n="57" d="100"/>
        </p:scale>
        <p:origin x="948"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4" d="100"/>
          <a:sy n="64" d="100"/>
        </p:scale>
        <p:origin x="1948"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oleObject" Target="https://sventerpriseorg.sharepoint.com/sites/CLW-CommunityLinksWorkers/Shared%20Documents/General/CLW%20Dashboard/Data%20for%20End%20of%20Year%20report%202425/End%20of%20Year%20report%20data%202425%20with%20graphs%20for%20repor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sventerpriseorg.sharepoint.com/sites/CLW-CommunityLinksWorkers/Shared%20Documents/General/CLW%20Dashboard/Data%20for%20End%20of%20Year%20report%202425/End%20of%20Year%20report%20data%202324.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a:t>Referrals by practice and area Yearly Summary 24/25                                                           </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GB"/>
        </a:p>
      </c:txPr>
    </c:title>
    <c:autoTitleDeleted val="0"/>
    <c:plotArea>
      <c:layout/>
      <c:barChart>
        <c:barDir val="bar"/>
        <c:grouping val="clustered"/>
        <c:varyColors val="0"/>
        <c:ser>
          <c:idx val="0"/>
          <c:order val="0"/>
          <c:tx>
            <c:strRef>
              <c:f>'CLW Report'!$B$5</c:f>
              <c:strCache>
                <c:ptCount val="1"/>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Pt>
            <c:idx val="0"/>
            <c:invertIfNegative val="0"/>
            <c:bubble3D val="0"/>
            <c:extLst>
              <c:ext xmlns:c16="http://schemas.microsoft.com/office/drawing/2014/chart" uri="{C3380CC4-5D6E-409C-BE32-E72D297353CC}">
                <c16:uniqueId val="{00000000-F2CC-4152-A471-F2910BE45CB2}"/>
              </c:ext>
            </c:extLst>
          </c:dPt>
          <c:dPt>
            <c:idx val="1"/>
            <c:invertIfNegative val="0"/>
            <c:bubble3D val="0"/>
            <c:extLst>
              <c:ext xmlns:c16="http://schemas.microsoft.com/office/drawing/2014/chart" uri="{C3380CC4-5D6E-409C-BE32-E72D297353CC}">
                <c16:uniqueId val="{00000001-F2CC-4152-A471-F2910BE45CB2}"/>
              </c:ext>
            </c:extLst>
          </c:dPt>
          <c:cat>
            <c:strRef>
              <c:f>'CLW Report'!$A$6:$A$17</c:f>
              <c:strCache>
                <c:ptCount val="12"/>
                <c:pt idx="0">
                  <c:v>Stirling</c:v>
                </c:pt>
                <c:pt idx="1">
                  <c:v>Clackmannanshire</c:v>
                </c:pt>
                <c:pt idx="3">
                  <c:v>Referrals Per Practice</c:v>
                </c:pt>
                <c:pt idx="4">
                  <c:v>Orchard House</c:v>
                </c:pt>
                <c:pt idx="5">
                  <c:v>Airth</c:v>
                </c:pt>
                <c:pt idx="6">
                  <c:v>Cowie</c:v>
                </c:pt>
                <c:pt idx="7">
                  <c:v>Fallin</c:v>
                </c:pt>
                <c:pt idx="8">
                  <c:v>Ochil Medical Practice, CCHC</c:v>
                </c:pt>
                <c:pt idx="9">
                  <c:v>The Whins</c:v>
                </c:pt>
                <c:pt idx="10">
                  <c:v>Cowie and Airth Medical Practice</c:v>
                </c:pt>
                <c:pt idx="11">
                  <c:v>Alva</c:v>
                </c:pt>
              </c:strCache>
            </c:strRef>
          </c:cat>
          <c:val>
            <c:numRef>
              <c:f>'CLW Report'!$B$6:$B$17</c:f>
              <c:numCache>
                <c:formatCode>General</c:formatCode>
                <c:ptCount val="12"/>
                <c:pt idx="0">
                  <c:v>155</c:v>
                </c:pt>
                <c:pt idx="1">
                  <c:v>196</c:v>
                </c:pt>
                <c:pt idx="4">
                  <c:v>67</c:v>
                </c:pt>
                <c:pt idx="5">
                  <c:v>15</c:v>
                </c:pt>
                <c:pt idx="6">
                  <c:v>25</c:v>
                </c:pt>
                <c:pt idx="7">
                  <c:v>47</c:v>
                </c:pt>
                <c:pt idx="8">
                  <c:v>48</c:v>
                </c:pt>
                <c:pt idx="9">
                  <c:v>56</c:v>
                </c:pt>
                <c:pt idx="10">
                  <c:v>0</c:v>
                </c:pt>
                <c:pt idx="11">
                  <c:v>32</c:v>
                </c:pt>
              </c:numCache>
            </c:numRef>
          </c:val>
          <c:extLst>
            <c:ext xmlns:c16="http://schemas.microsoft.com/office/drawing/2014/chart" uri="{C3380CC4-5D6E-409C-BE32-E72D297353CC}">
              <c16:uniqueId val="{00000002-F2CC-4152-A471-F2910BE45CB2}"/>
            </c:ext>
          </c:extLst>
        </c:ser>
        <c:dLbls>
          <c:showLegendKey val="0"/>
          <c:showVal val="0"/>
          <c:showCatName val="0"/>
          <c:showSerName val="0"/>
          <c:showPercent val="0"/>
          <c:showBubbleSize val="0"/>
        </c:dLbls>
        <c:gapWidth val="100"/>
        <c:axId val="1197191376"/>
        <c:axId val="1197178416"/>
      </c:barChart>
      <c:catAx>
        <c:axId val="1197191376"/>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Practices and Areas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197178416"/>
        <c:crosses val="autoZero"/>
        <c:auto val="1"/>
        <c:lblAlgn val="ctr"/>
        <c:lblOffset val="100"/>
        <c:noMultiLvlLbl val="0"/>
      </c:catAx>
      <c:valAx>
        <c:axId val="1197178416"/>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Number of referals</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197191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44546A"/>
                </a:solidFill>
                <a:latin typeface="+mn-lt"/>
                <a:ea typeface="+mn-ea"/>
                <a:cs typeface="+mn-cs"/>
              </a:defRPr>
            </a:pPr>
            <a:r>
              <a:rPr lang="en-US" sz="1800"/>
              <a:t>Referrals by practice and area Yearly Summary 23/24</a:t>
            </a:r>
            <a:endParaRPr lang="en-US"/>
          </a:p>
        </c:rich>
      </c:tx>
      <c:layout>
        <c:manualLayout>
          <c:xMode val="edge"/>
          <c:yMode val="edge"/>
          <c:x val="0.154178674351585"/>
          <c:y val="8.3783783783783788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44546A"/>
              </a:solidFill>
              <a:latin typeface="+mn-lt"/>
              <a:ea typeface="+mn-ea"/>
              <a:cs typeface="+mn-cs"/>
            </a:defRPr>
          </a:pPr>
          <a:endParaRPr lang="en-US"/>
        </a:p>
      </c:txPr>
    </c:title>
    <c:autoTitleDeleted val="0"/>
    <c:plotArea>
      <c:layout/>
      <c:barChart>
        <c:barDir val="bar"/>
        <c:grouping val="clustered"/>
        <c:varyColors val="0"/>
        <c:ser>
          <c:idx val="0"/>
          <c:order val="0"/>
          <c:tx>
            <c:strRef>
              <c:f>'CLW Report'!$B$5</c:f>
              <c:strCache>
                <c:ptCount val="1"/>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Pt>
            <c:idx val="0"/>
            <c:invertIfNegative val="0"/>
            <c:bubble3D val="0"/>
            <c:extLst>
              <c:ext xmlns:c16="http://schemas.microsoft.com/office/drawing/2014/chart" uri="{C3380CC4-5D6E-409C-BE32-E72D297353CC}">
                <c16:uniqueId val="{00000000-F5D5-4769-AA6C-84CDACE68110}"/>
              </c:ext>
            </c:extLst>
          </c:dPt>
          <c:dPt>
            <c:idx val="1"/>
            <c:invertIfNegative val="0"/>
            <c:bubble3D val="0"/>
            <c:extLst>
              <c:ext xmlns:c16="http://schemas.microsoft.com/office/drawing/2014/chart" uri="{C3380CC4-5D6E-409C-BE32-E72D297353CC}">
                <c16:uniqueId val="{00000001-F5D5-4769-AA6C-84CDACE68110}"/>
              </c:ext>
            </c:extLst>
          </c:dPt>
          <c:cat>
            <c:strRef>
              <c:f>'CLW Report'!$A$6:$A$17</c:f>
              <c:strCache>
                <c:ptCount val="11"/>
                <c:pt idx="0">
                  <c:v>Stirling</c:v>
                </c:pt>
                <c:pt idx="1">
                  <c:v>Clackmannanshire</c:v>
                </c:pt>
                <c:pt idx="3">
                  <c:v>Referrals Per Practice</c:v>
                </c:pt>
                <c:pt idx="4">
                  <c:v>Orchard House</c:v>
                </c:pt>
                <c:pt idx="5">
                  <c:v>Cowie and Airth Medical Practice</c:v>
                </c:pt>
                <c:pt idx="6">
                  <c:v>Cowie</c:v>
                </c:pt>
                <c:pt idx="7">
                  <c:v>Fallin</c:v>
                </c:pt>
                <c:pt idx="8">
                  <c:v>Ochil Medical Practice, CCHC</c:v>
                </c:pt>
                <c:pt idx="9">
                  <c:v>The Whins</c:v>
                </c:pt>
                <c:pt idx="10">
                  <c:v>Airth</c:v>
                </c:pt>
              </c:strCache>
            </c:strRef>
          </c:cat>
          <c:val>
            <c:numRef>
              <c:f>'CLW Report'!$B$6:$B$17</c:f>
              <c:numCache>
                <c:formatCode>General</c:formatCode>
                <c:ptCount val="12"/>
                <c:pt idx="0">
                  <c:v>142</c:v>
                </c:pt>
                <c:pt idx="1">
                  <c:v>106</c:v>
                </c:pt>
                <c:pt idx="4">
                  <c:v>60</c:v>
                </c:pt>
                <c:pt idx="5">
                  <c:v>1</c:v>
                </c:pt>
                <c:pt idx="6">
                  <c:v>29</c:v>
                </c:pt>
                <c:pt idx="7">
                  <c:v>33</c:v>
                </c:pt>
                <c:pt idx="8">
                  <c:v>64</c:v>
                </c:pt>
                <c:pt idx="9">
                  <c:v>41</c:v>
                </c:pt>
                <c:pt idx="10">
                  <c:v>16</c:v>
                </c:pt>
              </c:numCache>
            </c:numRef>
          </c:val>
          <c:extLst>
            <c:ext xmlns:c16="http://schemas.microsoft.com/office/drawing/2014/chart" uri="{C3380CC4-5D6E-409C-BE32-E72D297353CC}">
              <c16:uniqueId val="{00000002-F5D5-4769-AA6C-84CDACE68110}"/>
            </c:ext>
          </c:extLst>
        </c:ser>
        <c:dLbls>
          <c:showLegendKey val="0"/>
          <c:showVal val="0"/>
          <c:showCatName val="0"/>
          <c:showSerName val="0"/>
          <c:showPercent val="0"/>
          <c:showBubbleSize val="0"/>
        </c:dLbls>
        <c:gapWidth val="100"/>
        <c:axId val="1197191376"/>
        <c:axId val="1197178416"/>
      </c:barChart>
      <c:catAx>
        <c:axId val="1197191376"/>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Practices and Areas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197178416"/>
        <c:crosses val="autoZero"/>
        <c:auto val="1"/>
        <c:lblAlgn val="ctr"/>
        <c:lblOffset val="100"/>
        <c:noMultiLvlLbl val="0"/>
      </c:catAx>
      <c:valAx>
        <c:axId val="1197178416"/>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US"/>
                  <a:t>Number of referals</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197191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02.12.2025</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4675" y="384175"/>
            <a:ext cx="3422650" cy="192563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481139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4675" y="384175"/>
            <a:ext cx="3422650" cy="1925638"/>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822679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marL="171450" indent="-171450">
              <a:buFont typeface="Arial" panose="020B0604020202020204" pitchFamily="34" charset="0"/>
              <a:buChar char="•"/>
            </a:pPr>
            <a:endParaRPr lang="en-US" dirty="0"/>
          </a:p>
          <a:p>
            <a:pPr marL="171450" indent="-171450" algn="l">
              <a:lnSpc>
                <a:spcPts val="2110"/>
              </a:lnSpc>
              <a:buFont typeface="Arial" panose="020B0604020202020204" pitchFamily="34" charset="0"/>
              <a:buChar char="•"/>
            </a:pPr>
            <a:r>
              <a:rPr lang="en-US" sz="1200" dirty="0">
                <a:solidFill>
                  <a:srgbClr val="363636"/>
                </a:solidFill>
                <a:latin typeface="Helvetica World"/>
                <a:ea typeface="Helvetica World"/>
                <a:cs typeface="Helvetica World"/>
                <a:sym typeface="Helvetica World"/>
              </a:rPr>
              <a:t>The CLW project was developed through partnership collaboration with the third sector - in particular, Clackmannanshire Third Sector Interface (CTSI) Stirlingshire Voluntary Enterprise (SVE), NHS Forth Valley (NHS FV) and Clackmannanshire and Stirling Health and Social Care Partnership (CSHSCP).</a:t>
            </a:r>
          </a:p>
          <a:p>
            <a:pPr algn="l">
              <a:lnSpc>
                <a:spcPts val="2110"/>
              </a:lnSpc>
            </a:pPr>
            <a:endParaRPr lang="en-US" sz="1200" dirty="0">
              <a:solidFill>
                <a:srgbClr val="363636"/>
              </a:solidFill>
              <a:latin typeface="Helvetica World"/>
              <a:ea typeface="Helvetica World"/>
              <a:cs typeface="Helvetica World"/>
              <a:sym typeface="Helvetica World"/>
            </a:endParaRPr>
          </a:p>
          <a:p>
            <a:pPr marL="171450" indent="-171450" algn="l">
              <a:lnSpc>
                <a:spcPts val="2110"/>
              </a:lnSpc>
              <a:buFont typeface="Arial" panose="020B0604020202020204" pitchFamily="34" charset="0"/>
              <a:buChar char="•"/>
            </a:pPr>
            <a:r>
              <a:rPr lang="en-US" sz="1200" dirty="0">
                <a:solidFill>
                  <a:srgbClr val="363636"/>
                </a:solidFill>
                <a:latin typeface="Helvetica World"/>
                <a:ea typeface="Helvetica World"/>
                <a:cs typeface="Helvetica World"/>
                <a:sym typeface="Helvetica World"/>
              </a:rPr>
              <a:t>CTSI and SVE,  the Third Sector Interfaces (TSIs) in each of their respective local authority areas, are the employing </a:t>
            </a:r>
            <a:r>
              <a:rPr lang="en-US" sz="1200" dirty="0" err="1">
                <a:solidFill>
                  <a:srgbClr val="363636"/>
                </a:solidFill>
                <a:latin typeface="Helvetica World"/>
                <a:ea typeface="Helvetica World"/>
                <a:cs typeface="Helvetica World"/>
                <a:sym typeface="Helvetica World"/>
              </a:rPr>
              <a:t>organisations</a:t>
            </a:r>
            <a:r>
              <a:rPr lang="en-US" sz="1200" dirty="0">
                <a:solidFill>
                  <a:srgbClr val="363636"/>
                </a:solidFill>
                <a:latin typeface="Helvetica World"/>
                <a:ea typeface="Helvetica World"/>
                <a:cs typeface="Helvetica World"/>
                <a:sym typeface="Helvetica World"/>
              </a:rPr>
              <a:t> and the lead partners in the project, providing the necessary resources, training, and supervision to ensure effective service delivery and professional development for the CLWs.</a:t>
            </a:r>
          </a:p>
          <a:p>
            <a:pPr marL="171450" indent="-171450" algn="l">
              <a:lnSpc>
                <a:spcPts val="2110"/>
              </a:lnSpc>
              <a:buFont typeface="Arial" panose="020B0604020202020204" pitchFamily="34" charset="0"/>
              <a:buChar char="•"/>
            </a:pPr>
            <a:endParaRPr lang="en-US" sz="1200" dirty="0">
              <a:solidFill>
                <a:srgbClr val="363636"/>
              </a:solidFill>
              <a:latin typeface="Helvetica World"/>
              <a:ea typeface="Helvetica World"/>
              <a:cs typeface="Helvetica World"/>
              <a:sym typeface="Helvetica World"/>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363636"/>
                </a:solidFill>
                <a:latin typeface="Helvetica World"/>
                <a:ea typeface="Helvetica World"/>
                <a:cs typeface="Helvetica World"/>
                <a:sym typeface="Helvetica World"/>
              </a:rPr>
              <a:t>    Third Sector Interfaces work locally across Scotland to support the Third Sector by building capacity, acting as a source of knowledge, connecting partners and promoting the voice of the sector.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srgbClr val="363636"/>
              </a:solidFill>
              <a:latin typeface="Helvetica World"/>
              <a:ea typeface="Helvetica World"/>
              <a:cs typeface="Helvetica World"/>
              <a:sym typeface="Helvetica World"/>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363636"/>
                </a:solidFill>
                <a:latin typeface="Helvetica World"/>
                <a:ea typeface="Helvetica World"/>
                <a:cs typeface="Helvetica World"/>
                <a:sym typeface="Helvetica World"/>
              </a:rPr>
              <a:t>The Clackmannanshire and Stirling Community Link Workers (CLWs) work within GP practices in areas of high deprivation where there are health challenges. The areas were identified jointly with NHS Forth Valley.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It is a small team of 5 individuals and, between us, we cover 10 GP surgeries and are looking at the possibility of expanding in the Stirling area. </a:t>
            </a:r>
          </a:p>
          <a:p>
            <a:pPr marL="0" indent="0">
              <a:buFont typeface="Arial" panose="020B0604020202020204" pitchFamily="34" charset="0"/>
              <a:buNone/>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CLW project needed to report to the HSCP and provide updates to the HSCP Forum, Localities and feed into strategic groups. It also needed to produce reports for the Steering group and for the practice managers.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need for these reports, as well as to secure funding and demonstrate the value of the service to GP practices, meant that it was imperative that we looked critically at how we could best evaluate the success of the project. Some of the highlights from this evaluation work are shown in this slide.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 hasten to add that, we are a small team and I am not a statistician so please don’t feel that this is to try and tell you what you “should” be doing – it is mainly to give an example of what we have found helpful and promote discussion and sharing of best practices throughout the network.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indent="-171450">
              <a:buFont typeface="Arial" panose="020B0604020202020204" pitchFamily="34" charset="0"/>
              <a:buChar char="•"/>
            </a:pPr>
            <a:endParaRPr lang="en-US" dirty="0"/>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95B57-46D0-C407-AB57-63FFD9C0D56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B74994-80D0-26CE-CD56-75AC557F56AF}"/>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83479DF-C550-ECBA-7FEA-17FD748FB6DE}"/>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44C14AC-8C7B-9FC7-5DB2-1D8723D3833E}"/>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6D657D3-7723-A4B1-6DFB-551F33F94D9F}"/>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marL="171450" indent="-171450">
              <a:buFont typeface="Arial" panose="020B0604020202020204" pitchFamily="34" charset="0"/>
              <a:buChar char="•"/>
            </a:pPr>
            <a:endParaRPr lang="en-US" dirty="0"/>
          </a:p>
          <a:p>
            <a:pPr marL="171450" indent="-171450">
              <a:buFont typeface="Arial"/>
              <a:buChar char="•"/>
            </a:pPr>
            <a:r>
              <a:rPr lang="en-US" dirty="0"/>
              <a:t>A Salesforce System called MILO is used which records a wide range of data: this data supports the project to develop and demonstrate the benefits of the investments.</a:t>
            </a:r>
          </a:p>
          <a:p>
            <a:pPr marL="171450" indent="-171450">
              <a:buFont typeface="Arial"/>
              <a:buChar char="•"/>
            </a:pPr>
            <a:endParaRPr lang="en-US" dirty="0"/>
          </a:p>
          <a:p>
            <a:pPr marL="171450" indent="-171450">
              <a:buFont typeface="Arial"/>
              <a:buChar char="•"/>
            </a:pPr>
            <a:r>
              <a:rPr lang="en-US" dirty="0"/>
              <a:t>Some of the information gathered is: Referrals (including who is referring into the system), Appointments per CLW and practice, duration of appointments and a break down of onward referral pathways. (walk through video of Encounter) </a:t>
            </a:r>
          </a:p>
          <a:p>
            <a:pPr marL="171450" indent="-171450">
              <a:buFont typeface="Arial" panose="020B0604020202020204" pitchFamily="34" charset="0"/>
              <a:buChar char="•"/>
            </a:pPr>
            <a:endParaRPr lang="en-US" dirty="0"/>
          </a:p>
        </p:txBody>
      </p:sp>
      <p:sp>
        <p:nvSpPr>
          <p:cNvPr id="6" name="Footer Placeholder 5">
            <a:extLst>
              <a:ext uri="{FF2B5EF4-FFF2-40B4-BE49-F238E27FC236}">
                <a16:creationId xmlns:a16="http://schemas.microsoft.com/office/drawing/2014/main" id="{8E9C3694-4AB0-605D-DB4A-10FE06EDD122}"/>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423F703-529C-43D7-2BBC-1E60DA0767D0}"/>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46185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D59D8-8ABA-04B4-0DBB-AF309A6F293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823A3E-43D8-EE3F-7051-95B4C55E0342}"/>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BBB0ED2-53D0-2C42-6F9D-80FD3F9BD8B2}"/>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548C31C-3314-A7C8-B2DB-26DD86D5DD8C}"/>
              </a:ext>
            </a:extLst>
          </p:cNvPr>
          <p:cNvSpPr>
            <a:spLocks noGrp="1" noRot="1" noChangeAspect="1"/>
          </p:cNvSpPr>
          <p:nvPr>
            <p:ph type="sldImg" idx="2"/>
          </p:nvPr>
        </p:nvSpPr>
        <p:spPr>
          <a:xfrm>
            <a:off x="2154238" y="385763"/>
            <a:ext cx="3422650" cy="192563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E1F2424-08CD-DB48-60BD-5531EDA23A52}"/>
              </a:ext>
            </a:extLst>
          </p:cNvPr>
          <p:cNvSpPr>
            <a:spLocks noGrp="1"/>
          </p:cNvSpPr>
          <p:nvPr>
            <p:ph type="body" sz="quarter" idx="3"/>
          </p:nvPr>
        </p:nvSpPr>
        <p:spPr>
          <a:xfrm>
            <a:off x="119269" y="2693788"/>
            <a:ext cx="9753600" cy="2311004"/>
          </a:xfrm>
          <a:prstGeom prst="rect">
            <a:avLst/>
          </a:prstGeom>
        </p:spPr>
        <p:txBody>
          <a:bodyPr vert="horz" lIns="91440" tIns="45720" rIns="91440" bIns="45720" rtlCol="0"/>
          <a:lstStyle/>
          <a:p>
            <a:pPr marL="171450" indent="-171450">
              <a:buFont typeface="Arial" panose="020B0604020202020204" pitchFamily="34" charset="0"/>
              <a:buChar char="•"/>
            </a:pPr>
            <a:r>
              <a:rPr lang="en-US" dirty="0"/>
              <a:t>The recording of this standard data allows more accurate comparison and allocation of resources. </a:t>
            </a:r>
          </a:p>
          <a:p>
            <a:pPr marL="171450" indent="-171450">
              <a:buFont typeface="Arial" panose="020B0604020202020204" pitchFamily="34" charset="0"/>
              <a:buChar char="•"/>
            </a:pPr>
            <a:endParaRPr lang="en-US" dirty="0"/>
          </a:p>
          <a:p>
            <a:pPr marL="171450" indent="-171450">
              <a:buFont typeface="Arial"/>
              <a:buChar char="•"/>
            </a:pPr>
            <a:r>
              <a:rPr lang="en-US" dirty="0"/>
              <a:t> One of the things that it allows us to do is to look at referrals and changes year on year: </a:t>
            </a:r>
            <a:r>
              <a:rPr lang="en-US" dirty="0" err="1"/>
              <a:t>ie</a:t>
            </a:r>
            <a:r>
              <a:rPr lang="en-US" dirty="0"/>
              <a:t> looking at referrals for the year initially: Overall, we have seen an increase of 42% in referrals year on year – We have also improved our evaluation tools allowing us to get a more accurate picture of who is making the referrals. From this data, while the percentage of referrals from GPs has remained consistent, it is clear that referrals are coming from a wider range of sources. This includes MH nurses, self referral, Practice nurses etc. This supports the aim to expand on range of referrals, improving sustainability.</a:t>
            </a:r>
            <a:endParaRPr lang="en-US" dirty="0">
              <a:ea typeface="Calibri"/>
              <a:cs typeface="Calibri"/>
            </a:endParaRPr>
          </a:p>
          <a:p>
            <a:endParaRPr lang="en-US" dirty="0"/>
          </a:p>
          <a:p>
            <a:pPr marL="171450" indent="-171450">
              <a:buFont typeface="Arial"/>
              <a:buChar char="•"/>
            </a:pPr>
            <a:r>
              <a:rPr lang="en-US" dirty="0"/>
              <a:t>It also allows us to track changes in referral numbers linked to an expansion in Clacks into 3 new surgeries. </a:t>
            </a:r>
            <a:endParaRPr lang="en-US" dirty="0">
              <a:ea typeface="Calibri"/>
              <a:cs typeface="Calibri"/>
            </a:endParaRPr>
          </a:p>
          <a:p>
            <a:endParaRPr lang="en-US" dirty="0">
              <a:ea typeface="Calibri"/>
              <a:cs typeface="Calibri"/>
            </a:endParaRPr>
          </a:p>
        </p:txBody>
      </p:sp>
      <p:sp>
        <p:nvSpPr>
          <p:cNvPr id="6" name="Footer Placeholder 5">
            <a:extLst>
              <a:ext uri="{FF2B5EF4-FFF2-40B4-BE49-F238E27FC236}">
                <a16:creationId xmlns:a16="http://schemas.microsoft.com/office/drawing/2014/main" id="{A9C5B215-4618-78D0-913C-C1FE4850E4D7}"/>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BD37A39-6844-C1EB-D374-D27CCD657C73}"/>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990084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5158-BCD0-3432-8C12-78FF1ACE23D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5661E9-30BE-1DB5-2F02-D531F5001EBC}"/>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CA81A80-7D4C-CA20-6A93-302B39D3F144}"/>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DC3C59E-D692-1D09-201B-6025055E8835}"/>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533B298-5A8C-EF90-B24C-7AF626C4DB84}"/>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marL="171450" indent="-171450">
              <a:buFont typeface="Arial" panose="020B0604020202020204" pitchFamily="34" charset="0"/>
              <a:buChar char="•"/>
            </a:pPr>
            <a:endParaRPr lang="en-US" dirty="0">
              <a:ea typeface="Calibri"/>
              <a:cs typeface="Calibri"/>
            </a:endParaRPr>
          </a:p>
          <a:p>
            <a:pPr marL="171450" indent="-171450">
              <a:buFont typeface="Arial" panose="020B0604020202020204" pitchFamily="34" charset="0"/>
              <a:buChar char="•"/>
            </a:pPr>
            <a:r>
              <a:rPr lang="en-US" dirty="0">
                <a:ea typeface="Calibri"/>
                <a:cs typeface="Calibri"/>
              </a:rPr>
              <a:t>We analyze referral yearly trends – this has allowed us to look at allocation of resources and when it is more appropriate to undertake other work (</a:t>
            </a:r>
            <a:r>
              <a:rPr lang="en-US" dirty="0" err="1">
                <a:ea typeface="Calibri"/>
                <a:cs typeface="Calibri"/>
              </a:rPr>
              <a:t>ie</a:t>
            </a:r>
            <a:r>
              <a:rPr lang="en-US" dirty="0">
                <a:ea typeface="Calibri"/>
                <a:cs typeface="Calibri"/>
              </a:rPr>
              <a:t> more detailed evaluation work, training, research or outreach work)</a:t>
            </a:r>
          </a:p>
          <a:p>
            <a:pPr marL="171450" indent="-171450">
              <a:buFont typeface="Arial" panose="020B0604020202020204" pitchFamily="34" charset="0"/>
              <a:buChar char="•"/>
            </a:pPr>
            <a:endParaRPr lang="en-US" dirty="0">
              <a:ea typeface="Calibri"/>
              <a:cs typeface="Calibri"/>
            </a:endParaRPr>
          </a:p>
          <a:p>
            <a:pPr marL="171450" indent="-171450">
              <a:buFont typeface="Arial" panose="020B0604020202020204" pitchFamily="34" charset="0"/>
              <a:buChar char="•"/>
            </a:pPr>
            <a:r>
              <a:rPr lang="en-US" dirty="0">
                <a:ea typeface="Calibri"/>
                <a:cs typeface="Calibri"/>
              </a:rPr>
              <a:t>This also led to the expansion into 3 more surgeries in Clackmannanshire and is informing the planned expansion into 2 more Stirling surgeries in the near future. </a:t>
            </a:r>
          </a:p>
          <a:p>
            <a:pPr marL="171450" indent="-171450">
              <a:buFont typeface="Arial" panose="020B0604020202020204" pitchFamily="34" charset="0"/>
              <a:buChar char="•"/>
            </a:pPr>
            <a:endParaRPr lang="en-US" dirty="0">
              <a:ea typeface="Calibri"/>
              <a:cs typeface="Calibri"/>
            </a:endParaRPr>
          </a:p>
          <a:p>
            <a:pPr marL="171450" indent="-171450">
              <a:buFont typeface="Arial" panose="020B0604020202020204" pitchFamily="34" charset="0"/>
              <a:buChar char="•"/>
            </a:pPr>
            <a:r>
              <a:rPr lang="en-US" dirty="0">
                <a:ea typeface="Calibri"/>
                <a:cs typeface="Calibri"/>
              </a:rPr>
              <a:t>Busier and quieter times of the year are very similar across both reporting years. In the second of the graphs, it shows referral rates from the “new” surgeries included in the expansion of the project in Clacks. After an initial peak in referrals when the CLWs first started in these practices, they then followed the same trends as the others. </a:t>
            </a:r>
          </a:p>
          <a:p>
            <a:pPr marL="171450" indent="-171450">
              <a:buFont typeface="Arial" panose="020B0604020202020204" pitchFamily="34" charset="0"/>
              <a:buChar char="•"/>
            </a:pPr>
            <a:endParaRPr lang="en-US" dirty="0">
              <a:ea typeface="Calibri"/>
              <a:cs typeface="Calibri"/>
            </a:endParaRPr>
          </a:p>
          <a:p>
            <a:pPr marL="171450" indent="-171450">
              <a:buFont typeface="Arial" panose="020B0604020202020204" pitchFamily="34" charset="0"/>
              <a:buChar char="•"/>
            </a:pPr>
            <a:r>
              <a:rPr lang="en-US" dirty="0">
                <a:ea typeface="Calibri"/>
                <a:cs typeface="Calibri"/>
              </a:rPr>
              <a:t>Referrals to the Eastern Villages continues to be high, reflecting the fact that this was the first established and longest-running CLW GP surgery. </a:t>
            </a:r>
          </a:p>
        </p:txBody>
      </p:sp>
      <p:sp>
        <p:nvSpPr>
          <p:cNvPr id="6" name="Footer Placeholder 5">
            <a:extLst>
              <a:ext uri="{FF2B5EF4-FFF2-40B4-BE49-F238E27FC236}">
                <a16:creationId xmlns:a16="http://schemas.microsoft.com/office/drawing/2014/main" id="{09A14E9B-596F-3E0D-4803-B5986CCF00D3}"/>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50B8BFA-56EF-732E-C9EB-833A7F1700EE}"/>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65931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marL="171450" indent="-171450">
              <a:buFont typeface="Arial" panose="020B0604020202020204" pitchFamily="34" charset="0"/>
              <a:buChar char="•"/>
            </a:pPr>
            <a:r>
              <a:rPr lang="en-US" dirty="0"/>
              <a:t>One of the other areas that we actively record are Onward Referrals (we do this by type of support and further break down to each individual organization) This is helpful in looking at both:</a:t>
            </a:r>
          </a:p>
          <a:p>
            <a:pPr marL="628650" lvl="1" indent="-171450">
              <a:buFont typeface="Arial" panose="020B0604020202020204" pitchFamily="34" charset="0"/>
              <a:buChar char="•"/>
            </a:pPr>
            <a:r>
              <a:rPr lang="en-US" dirty="0"/>
              <a:t>Common reasons for onward referrals </a:t>
            </a:r>
            <a:r>
              <a:rPr lang="en-US" dirty="0" err="1"/>
              <a:t>ie</a:t>
            </a:r>
            <a:r>
              <a:rPr lang="en-US" dirty="0"/>
              <a:t> Mental health and allows us to further break the data down and look to identify “gaps” in services locally. For example: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Though Mental Health (MH) referrals were consistent between the two areas last year, this year it can be seen that Clacks has more emphasis on support through MH </a:t>
            </a:r>
            <a:r>
              <a:rPr lang="en-US" dirty="0" err="1"/>
              <a:t>organisations</a:t>
            </a:r>
            <a:r>
              <a:rPr lang="en-US" dirty="0"/>
              <a:t> while Stirling focuses more on Self Help and Wellbeing exercises. This could be either due to the differing skills of the CLWs or, we believe, it is due to the larger number of local organization in Clacks which help to support low level MH and social isolation but we are continuing to investigate this.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data on referral types is further broken down to list a “Top 10” </a:t>
            </a:r>
            <a:r>
              <a:rPr lang="en-US" dirty="0" err="1"/>
              <a:t>organisations</a:t>
            </a:r>
            <a:r>
              <a:rPr lang="en-US" dirty="0"/>
              <a:t> who we regularly refer into: this allows us to ensure that we are not “overloading” one particular organization and also means that we can share this data for any funding applications </a:t>
            </a:r>
            <a:r>
              <a:rPr lang="en-US" dirty="0" err="1"/>
              <a:t>etc</a:t>
            </a:r>
            <a:r>
              <a:rPr lang="en-US" dirty="0"/>
              <a:t> that they may need to make in future, ensuring better partnership working between the CLWs and local charities or </a:t>
            </a:r>
            <a:r>
              <a:rPr lang="en-US" dirty="0" err="1"/>
              <a:t>organisations</a:t>
            </a:r>
            <a:r>
              <a:rPr lang="en-US" dirty="0"/>
              <a:t> </a:t>
            </a:r>
          </a:p>
          <a:p>
            <a:pPr marL="171450" indent="-171450">
              <a:buFont typeface="Arial"/>
              <a:buChar char="•"/>
            </a:pPr>
            <a:endParaRPr lang="en-US" dirty="0">
              <a:ea typeface="Calibri"/>
              <a:cs typeface="Calibri"/>
            </a:endParaRPr>
          </a:p>
          <a:p>
            <a:pPr marL="171450" indent="-171450">
              <a:buFont typeface="Arial"/>
              <a:buChar char="•"/>
            </a:pPr>
            <a:r>
              <a:rPr lang="en-US" dirty="0">
                <a:ea typeface="Calibri"/>
                <a:cs typeface="Calibri"/>
              </a:rPr>
              <a:t>Another aspect that we look at (and is included in our annual report) is a break down of appointment duration and non appointment time. This year this shows that 44% of CLW appointments last more than 30 minutes and that, in 26% of appointment either a small or significant time commitment is required </a:t>
            </a:r>
            <a:r>
              <a:rPr lang="en-US" i="1" dirty="0">
                <a:ea typeface="Calibri"/>
                <a:cs typeface="Calibri"/>
              </a:rPr>
              <a:t>after</a:t>
            </a:r>
            <a:r>
              <a:rPr lang="en-US" i="0" dirty="0">
                <a:ea typeface="Calibri"/>
                <a:cs typeface="Calibri"/>
              </a:rPr>
              <a:t> the patient has left the appointment to complete some of these onward referrals, research options and contact or chase up previous referrals. </a:t>
            </a:r>
          </a:p>
          <a:p>
            <a:pPr marL="171450" indent="-171450">
              <a:buFont typeface="Arial"/>
              <a:buChar char="•"/>
            </a:pPr>
            <a:endParaRPr lang="en-US" i="0" dirty="0">
              <a:ea typeface="Calibri"/>
              <a:cs typeface="Calibri"/>
            </a:endParaRPr>
          </a:p>
          <a:p>
            <a:pPr marL="171450" indent="-171450">
              <a:buFont typeface="Arial"/>
              <a:buChar char="•"/>
            </a:pPr>
            <a:r>
              <a:rPr lang="en-US" i="0" dirty="0">
                <a:ea typeface="Calibri"/>
                <a:cs typeface="Calibri"/>
              </a:rPr>
              <a:t>This helps to quantify the make up of a typical “Day in the life of a CLW” as well as helping to demonstrate the difference this makes to a patients wellbeing – this will be discussed later. </a:t>
            </a:r>
            <a:endParaRPr lang="en-US" dirty="0">
              <a:ea typeface="Calibri"/>
              <a:cs typeface="Calibri"/>
            </a:endParaRP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marL="0" indent="0">
              <a:buFont typeface="Arial"/>
              <a:buNone/>
            </a:pPr>
            <a:endParaRPr lang="en-US" dirty="0"/>
          </a:p>
          <a:p>
            <a:pPr marL="171450" indent="-171450">
              <a:buFont typeface="Arial"/>
              <a:buChar char="•"/>
            </a:pPr>
            <a:r>
              <a:rPr lang="en-US" dirty="0"/>
              <a:t>In order to try and demonstrate that CLW Project was good value for money, we looked at research conducted by NASP (National Academy for Social Prescribing)</a:t>
            </a:r>
          </a:p>
          <a:p>
            <a:pPr marL="171450" indent="-171450">
              <a:buFont typeface="Arial"/>
              <a:buChar char="•"/>
            </a:pPr>
            <a:endParaRPr lang="en-US" dirty="0"/>
          </a:p>
          <a:p>
            <a:pPr marL="171450" indent="-171450">
              <a:buFont typeface="Arial"/>
              <a:buChar char="•"/>
            </a:pPr>
            <a:r>
              <a:rPr lang="en-GB" sz="1200" b="0" i="0" kern="1200" dirty="0">
                <a:solidFill>
                  <a:schemeClr val="tx1"/>
                </a:solidFill>
                <a:effectLst/>
                <a:latin typeface="+mn-lt"/>
                <a:ea typeface="+mn-ea"/>
                <a:cs typeface="+mn-cs"/>
              </a:rPr>
              <a:t>NASP has published 13 evidence publications to date which suggest that social prescribing can reduce costs and pressure in the health care system. Recognising the urgent need to demonstrate the health economic benefits of social prescribing, they commissioned a rapid scoping review of 19 studies on the economic impact of social prescribing and 7 studies on the impact of social prescribing on health service usage.</a:t>
            </a:r>
            <a:endParaRPr lang="en-US" dirty="0"/>
          </a:p>
          <a:p>
            <a:pPr marL="171450" indent="-171450">
              <a:buFont typeface="Arial"/>
              <a:buChar char="•"/>
            </a:pPr>
            <a:endParaRPr lang="en-US" dirty="0"/>
          </a:p>
          <a:p>
            <a:pPr marL="171450" indent="-171450">
              <a:buFont typeface="Arial"/>
              <a:buChar char="•"/>
            </a:pPr>
            <a:r>
              <a:rPr lang="en-US" dirty="0"/>
              <a:t>The first of these “Building the economic case for social prescribing” led us to complete a “health serviced usage” evaluation and to then introduce a basic “cost benefit analysis” to try and assign a monetary figure to the benefits of having CLWs. (I have included links to the relevant papers in the final slide of this presentation for reference)</a:t>
            </a:r>
          </a:p>
          <a:p>
            <a:pPr marL="0" indent="0">
              <a:buFont typeface="Arial"/>
              <a:buNone/>
            </a:pPr>
            <a:endParaRPr lang="en-US" dirty="0"/>
          </a:p>
          <a:p>
            <a:pPr marL="171450" indent="-171450">
              <a:buFont typeface="Arial"/>
              <a:buChar char="•"/>
            </a:pPr>
            <a:r>
              <a:rPr lang="en-US" dirty="0"/>
              <a:t>For the “health service usage” aspect, we followed the methodology demonstrated in the final report from Shropshires social prescribing evaluation. This was deemed to be the most robust example of health service usage analysis in the scoping exercise. </a:t>
            </a:r>
          </a:p>
          <a:p>
            <a:pPr marL="171450" indent="-171450">
              <a:buFont typeface="Arial"/>
              <a:buChar char="•"/>
            </a:pPr>
            <a:endParaRPr lang="en-US" dirty="0"/>
          </a:p>
          <a:p>
            <a:pPr marL="171450" indent="-171450">
              <a:buFont typeface="Arial"/>
              <a:buChar char="•"/>
            </a:pPr>
            <a:r>
              <a:rPr lang="en-US" dirty="0"/>
              <a:t>They compared service usage in the 3 months prior to the first consultation with the social prescribing advisor and over the three months between initial consultation and follow up. This data was then compared to a case-matched control group. In order to improve on the accuracy of the data, we extended this data and looked at the 6 months prior to consultation and 6 months after (so 12 month period in all)</a:t>
            </a:r>
          </a:p>
          <a:p>
            <a:pPr marL="171450" indent="-171450">
              <a:buFont typeface="Arial"/>
              <a:buChar char="•"/>
            </a:pPr>
            <a:endParaRPr lang="en-US" dirty="0"/>
          </a:p>
          <a:p>
            <a:pPr marL="171450" indent="-171450">
              <a:buFont typeface="Arial"/>
              <a:buChar char="•"/>
            </a:pPr>
            <a:r>
              <a:rPr lang="en-US" dirty="0"/>
              <a:t>In both the Shropshire evaluation and in our own evaluation, a statistically significant reduction was seen in visits to the GP for people using the social prescribing or CLW service. There was no statistically significant reduction in visits to the GP in the control group so it is therefore likely that the social prescribing service or CLW service had a significant reduction on the number of GP consultations for those working with SP/CLWs. Due to the inclusion of the control group, this data could described as showing causality between the two. </a:t>
            </a:r>
          </a:p>
          <a:p>
            <a:pPr marL="171450" indent="-171450">
              <a:buFont typeface="Arial"/>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dirty="0"/>
              <a:t>As can be seen in the graph in this slide </a:t>
            </a:r>
            <a:r>
              <a:rPr lang="en-US" sz="1200" dirty="0">
                <a:solidFill>
                  <a:srgbClr val="000000"/>
                </a:solidFill>
                <a:latin typeface="Helvetica World"/>
                <a:ea typeface="Helvetica World"/>
                <a:cs typeface="Helvetica World"/>
                <a:sym typeface="Helvetica World"/>
              </a:rPr>
              <a:t>based on a  20% sample of CLW patients, primary care had an average of a </a:t>
            </a:r>
            <a:r>
              <a:rPr lang="en-US" sz="1200" b="1" dirty="0">
                <a:solidFill>
                  <a:srgbClr val="000000"/>
                </a:solidFill>
                <a:latin typeface="Helvetica World Bold"/>
                <a:ea typeface="Helvetica World Bold"/>
                <a:cs typeface="Helvetica World Bold"/>
                <a:sym typeface="Helvetica World Bold"/>
              </a:rPr>
              <a:t>34.25%</a:t>
            </a:r>
            <a:r>
              <a:rPr lang="en-US" sz="1200" dirty="0">
                <a:solidFill>
                  <a:srgbClr val="000000"/>
                </a:solidFill>
                <a:latin typeface="Helvetica World"/>
                <a:ea typeface="Helvetica World"/>
                <a:cs typeface="Helvetica World"/>
                <a:sym typeface="Helvetica World"/>
              </a:rPr>
              <a:t> reduction in appointments (based across all 4 GP surgeries over a </a:t>
            </a:r>
            <a:r>
              <a:rPr lang="en-US" sz="1200" b="1" dirty="0">
                <a:solidFill>
                  <a:srgbClr val="000000"/>
                </a:solidFill>
                <a:latin typeface="Helvetica World Bold"/>
                <a:ea typeface="Helvetica World Bold"/>
                <a:cs typeface="Helvetica World Bold"/>
                <a:sym typeface="Helvetica World Bold"/>
              </a:rPr>
              <a:t>6 month period</a:t>
            </a:r>
            <a:r>
              <a:rPr lang="en-US" sz="1200" dirty="0">
                <a:solidFill>
                  <a:srgbClr val="000000"/>
                </a:solidFill>
                <a:latin typeface="Helvetica World"/>
                <a:ea typeface="Helvetica World"/>
                <a:cs typeface="Helvetica World"/>
                <a:sym typeface="Helvetica World"/>
              </a:rPr>
              <a:t>) for 23/24 and a 29% reduction in 24/25,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US" sz="1200" dirty="0">
              <a:solidFill>
                <a:srgbClr val="000000"/>
              </a:solidFill>
              <a:latin typeface="Helvetica World"/>
              <a:ea typeface="Helvetica World"/>
              <a:cs typeface="Helvetica World"/>
              <a:sym typeface="Helvetica World"/>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dirty="0">
                <a:solidFill>
                  <a:srgbClr val="000000"/>
                </a:solidFill>
                <a:latin typeface="Helvetica World"/>
                <a:ea typeface="Helvetica World"/>
                <a:cs typeface="Helvetica World"/>
                <a:sym typeface="Helvetica World"/>
              </a:rPr>
              <a:t>Once we had managed to demonstrate causality and a robust data set showing a reduction in primary care appointments, we then used data available in the GP contract to have an indicative cost saving, based on the average number of GP appointments in the 6 months after intervention at an average cost of £45per appointment giving a potential saving of £72000 last year and £39,740 this year.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US" sz="1200" dirty="0">
              <a:solidFill>
                <a:srgbClr val="000000"/>
              </a:solidFill>
              <a:latin typeface="Helvetica World"/>
              <a:ea typeface="Helvetica World"/>
              <a:cs typeface="Helvetica World"/>
              <a:sym typeface="Helvetica World"/>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dirty="0">
                <a:solidFill>
                  <a:srgbClr val="000000"/>
                </a:solidFill>
                <a:latin typeface="Helvetica World"/>
                <a:ea typeface="Helvetica World"/>
                <a:cs typeface="Helvetica World"/>
                <a:sym typeface="Helvetica World"/>
              </a:rPr>
              <a:t>I appreciate that this is not necessarily a “traditional” cost benefit analysis and doesn’t follow prince 2 practices, but is rather a basic one to give an </a:t>
            </a:r>
            <a:r>
              <a:rPr lang="en-US" sz="1200" i="1" dirty="0">
                <a:solidFill>
                  <a:srgbClr val="000000"/>
                </a:solidFill>
                <a:latin typeface="Helvetica World"/>
                <a:ea typeface="Helvetica World"/>
                <a:cs typeface="Helvetica World"/>
                <a:sym typeface="Helvetica World"/>
              </a:rPr>
              <a:t>indicative</a:t>
            </a:r>
            <a:r>
              <a:rPr lang="en-US" sz="1200" i="0" dirty="0">
                <a:solidFill>
                  <a:srgbClr val="000000"/>
                </a:solidFill>
                <a:latin typeface="Helvetica World"/>
                <a:ea typeface="Helvetica World"/>
                <a:cs typeface="Helvetica World"/>
                <a:sym typeface="Helvetica World"/>
              </a:rPr>
              <a:t> cost saving, based on the reduction in use of primary care support that is shown in this slide. There are a number of examples of different ways to evaluate the work of CLWs in these reports and are worth looking at.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US" sz="1200" i="0" dirty="0">
              <a:solidFill>
                <a:srgbClr val="000000"/>
              </a:solidFill>
              <a:latin typeface="Helvetica World"/>
              <a:ea typeface="Helvetica World"/>
              <a:cs typeface="Helvetica World"/>
              <a:sym typeface="Helvetica World"/>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i="0" dirty="0">
                <a:solidFill>
                  <a:srgbClr val="000000"/>
                </a:solidFill>
                <a:latin typeface="Helvetica World"/>
                <a:ea typeface="Helvetica World"/>
                <a:cs typeface="Helvetica World"/>
                <a:sym typeface="Helvetica World"/>
              </a:rPr>
              <a:t>As you can see, there is also the case that the “potential cost saving” has decreased this year – this has coincided with an increase in referrals from those with chronic conditions – we are currently looking at ways to better </a:t>
            </a:r>
            <a:r>
              <a:rPr lang="en-US" sz="1200" i="0">
                <a:solidFill>
                  <a:srgbClr val="000000"/>
                </a:solidFill>
                <a:latin typeface="Helvetica World"/>
                <a:ea typeface="Helvetica World"/>
                <a:cs typeface="Helvetica World"/>
                <a:sym typeface="Helvetica World"/>
              </a:rPr>
              <a:t>represent this in the data. </a:t>
            </a:r>
            <a:endParaRPr lang="en-US" sz="1200" dirty="0">
              <a:solidFill>
                <a:srgbClr val="000000"/>
              </a:solidFill>
              <a:latin typeface="Helvetica World"/>
              <a:ea typeface="Helvetica World"/>
              <a:cs typeface="Helvetica World"/>
              <a:sym typeface="Helvetica World"/>
            </a:endParaRP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48648-9BE1-611F-8779-04176CAE1F9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CCA3D-2F68-B7DC-99EA-C90DA23901EA}"/>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F0FE786-53E5-8EEF-E50D-121B2F9128AA}"/>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8E80079-7DC2-DA0C-8D45-B48349EBC6DA}"/>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AD57955-486A-0214-E4EA-4281FCFB3DEF}"/>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marL="171450" indent="-171450">
              <a:buFont typeface="Arial"/>
              <a:buChar char="•"/>
            </a:pPr>
            <a:r>
              <a:rPr lang="en-US" dirty="0"/>
              <a:t>After presenting the previous evaluation at our yearly meeting, the most common question we were asked was: “How do you know that you are not just reducing pressure on one service or </a:t>
            </a:r>
            <a:r>
              <a:rPr lang="en-US" dirty="0" err="1"/>
              <a:t>organisation</a:t>
            </a:r>
            <a:r>
              <a:rPr lang="en-US" dirty="0"/>
              <a:t> and adding pressure on another service or </a:t>
            </a:r>
            <a:r>
              <a:rPr lang="en-US" dirty="0" err="1"/>
              <a:t>organisation</a:t>
            </a:r>
            <a:r>
              <a:rPr lang="en-US" dirty="0"/>
              <a:t> within the 3rd sector?” In order to try to answer this question, and to accurately evaluate the true impact on the people CLW work with on a daily basis, a Wellbeing Evaluation was conducted.</a:t>
            </a:r>
          </a:p>
          <a:p>
            <a:pPr marL="171450" indent="-171450">
              <a:buFont typeface="Arial"/>
              <a:buChar char="•"/>
            </a:pPr>
            <a:endParaRPr lang="en-US" dirty="0"/>
          </a:p>
          <a:p>
            <a:pPr marL="171450" indent="-171450">
              <a:buFont typeface="Arial"/>
              <a:buChar char="•"/>
            </a:pPr>
            <a:r>
              <a:rPr lang="en-US" dirty="0"/>
              <a:t>The Community Link Workers looked at several evaluation tools used by various other CLW or Social Prescribing projects but ultimately decided to use ONS 4 Wellbeing Survey. This was due to a variety of factors, but most importantly, they felt that it did not cause additional stress or anxiety to the individuals they work with while providing robust evaluation material. </a:t>
            </a:r>
          </a:p>
          <a:p>
            <a:pPr marL="171450" indent="-171450">
              <a:buFont typeface="Arial"/>
              <a:buChar char="•"/>
            </a:pPr>
            <a:endParaRPr lang="en-US" dirty="0"/>
          </a:p>
          <a:p>
            <a:pPr marL="171450" indent="-171450">
              <a:buFont typeface="Arial"/>
              <a:buChar char="•"/>
            </a:pPr>
            <a:r>
              <a:rPr lang="en-US" dirty="0"/>
              <a:t>“ The ONS4 measures ask people to evaluate three aspects of their own well-being: How satisfied they are with their lives overall Whether they feel they have meaning and purpose in their lives Their emotions during a particular period (both positive and negative) These questions capture three types of well-being: evaluative, eudemonic, and affective experience.” </a:t>
            </a:r>
          </a:p>
          <a:p>
            <a:pPr marL="171450" indent="-171450">
              <a:buFont typeface="Arial"/>
              <a:buChar char="•"/>
            </a:pPr>
            <a:endParaRPr lang="en-US" dirty="0">
              <a:ea typeface="Calibri"/>
              <a:cs typeface="Calibri"/>
            </a:endParaRPr>
          </a:p>
          <a:p>
            <a:pPr marL="171450" indent="-171450">
              <a:buFont typeface="Arial"/>
              <a:buChar char="•"/>
            </a:pPr>
            <a:r>
              <a:rPr lang="en-US" dirty="0"/>
              <a:t>Wellbeing Evaluation. As can be seen in the graph above, in both areas there has been a significant increase in the Wellbeing “score” of the individuals supported by Community Link Workers. This strongly suggests that, when people move onto other supports, that they have already improved in their confidence, resilience and ability to manage their own Wellbeing and are ready for the next step in their journey</a:t>
            </a:r>
            <a:endParaRPr lang="en-US" dirty="0">
              <a:ea typeface="Calibri"/>
              <a:cs typeface="Calibri"/>
            </a:endParaRPr>
          </a:p>
        </p:txBody>
      </p:sp>
      <p:sp>
        <p:nvSpPr>
          <p:cNvPr id="6" name="Footer Placeholder 5">
            <a:extLst>
              <a:ext uri="{FF2B5EF4-FFF2-40B4-BE49-F238E27FC236}">
                <a16:creationId xmlns:a16="http://schemas.microsoft.com/office/drawing/2014/main" id="{DE8D392E-F1A8-BFBB-F4E1-8355F350C3BD}"/>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5C2C5F2-54CB-D396-4F60-F42099170F93}"/>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42913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4675" y="384175"/>
            <a:ext cx="3422650" cy="1925638"/>
          </a:xfrm>
        </p:spPr>
      </p:sp>
      <p:sp>
        <p:nvSpPr>
          <p:cNvPr id="3" name="Notes Placeholder 2"/>
          <p:cNvSpPr>
            <a:spLocks noGrp="1"/>
          </p:cNvSpPr>
          <p:nvPr>
            <p:ph type="body" idx="1"/>
          </p:nvPr>
        </p:nvSpPr>
        <p:spPr/>
        <p:txBody>
          <a:bodyPr/>
          <a:lstStyle/>
          <a:p>
            <a:r>
              <a:rPr lang="en-GB"/>
              <a:t>In addition to the evaluation tools I have discussed already, we also try to put across the personal story of how the people we see are affected and the difference it makes to them to get support from a CLW. </a:t>
            </a:r>
          </a:p>
          <a:p>
            <a:endParaRPr lang="en-GB"/>
          </a:p>
          <a:p>
            <a:r>
              <a:rPr lang="en-GB"/>
              <a:t>We do this through sound bites, quotes, case studies and the use of videos. </a:t>
            </a:r>
          </a:p>
        </p:txBody>
      </p:sp>
      <p:sp>
        <p:nvSpPr>
          <p:cNvPr id="4" name="Slide Number Placeholder 3"/>
          <p:cNvSpPr>
            <a:spLocks noGrp="1"/>
          </p:cNvSpPr>
          <p:nvPr>
            <p:ph type="sldNum" sz="quarter" idx="5"/>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4225916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4675" y="384175"/>
            <a:ext cx="3422650" cy="19256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ea typeface="Calibri"/>
                <a:cs typeface="Calibri"/>
              </a:rPr>
              <a:t>Emma had received support from our former CLW Danielle. She was kind enough to share her experiences of the CLW in a video and she also recently spoke and answered questions at our yearly event this year entitled “Where are we now?” The link takes you to Clacks and Stirling H&amp;SCP </a:t>
            </a:r>
            <a:r>
              <a:rPr lang="en-US" dirty="0" err="1">
                <a:ea typeface="Calibri"/>
                <a:cs typeface="Calibri"/>
              </a:rPr>
              <a:t>Youtube</a:t>
            </a:r>
            <a:r>
              <a:rPr lang="en-US" dirty="0">
                <a:ea typeface="Calibri"/>
                <a:cs typeface="Calibri"/>
              </a:rPr>
              <a:t> page.</a:t>
            </a:r>
            <a:endParaRPr lang="en-US" dirty="0"/>
          </a:p>
          <a:p>
            <a:endParaRPr lang="en-US" dirty="0"/>
          </a:p>
          <a:p>
            <a:pPr marL="171450" indent="-171450">
              <a:buFont typeface="Arial" panose="020B0604020202020204" pitchFamily="34" charset="0"/>
              <a:buChar char="•"/>
            </a:pPr>
            <a:r>
              <a:rPr lang="en-US" dirty="0"/>
              <a:t>Emma was referred to the CLW following her mothers terminal cancer diagnosis.  Through the support of the CLW she was able to better come to terms with the loss of her mother, grow her social connections, and in turn, improve her confidence. She has also become one of our Community Health Champions who are volunteers supported by the CLWs who act as “</a:t>
            </a:r>
            <a:r>
              <a:rPr lang="en-US" dirty="0" err="1"/>
              <a:t>buddys</a:t>
            </a:r>
            <a:r>
              <a:rPr lang="en-US" dirty="0"/>
              <a:t>” for people looking to take part in new activities/groups – showing them around, introducing them to other members and offering other support to try to reduce the fall off in attendance regularly seen </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11</a:t>
            </a:fld>
            <a:endParaRPr lang="cs-CZ"/>
          </a:p>
        </p:txBody>
      </p:sp>
    </p:spTree>
    <p:extLst>
      <p:ext uri="{BB962C8B-B14F-4D97-AF65-F5344CB8AC3E}">
        <p14:creationId xmlns:p14="http://schemas.microsoft.com/office/powerpoint/2010/main" val="3111106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endParaRPr lang="en-US">
              <a:ea typeface="Calibri"/>
              <a:cs typeface="Calibri"/>
            </a:endParaRP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hyperlink" Target="https://mcusercontent.com/91b53ad040e42eaf452222f59/files/82bb4bf2-3f29-e748-e2ca-6e3a647f0114/Community_Link_Worker_Project_Report_202425.pdf"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hyperlink" Target="https://socialprescribingacademy.org.uk/media/wemjbqtw/building-the-economic-case-for-social-prescribing-report.pdf" TargetMode="External"/><Relationship Id="rId2" Type="http://schemas.openxmlformats.org/officeDocument/2006/relationships/hyperlink" Target="https://socialprescribingacademy.org.uk/media/ibtdvgn0/nasp_sp_impactonservice_nov24.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377C"/>
        </a:solidFill>
        <a:effectLst/>
      </p:bgPr>
    </p:bg>
    <p:spTree>
      <p:nvGrpSpPr>
        <p:cNvPr id="1" name=""/>
        <p:cNvGrpSpPr/>
        <p:nvPr/>
      </p:nvGrpSpPr>
      <p:grpSpPr>
        <a:xfrm>
          <a:off x="0" y="0"/>
          <a:ext cx="0" cy="0"/>
          <a:chOff x="0" y="0"/>
          <a:chExt cx="0" cy="0"/>
        </a:xfrm>
      </p:grpSpPr>
      <p:grpSp>
        <p:nvGrpSpPr>
          <p:cNvPr id="2" name="Group 2"/>
          <p:cNvGrpSpPr/>
          <p:nvPr/>
        </p:nvGrpSpPr>
        <p:grpSpPr>
          <a:xfrm>
            <a:off x="0" y="-1250317"/>
            <a:ext cx="8746495" cy="12167343"/>
            <a:chOff x="0" y="0"/>
            <a:chExt cx="2303604" cy="3204568"/>
          </a:xfrm>
        </p:grpSpPr>
        <p:sp>
          <p:nvSpPr>
            <p:cNvPr id="3" name="Freeform 3"/>
            <p:cNvSpPr/>
            <p:nvPr/>
          </p:nvSpPr>
          <p:spPr>
            <a:xfrm>
              <a:off x="0" y="0"/>
              <a:ext cx="2303604" cy="3204568"/>
            </a:xfrm>
            <a:custGeom>
              <a:avLst/>
              <a:gdLst/>
              <a:ahLst/>
              <a:cxnLst/>
              <a:rect l="l" t="t" r="r" b="b"/>
              <a:pathLst>
                <a:path w="2303604" h="3204568">
                  <a:moveTo>
                    <a:pt x="0" y="0"/>
                  </a:moveTo>
                  <a:lnTo>
                    <a:pt x="2303604" y="0"/>
                  </a:lnTo>
                  <a:lnTo>
                    <a:pt x="2303604" y="3204568"/>
                  </a:lnTo>
                  <a:lnTo>
                    <a:pt x="0" y="3204568"/>
                  </a:lnTo>
                  <a:close/>
                </a:path>
              </a:pathLst>
            </a:custGeom>
            <a:solidFill>
              <a:srgbClr val="FFFFFF"/>
            </a:solidFill>
          </p:spPr>
          <p:txBody>
            <a:bodyPr/>
            <a:lstStyle/>
            <a:p>
              <a:endParaRPr lang="en-GB"/>
            </a:p>
          </p:txBody>
        </p:sp>
        <p:sp>
          <p:nvSpPr>
            <p:cNvPr id="4" name="TextBox 4"/>
            <p:cNvSpPr txBox="1"/>
            <p:nvPr/>
          </p:nvSpPr>
          <p:spPr>
            <a:xfrm>
              <a:off x="0" y="-47625"/>
              <a:ext cx="2303604" cy="325219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8434884" y="0"/>
            <a:ext cx="9853116" cy="10287000"/>
          </a:xfrm>
          <a:custGeom>
            <a:avLst/>
            <a:gdLst/>
            <a:ahLst/>
            <a:cxnLst/>
            <a:rect l="l" t="t" r="r" b="b"/>
            <a:pathLst>
              <a:path w="9853116" h="10287000">
                <a:moveTo>
                  <a:pt x="0" y="0"/>
                </a:moveTo>
                <a:lnTo>
                  <a:pt x="9853116" y="0"/>
                </a:lnTo>
                <a:lnTo>
                  <a:pt x="9853116" y="10287000"/>
                </a:lnTo>
                <a:lnTo>
                  <a:pt x="0" y="10287000"/>
                </a:lnTo>
                <a:lnTo>
                  <a:pt x="0" y="0"/>
                </a:lnTo>
                <a:close/>
              </a:path>
            </a:pathLst>
          </a:custGeom>
          <a:blipFill>
            <a:blip r:embed="rId3"/>
            <a:stretch>
              <a:fillRect l="-26378" r="-30227"/>
            </a:stretch>
          </a:blipFill>
        </p:spPr>
        <p:txBody>
          <a:bodyPr/>
          <a:lstStyle/>
          <a:p>
            <a:endParaRPr lang="en-GB"/>
          </a:p>
        </p:txBody>
      </p:sp>
      <p:sp>
        <p:nvSpPr>
          <p:cNvPr id="6" name="Freeform 6"/>
          <p:cNvSpPr/>
          <p:nvPr/>
        </p:nvSpPr>
        <p:spPr>
          <a:xfrm>
            <a:off x="311611" y="8644852"/>
            <a:ext cx="1332371" cy="892249"/>
          </a:xfrm>
          <a:custGeom>
            <a:avLst/>
            <a:gdLst/>
            <a:ahLst/>
            <a:cxnLst/>
            <a:rect l="l" t="t" r="r" b="b"/>
            <a:pathLst>
              <a:path w="1332371" h="892249">
                <a:moveTo>
                  <a:pt x="0" y="0"/>
                </a:moveTo>
                <a:lnTo>
                  <a:pt x="1332371" y="0"/>
                </a:lnTo>
                <a:lnTo>
                  <a:pt x="1332371" y="892248"/>
                </a:lnTo>
                <a:lnTo>
                  <a:pt x="0" y="892248"/>
                </a:lnTo>
                <a:lnTo>
                  <a:pt x="0" y="0"/>
                </a:lnTo>
                <a:close/>
              </a:path>
            </a:pathLst>
          </a:custGeom>
          <a:blipFill>
            <a:blip r:embed="rId4"/>
            <a:stretch>
              <a:fillRect/>
            </a:stretch>
          </a:blipFill>
        </p:spPr>
        <p:txBody>
          <a:bodyPr/>
          <a:lstStyle/>
          <a:p>
            <a:endParaRPr lang="en-GB"/>
          </a:p>
        </p:txBody>
      </p:sp>
      <p:sp>
        <p:nvSpPr>
          <p:cNvPr id="7" name="Freeform 7"/>
          <p:cNvSpPr/>
          <p:nvPr/>
        </p:nvSpPr>
        <p:spPr>
          <a:xfrm>
            <a:off x="5906506" y="8612847"/>
            <a:ext cx="2205235" cy="924253"/>
          </a:xfrm>
          <a:custGeom>
            <a:avLst/>
            <a:gdLst/>
            <a:ahLst/>
            <a:cxnLst/>
            <a:rect l="l" t="t" r="r" b="b"/>
            <a:pathLst>
              <a:path w="2205235" h="924253">
                <a:moveTo>
                  <a:pt x="0" y="0"/>
                </a:moveTo>
                <a:lnTo>
                  <a:pt x="2205235" y="0"/>
                </a:lnTo>
                <a:lnTo>
                  <a:pt x="2205235" y="924253"/>
                </a:lnTo>
                <a:lnTo>
                  <a:pt x="0" y="924253"/>
                </a:lnTo>
                <a:lnTo>
                  <a:pt x="0" y="0"/>
                </a:lnTo>
                <a:close/>
              </a:path>
            </a:pathLst>
          </a:custGeom>
          <a:blipFill>
            <a:blip r:embed="rId5"/>
            <a:stretch>
              <a:fillRect/>
            </a:stretch>
          </a:blipFill>
        </p:spPr>
        <p:txBody>
          <a:bodyPr/>
          <a:lstStyle/>
          <a:p>
            <a:endParaRPr lang="en-GB"/>
          </a:p>
        </p:txBody>
      </p:sp>
      <p:sp>
        <p:nvSpPr>
          <p:cNvPr id="8" name="Freeform 8"/>
          <p:cNvSpPr/>
          <p:nvPr/>
        </p:nvSpPr>
        <p:spPr>
          <a:xfrm>
            <a:off x="1941648" y="8386314"/>
            <a:ext cx="3641715" cy="1150786"/>
          </a:xfrm>
          <a:custGeom>
            <a:avLst/>
            <a:gdLst/>
            <a:ahLst/>
            <a:cxnLst/>
            <a:rect l="l" t="t" r="r" b="b"/>
            <a:pathLst>
              <a:path w="3641715" h="1150786">
                <a:moveTo>
                  <a:pt x="0" y="0"/>
                </a:moveTo>
                <a:lnTo>
                  <a:pt x="3641715" y="0"/>
                </a:lnTo>
                <a:lnTo>
                  <a:pt x="3641715" y="1150786"/>
                </a:lnTo>
                <a:lnTo>
                  <a:pt x="0" y="1150786"/>
                </a:lnTo>
                <a:lnTo>
                  <a:pt x="0" y="0"/>
                </a:lnTo>
                <a:close/>
              </a:path>
            </a:pathLst>
          </a:custGeom>
          <a:blipFill>
            <a:blip r:embed="rId6"/>
            <a:stretch>
              <a:fillRect l="-12236" t="-71268" r="-11618" b="-84348"/>
            </a:stretch>
          </a:blipFill>
        </p:spPr>
        <p:txBody>
          <a:bodyPr/>
          <a:lstStyle/>
          <a:p>
            <a:endParaRPr lang="en-GB"/>
          </a:p>
        </p:txBody>
      </p:sp>
      <p:sp>
        <p:nvSpPr>
          <p:cNvPr id="9" name="TextBox 9"/>
          <p:cNvSpPr txBox="1"/>
          <p:nvPr/>
        </p:nvSpPr>
        <p:spPr>
          <a:xfrm>
            <a:off x="311611" y="523929"/>
            <a:ext cx="7489289" cy="6604372"/>
          </a:xfrm>
          <a:prstGeom prst="rect">
            <a:avLst/>
          </a:prstGeom>
        </p:spPr>
        <p:txBody>
          <a:bodyPr lIns="0" tIns="0" rIns="0" bIns="0" rtlCol="0" anchor="t">
            <a:spAutoFit/>
          </a:bodyPr>
          <a:lstStyle/>
          <a:p>
            <a:pPr algn="l">
              <a:lnSpc>
                <a:spcPts val="10311"/>
              </a:lnSpc>
            </a:pPr>
            <a:r>
              <a:rPr lang="en-US" sz="8593" spc="309" dirty="0">
                <a:solidFill>
                  <a:srgbClr val="0079C3"/>
                </a:solidFill>
                <a:latin typeface="Helvetica Now"/>
                <a:ea typeface="Helvetica Now"/>
                <a:cs typeface="Helvetica Now"/>
                <a:sym typeface="Helvetica Now"/>
              </a:rPr>
              <a:t>Clacks and Stirling Community Link Worker Project</a:t>
            </a:r>
          </a:p>
        </p:txBody>
      </p:sp>
      <p:sp>
        <p:nvSpPr>
          <p:cNvPr id="11" name="TextBox 11"/>
          <p:cNvSpPr txBox="1"/>
          <p:nvPr/>
        </p:nvSpPr>
        <p:spPr>
          <a:xfrm>
            <a:off x="311611" y="7493036"/>
            <a:ext cx="7464032" cy="528543"/>
          </a:xfrm>
          <a:prstGeom prst="rect">
            <a:avLst/>
          </a:prstGeom>
        </p:spPr>
        <p:txBody>
          <a:bodyPr lIns="0" tIns="0" rIns="0" bIns="0" rtlCol="0" anchor="t">
            <a:spAutoFit/>
          </a:bodyPr>
          <a:lstStyle/>
          <a:p>
            <a:pPr algn="l">
              <a:lnSpc>
                <a:spcPts val="4270"/>
              </a:lnSpc>
            </a:pPr>
            <a:r>
              <a:rPr lang="en-US" sz="3050" spc="137" dirty="0">
                <a:solidFill>
                  <a:srgbClr val="002256"/>
                </a:solidFill>
                <a:latin typeface="Helvetica Now"/>
                <a:ea typeface="Helvetica Now"/>
                <a:cs typeface="Helvetica Now"/>
                <a:sym typeface="Helvetica Now"/>
              </a:rPr>
              <a:t>Evaluation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46248" y="4412877"/>
            <a:ext cx="526554" cy="542442"/>
            <a:chOff x="0" y="0"/>
            <a:chExt cx="119806" cy="123421"/>
          </a:xfrm>
        </p:grpSpPr>
        <p:sp>
          <p:nvSpPr>
            <p:cNvPr id="3" name="Freeform 3"/>
            <p:cNvSpPr/>
            <p:nvPr/>
          </p:nvSpPr>
          <p:spPr>
            <a:xfrm>
              <a:off x="0" y="0"/>
              <a:ext cx="119806" cy="123421"/>
            </a:xfrm>
            <a:custGeom>
              <a:avLst/>
              <a:gdLst/>
              <a:ahLst/>
              <a:cxnLst/>
              <a:rect l="l" t="t" r="r" b="b"/>
              <a:pathLst>
                <a:path w="119806" h="123421">
                  <a:moveTo>
                    <a:pt x="0" y="0"/>
                  </a:moveTo>
                  <a:lnTo>
                    <a:pt x="119806" y="0"/>
                  </a:lnTo>
                  <a:lnTo>
                    <a:pt x="119806" y="123421"/>
                  </a:lnTo>
                  <a:lnTo>
                    <a:pt x="0" y="123421"/>
                  </a:lnTo>
                  <a:close/>
                </a:path>
              </a:pathLst>
            </a:custGeom>
            <a:solidFill>
              <a:srgbClr val="002256"/>
            </a:solidFill>
          </p:spPr>
          <p:txBody>
            <a:bodyPr/>
            <a:lstStyle/>
            <a:p>
              <a:endParaRPr lang="en-GB"/>
            </a:p>
          </p:txBody>
        </p:sp>
        <p:sp>
          <p:nvSpPr>
            <p:cNvPr id="4" name="TextBox 4"/>
            <p:cNvSpPr txBox="1"/>
            <p:nvPr/>
          </p:nvSpPr>
          <p:spPr>
            <a:xfrm>
              <a:off x="0" y="-38100"/>
              <a:ext cx="119806" cy="161521"/>
            </a:xfrm>
            <a:prstGeom prst="rect">
              <a:avLst/>
            </a:prstGeom>
          </p:spPr>
          <p:txBody>
            <a:bodyPr lIns="50800" tIns="50800" rIns="50800" bIns="50800" rtlCol="0" anchor="ctr"/>
            <a:lstStyle/>
            <a:p>
              <a:pPr algn="ctr">
                <a:lnSpc>
                  <a:spcPts val="3079"/>
                </a:lnSpc>
              </a:pPr>
              <a:r>
                <a:rPr lang="en-US" sz="2199" b="1">
                  <a:solidFill>
                    <a:srgbClr val="FFFFFF"/>
                  </a:solidFill>
                  <a:latin typeface="Helvetica Now Bold"/>
                  <a:ea typeface="Helvetica Now Bold"/>
                  <a:cs typeface="Helvetica Now Bold"/>
                  <a:sym typeface="Helvetica Now Bold"/>
                </a:rPr>
                <a:t>01</a:t>
              </a:r>
            </a:p>
          </p:txBody>
        </p:sp>
      </p:grpSp>
      <p:grpSp>
        <p:nvGrpSpPr>
          <p:cNvPr id="5" name="Group 5"/>
          <p:cNvGrpSpPr/>
          <p:nvPr/>
        </p:nvGrpSpPr>
        <p:grpSpPr>
          <a:xfrm>
            <a:off x="1646248" y="5274540"/>
            <a:ext cx="526554" cy="542442"/>
            <a:chOff x="0" y="0"/>
            <a:chExt cx="119806" cy="123421"/>
          </a:xfrm>
        </p:grpSpPr>
        <p:sp>
          <p:nvSpPr>
            <p:cNvPr id="6" name="Freeform 6"/>
            <p:cNvSpPr/>
            <p:nvPr/>
          </p:nvSpPr>
          <p:spPr>
            <a:xfrm>
              <a:off x="0" y="0"/>
              <a:ext cx="119806" cy="123421"/>
            </a:xfrm>
            <a:custGeom>
              <a:avLst/>
              <a:gdLst/>
              <a:ahLst/>
              <a:cxnLst/>
              <a:rect l="l" t="t" r="r" b="b"/>
              <a:pathLst>
                <a:path w="119806" h="123421">
                  <a:moveTo>
                    <a:pt x="0" y="0"/>
                  </a:moveTo>
                  <a:lnTo>
                    <a:pt x="119806" y="0"/>
                  </a:lnTo>
                  <a:lnTo>
                    <a:pt x="119806" y="123421"/>
                  </a:lnTo>
                  <a:lnTo>
                    <a:pt x="0" y="123421"/>
                  </a:lnTo>
                  <a:close/>
                </a:path>
              </a:pathLst>
            </a:custGeom>
            <a:solidFill>
              <a:srgbClr val="002256"/>
            </a:solidFill>
          </p:spPr>
          <p:txBody>
            <a:bodyPr/>
            <a:lstStyle/>
            <a:p>
              <a:endParaRPr lang="en-GB"/>
            </a:p>
          </p:txBody>
        </p:sp>
        <p:sp>
          <p:nvSpPr>
            <p:cNvPr id="7" name="TextBox 7"/>
            <p:cNvSpPr txBox="1"/>
            <p:nvPr/>
          </p:nvSpPr>
          <p:spPr>
            <a:xfrm>
              <a:off x="0" y="-38100"/>
              <a:ext cx="119806" cy="161521"/>
            </a:xfrm>
            <a:prstGeom prst="rect">
              <a:avLst/>
            </a:prstGeom>
          </p:spPr>
          <p:txBody>
            <a:bodyPr lIns="50800" tIns="50800" rIns="50800" bIns="50800" rtlCol="0" anchor="ctr"/>
            <a:lstStyle/>
            <a:p>
              <a:pPr algn="ctr">
                <a:lnSpc>
                  <a:spcPts val="3079"/>
                </a:lnSpc>
              </a:pPr>
              <a:r>
                <a:rPr lang="en-US" sz="2199" b="1">
                  <a:solidFill>
                    <a:srgbClr val="FFFFFF"/>
                  </a:solidFill>
                  <a:latin typeface="Helvetica Now Bold"/>
                  <a:ea typeface="Helvetica Now Bold"/>
                  <a:cs typeface="Helvetica Now Bold"/>
                  <a:sym typeface="Helvetica Now Bold"/>
                </a:rPr>
                <a:t>02</a:t>
              </a:r>
            </a:p>
          </p:txBody>
        </p:sp>
      </p:grpSp>
      <p:grpSp>
        <p:nvGrpSpPr>
          <p:cNvPr id="8" name="Group 8"/>
          <p:cNvGrpSpPr/>
          <p:nvPr/>
        </p:nvGrpSpPr>
        <p:grpSpPr>
          <a:xfrm>
            <a:off x="1646248" y="6137970"/>
            <a:ext cx="526554" cy="542442"/>
            <a:chOff x="0" y="0"/>
            <a:chExt cx="119806" cy="123421"/>
          </a:xfrm>
        </p:grpSpPr>
        <p:sp>
          <p:nvSpPr>
            <p:cNvPr id="9" name="Freeform 9"/>
            <p:cNvSpPr/>
            <p:nvPr/>
          </p:nvSpPr>
          <p:spPr>
            <a:xfrm>
              <a:off x="0" y="0"/>
              <a:ext cx="119806" cy="123421"/>
            </a:xfrm>
            <a:custGeom>
              <a:avLst/>
              <a:gdLst/>
              <a:ahLst/>
              <a:cxnLst/>
              <a:rect l="l" t="t" r="r" b="b"/>
              <a:pathLst>
                <a:path w="119806" h="123421">
                  <a:moveTo>
                    <a:pt x="0" y="0"/>
                  </a:moveTo>
                  <a:lnTo>
                    <a:pt x="119806" y="0"/>
                  </a:lnTo>
                  <a:lnTo>
                    <a:pt x="119806" y="123421"/>
                  </a:lnTo>
                  <a:lnTo>
                    <a:pt x="0" y="123421"/>
                  </a:lnTo>
                  <a:close/>
                </a:path>
              </a:pathLst>
            </a:custGeom>
            <a:solidFill>
              <a:srgbClr val="002256"/>
            </a:solidFill>
          </p:spPr>
          <p:txBody>
            <a:bodyPr/>
            <a:lstStyle/>
            <a:p>
              <a:endParaRPr lang="en-GB"/>
            </a:p>
          </p:txBody>
        </p:sp>
        <p:sp>
          <p:nvSpPr>
            <p:cNvPr id="10" name="TextBox 10"/>
            <p:cNvSpPr txBox="1"/>
            <p:nvPr/>
          </p:nvSpPr>
          <p:spPr>
            <a:xfrm>
              <a:off x="0" y="-38100"/>
              <a:ext cx="119806" cy="161521"/>
            </a:xfrm>
            <a:prstGeom prst="rect">
              <a:avLst/>
            </a:prstGeom>
          </p:spPr>
          <p:txBody>
            <a:bodyPr lIns="50800" tIns="50800" rIns="50800" bIns="50800" rtlCol="0" anchor="ctr"/>
            <a:lstStyle/>
            <a:p>
              <a:pPr algn="ctr">
                <a:lnSpc>
                  <a:spcPts val="3079"/>
                </a:lnSpc>
              </a:pPr>
              <a:r>
                <a:rPr lang="en-US" sz="2199" b="1">
                  <a:solidFill>
                    <a:srgbClr val="FFFFFF"/>
                  </a:solidFill>
                  <a:latin typeface="Helvetica Now Bold"/>
                  <a:ea typeface="Helvetica Now Bold"/>
                  <a:cs typeface="Helvetica Now Bold"/>
                  <a:sym typeface="Helvetica Now Bold"/>
                </a:rPr>
                <a:t>03</a:t>
              </a:r>
            </a:p>
          </p:txBody>
        </p:sp>
      </p:grpSp>
      <p:grpSp>
        <p:nvGrpSpPr>
          <p:cNvPr id="11" name="Group 11"/>
          <p:cNvGrpSpPr/>
          <p:nvPr/>
        </p:nvGrpSpPr>
        <p:grpSpPr>
          <a:xfrm>
            <a:off x="1646248" y="6999633"/>
            <a:ext cx="526554" cy="542442"/>
            <a:chOff x="0" y="0"/>
            <a:chExt cx="119806" cy="123421"/>
          </a:xfrm>
        </p:grpSpPr>
        <p:sp>
          <p:nvSpPr>
            <p:cNvPr id="12" name="Freeform 12"/>
            <p:cNvSpPr/>
            <p:nvPr/>
          </p:nvSpPr>
          <p:spPr>
            <a:xfrm>
              <a:off x="0" y="0"/>
              <a:ext cx="119806" cy="123421"/>
            </a:xfrm>
            <a:custGeom>
              <a:avLst/>
              <a:gdLst/>
              <a:ahLst/>
              <a:cxnLst/>
              <a:rect l="l" t="t" r="r" b="b"/>
              <a:pathLst>
                <a:path w="119806" h="123421">
                  <a:moveTo>
                    <a:pt x="0" y="0"/>
                  </a:moveTo>
                  <a:lnTo>
                    <a:pt x="119806" y="0"/>
                  </a:lnTo>
                  <a:lnTo>
                    <a:pt x="119806" y="123421"/>
                  </a:lnTo>
                  <a:lnTo>
                    <a:pt x="0" y="123421"/>
                  </a:lnTo>
                  <a:close/>
                </a:path>
              </a:pathLst>
            </a:custGeom>
            <a:solidFill>
              <a:srgbClr val="002256"/>
            </a:solidFill>
          </p:spPr>
          <p:txBody>
            <a:bodyPr/>
            <a:lstStyle/>
            <a:p>
              <a:endParaRPr lang="en-GB"/>
            </a:p>
          </p:txBody>
        </p:sp>
        <p:sp>
          <p:nvSpPr>
            <p:cNvPr id="13" name="TextBox 13"/>
            <p:cNvSpPr txBox="1"/>
            <p:nvPr/>
          </p:nvSpPr>
          <p:spPr>
            <a:xfrm>
              <a:off x="0" y="-38100"/>
              <a:ext cx="119806" cy="161521"/>
            </a:xfrm>
            <a:prstGeom prst="rect">
              <a:avLst/>
            </a:prstGeom>
          </p:spPr>
          <p:txBody>
            <a:bodyPr lIns="50800" tIns="50800" rIns="50800" bIns="50800" rtlCol="0" anchor="ctr"/>
            <a:lstStyle/>
            <a:p>
              <a:pPr algn="ctr">
                <a:lnSpc>
                  <a:spcPts val="3079"/>
                </a:lnSpc>
              </a:pPr>
              <a:r>
                <a:rPr lang="en-US" sz="2199" b="1">
                  <a:solidFill>
                    <a:srgbClr val="FFFFFF"/>
                  </a:solidFill>
                  <a:latin typeface="Helvetica Now Bold"/>
                  <a:ea typeface="Helvetica Now Bold"/>
                  <a:cs typeface="Helvetica Now Bold"/>
                  <a:sym typeface="Helvetica Now Bold"/>
                </a:rPr>
                <a:t>04</a:t>
              </a:r>
            </a:p>
          </p:txBody>
        </p:sp>
      </p:grpSp>
      <p:grpSp>
        <p:nvGrpSpPr>
          <p:cNvPr id="14" name="Group 14"/>
          <p:cNvGrpSpPr/>
          <p:nvPr/>
        </p:nvGrpSpPr>
        <p:grpSpPr>
          <a:xfrm>
            <a:off x="1646248" y="7865671"/>
            <a:ext cx="526554" cy="542442"/>
            <a:chOff x="0" y="0"/>
            <a:chExt cx="119806" cy="123421"/>
          </a:xfrm>
        </p:grpSpPr>
        <p:sp>
          <p:nvSpPr>
            <p:cNvPr id="15" name="Freeform 15"/>
            <p:cNvSpPr/>
            <p:nvPr/>
          </p:nvSpPr>
          <p:spPr>
            <a:xfrm>
              <a:off x="0" y="0"/>
              <a:ext cx="119806" cy="123421"/>
            </a:xfrm>
            <a:custGeom>
              <a:avLst/>
              <a:gdLst/>
              <a:ahLst/>
              <a:cxnLst/>
              <a:rect l="l" t="t" r="r" b="b"/>
              <a:pathLst>
                <a:path w="119806" h="123421">
                  <a:moveTo>
                    <a:pt x="0" y="0"/>
                  </a:moveTo>
                  <a:lnTo>
                    <a:pt x="119806" y="0"/>
                  </a:lnTo>
                  <a:lnTo>
                    <a:pt x="119806" y="123421"/>
                  </a:lnTo>
                  <a:lnTo>
                    <a:pt x="0" y="123421"/>
                  </a:lnTo>
                  <a:close/>
                </a:path>
              </a:pathLst>
            </a:custGeom>
            <a:solidFill>
              <a:srgbClr val="002256"/>
            </a:solidFill>
          </p:spPr>
          <p:txBody>
            <a:bodyPr/>
            <a:lstStyle/>
            <a:p>
              <a:endParaRPr lang="en-GB"/>
            </a:p>
          </p:txBody>
        </p:sp>
        <p:sp>
          <p:nvSpPr>
            <p:cNvPr id="16" name="TextBox 16"/>
            <p:cNvSpPr txBox="1"/>
            <p:nvPr/>
          </p:nvSpPr>
          <p:spPr>
            <a:xfrm>
              <a:off x="0" y="-38100"/>
              <a:ext cx="119806" cy="161521"/>
            </a:xfrm>
            <a:prstGeom prst="rect">
              <a:avLst/>
            </a:prstGeom>
          </p:spPr>
          <p:txBody>
            <a:bodyPr lIns="50800" tIns="50800" rIns="50800" bIns="50800" rtlCol="0" anchor="ctr"/>
            <a:lstStyle/>
            <a:p>
              <a:pPr algn="ctr">
                <a:lnSpc>
                  <a:spcPts val="3079"/>
                </a:lnSpc>
              </a:pPr>
              <a:r>
                <a:rPr lang="en-US" sz="2199" b="1">
                  <a:solidFill>
                    <a:srgbClr val="FFFFFF"/>
                  </a:solidFill>
                  <a:latin typeface="Helvetica Now Bold"/>
                  <a:ea typeface="Helvetica Now Bold"/>
                  <a:cs typeface="Helvetica Now Bold"/>
                  <a:sym typeface="Helvetica Now Bold"/>
                </a:rPr>
                <a:t>05</a:t>
              </a:r>
            </a:p>
          </p:txBody>
        </p:sp>
      </p:grpSp>
      <p:sp>
        <p:nvSpPr>
          <p:cNvPr id="17" name="Freeform 17"/>
          <p:cNvSpPr/>
          <p:nvPr/>
        </p:nvSpPr>
        <p:spPr>
          <a:xfrm>
            <a:off x="9595777" y="876348"/>
            <a:ext cx="8476683" cy="8473151"/>
          </a:xfrm>
          <a:custGeom>
            <a:avLst/>
            <a:gdLst/>
            <a:ahLst/>
            <a:cxnLst/>
            <a:rect l="l" t="t" r="r" b="b"/>
            <a:pathLst>
              <a:path w="8476683" h="8473151">
                <a:moveTo>
                  <a:pt x="0" y="0"/>
                </a:moveTo>
                <a:lnTo>
                  <a:pt x="8476683" y="0"/>
                </a:lnTo>
                <a:lnTo>
                  <a:pt x="8476683" y="8473151"/>
                </a:lnTo>
                <a:lnTo>
                  <a:pt x="0" y="8473151"/>
                </a:lnTo>
                <a:lnTo>
                  <a:pt x="0" y="0"/>
                </a:lnTo>
                <a:close/>
              </a:path>
            </a:pathLst>
          </a:custGeom>
          <a:blipFill>
            <a:blip r:embed="rId3"/>
            <a:stretch>
              <a:fillRect/>
            </a:stretch>
          </a:blipFill>
        </p:spPr>
        <p:txBody>
          <a:bodyPr/>
          <a:lstStyle/>
          <a:p>
            <a:endParaRPr lang="en-GB"/>
          </a:p>
        </p:txBody>
      </p:sp>
      <p:grpSp>
        <p:nvGrpSpPr>
          <p:cNvPr id="18" name="Group 18"/>
          <p:cNvGrpSpPr/>
          <p:nvPr/>
        </p:nvGrpSpPr>
        <p:grpSpPr>
          <a:xfrm>
            <a:off x="13955786" y="-254854"/>
            <a:ext cx="4632524" cy="10815226"/>
            <a:chOff x="0" y="0"/>
            <a:chExt cx="1220089" cy="2848455"/>
          </a:xfrm>
        </p:grpSpPr>
        <p:sp>
          <p:nvSpPr>
            <p:cNvPr id="19" name="Freeform 19"/>
            <p:cNvSpPr/>
            <p:nvPr/>
          </p:nvSpPr>
          <p:spPr>
            <a:xfrm>
              <a:off x="0" y="0"/>
              <a:ext cx="1220089" cy="2848455"/>
            </a:xfrm>
            <a:custGeom>
              <a:avLst/>
              <a:gdLst/>
              <a:ahLst/>
              <a:cxnLst/>
              <a:rect l="l" t="t" r="r" b="b"/>
              <a:pathLst>
                <a:path w="1220089" h="2848455">
                  <a:moveTo>
                    <a:pt x="0" y="0"/>
                  </a:moveTo>
                  <a:lnTo>
                    <a:pt x="1220089" y="0"/>
                  </a:lnTo>
                  <a:lnTo>
                    <a:pt x="1220089" y="2848455"/>
                  </a:lnTo>
                  <a:lnTo>
                    <a:pt x="0" y="2848455"/>
                  </a:lnTo>
                  <a:close/>
                </a:path>
              </a:pathLst>
            </a:custGeom>
            <a:solidFill>
              <a:schemeClr val="tx2"/>
            </a:solidFill>
            <a:ln>
              <a:solidFill>
                <a:schemeClr val="accent3"/>
              </a:solidFill>
            </a:ln>
          </p:spPr>
          <p:txBody>
            <a:bodyPr/>
            <a:lstStyle/>
            <a:p>
              <a:endParaRPr lang="en-GB"/>
            </a:p>
          </p:txBody>
        </p:sp>
        <p:sp>
          <p:nvSpPr>
            <p:cNvPr id="20" name="TextBox 20"/>
            <p:cNvSpPr txBox="1"/>
            <p:nvPr/>
          </p:nvSpPr>
          <p:spPr>
            <a:xfrm>
              <a:off x="0" y="-47625"/>
              <a:ext cx="1220089" cy="2896080"/>
            </a:xfrm>
            <a:prstGeom prst="rect">
              <a:avLst/>
            </a:prstGeom>
            <a:solidFill>
              <a:schemeClr val="tx2"/>
            </a:solidFill>
          </p:spPr>
          <p:txBody>
            <a:bodyPr lIns="50800" tIns="50800" rIns="50800" bIns="50800" rtlCol="0" anchor="ctr"/>
            <a:lstStyle/>
            <a:p>
              <a:pPr algn="ctr">
                <a:lnSpc>
                  <a:spcPts val="2659"/>
                </a:lnSpc>
              </a:pPr>
              <a:endParaRPr/>
            </a:p>
          </p:txBody>
        </p:sp>
      </p:grpSp>
      <p:grpSp>
        <p:nvGrpSpPr>
          <p:cNvPr id="21" name="Group 21"/>
          <p:cNvGrpSpPr/>
          <p:nvPr/>
        </p:nvGrpSpPr>
        <p:grpSpPr>
          <a:xfrm>
            <a:off x="10292147" y="1635671"/>
            <a:ext cx="7015658" cy="7015658"/>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GB"/>
            </a:p>
          </p:txBody>
        </p:sp>
        <p:sp>
          <p:nvSpPr>
            <p:cNvPr id="23" name="TextBox 23"/>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grpSp>
        <p:nvGrpSpPr>
          <p:cNvPr id="24" name="Group 24"/>
          <p:cNvGrpSpPr/>
          <p:nvPr/>
        </p:nvGrpSpPr>
        <p:grpSpPr>
          <a:xfrm>
            <a:off x="10433146" y="1590299"/>
            <a:ext cx="7045278" cy="7045250"/>
            <a:chOff x="0" y="0"/>
            <a:chExt cx="6350000" cy="6349975"/>
          </a:xfrm>
        </p:grpSpPr>
        <p:sp>
          <p:nvSpPr>
            <p:cNvPr id="25" name="Freeform 25"/>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19018" r="-19018" b="-3528"/>
              </a:stretch>
            </a:blipFill>
          </p:spPr>
          <p:txBody>
            <a:bodyPr/>
            <a:lstStyle/>
            <a:p>
              <a:endParaRPr lang="en-GB"/>
            </a:p>
          </p:txBody>
        </p:sp>
      </p:grpSp>
      <p:sp>
        <p:nvSpPr>
          <p:cNvPr id="26" name="Freeform 26"/>
          <p:cNvSpPr/>
          <p:nvPr/>
        </p:nvSpPr>
        <p:spPr>
          <a:xfrm rot="-5400000">
            <a:off x="11952046" y="3265440"/>
            <a:ext cx="7715094" cy="3707614"/>
          </a:xfrm>
          <a:custGeom>
            <a:avLst/>
            <a:gdLst/>
            <a:ahLst/>
            <a:cxnLst/>
            <a:rect l="l" t="t" r="r" b="b"/>
            <a:pathLst>
              <a:path w="7715094" h="3707614">
                <a:moveTo>
                  <a:pt x="0" y="0"/>
                </a:moveTo>
                <a:lnTo>
                  <a:pt x="7715094" y="0"/>
                </a:lnTo>
                <a:lnTo>
                  <a:pt x="7715094" y="3707614"/>
                </a:lnTo>
                <a:lnTo>
                  <a:pt x="0" y="3707614"/>
                </a:lnTo>
                <a:lnTo>
                  <a:pt x="0" y="0"/>
                </a:lnTo>
                <a:close/>
              </a:path>
            </a:pathLst>
          </a:custGeom>
          <a:blipFill>
            <a:blip r:embed="rId5">
              <a:extLst>
                <a:ext uri="{96DAC541-7B7A-43D3-8B79-37D633B846F1}">
                  <asvg:svgBlip xmlns:asvg="http://schemas.microsoft.com/office/drawing/2016/SVG/main" r:embed="rId6"/>
                </a:ext>
              </a:extLst>
            </a:blip>
            <a:stretch>
              <a:fillRect t="-5935"/>
            </a:stretch>
          </a:blipFill>
          <a:effectLst>
            <a:outerShdw blurRad="63500" dist="38100" dir="2700000">
              <a:srgbClr val="000000">
                <a:alpha val="40000"/>
              </a:srgbClr>
            </a:outerShdw>
          </a:effectLst>
        </p:spPr>
        <p:txBody>
          <a:bodyPr/>
          <a:lstStyle/>
          <a:p>
            <a:endParaRPr lang="en-GB"/>
          </a:p>
        </p:txBody>
      </p:sp>
      <p:sp>
        <p:nvSpPr>
          <p:cNvPr id="27" name="TextBox 27"/>
          <p:cNvSpPr txBox="1"/>
          <p:nvPr/>
        </p:nvSpPr>
        <p:spPr>
          <a:xfrm>
            <a:off x="1646248" y="2034678"/>
            <a:ext cx="4967583" cy="1538883"/>
          </a:xfrm>
          <a:prstGeom prst="rect">
            <a:avLst/>
          </a:prstGeom>
        </p:spPr>
        <p:txBody>
          <a:bodyPr lIns="0" tIns="0" rIns="0" bIns="0" rtlCol="0" anchor="t">
            <a:spAutoFit/>
          </a:bodyPr>
          <a:lstStyle/>
          <a:p>
            <a:pPr marL="0" lvl="0" indent="0" algn="l">
              <a:lnSpc>
                <a:spcPts val="6042"/>
              </a:lnSpc>
              <a:spcBef>
                <a:spcPct val="0"/>
              </a:spcBef>
            </a:pPr>
            <a:r>
              <a:rPr lang="en-US" sz="5000" b="1" u="none" strike="noStrike" spc="181">
                <a:solidFill>
                  <a:srgbClr val="2A2E3A"/>
                </a:solidFill>
                <a:latin typeface="Helvetica Now Bold"/>
                <a:ea typeface="Helvetica Now Bold"/>
                <a:cs typeface="Helvetica Now Bold"/>
                <a:sym typeface="Helvetica Now Bold"/>
              </a:rPr>
              <a:t>Table of </a:t>
            </a:r>
            <a:r>
              <a:rPr lang="en-US" sz="5000" b="1" spc="181">
                <a:solidFill>
                  <a:srgbClr val="2A2E3A"/>
                </a:solidFill>
                <a:latin typeface="Helvetica Now Bold"/>
                <a:ea typeface="Helvetica Now Bold"/>
                <a:cs typeface="Helvetica Now Bold"/>
                <a:sym typeface="Helvetica Now Bold"/>
              </a:rPr>
              <a:t>Contents</a:t>
            </a:r>
            <a:endParaRPr lang="en-US" sz="5035" b="1" u="none" strike="noStrike" spc="181">
              <a:solidFill>
                <a:srgbClr val="2A2E3A"/>
              </a:solidFill>
              <a:latin typeface="Helvetica Now Bold"/>
              <a:ea typeface="Helvetica Now Bold"/>
              <a:cs typeface="Helvetica Now Bold"/>
              <a:sym typeface="Helvetica Now Bold"/>
            </a:endParaRPr>
          </a:p>
        </p:txBody>
      </p:sp>
      <p:sp>
        <p:nvSpPr>
          <p:cNvPr id="28" name="TextBox 28"/>
          <p:cNvSpPr txBox="1"/>
          <p:nvPr/>
        </p:nvSpPr>
        <p:spPr>
          <a:xfrm>
            <a:off x="2310733" y="4358143"/>
            <a:ext cx="6591499" cy="1181029"/>
          </a:xfrm>
          <a:prstGeom prst="rect">
            <a:avLst/>
          </a:prstGeom>
        </p:spPr>
        <p:txBody>
          <a:bodyPr wrap="square" lIns="0" tIns="0" rIns="0" bIns="0" rtlCol="0" anchor="t">
            <a:spAutoFit/>
          </a:bodyPr>
          <a:lstStyle/>
          <a:p>
            <a:pPr>
              <a:lnSpc>
                <a:spcPts val="4699"/>
              </a:lnSpc>
            </a:pPr>
            <a:r>
              <a:rPr lang="en-US" sz="3350" spc="100">
                <a:solidFill>
                  <a:srgbClr val="2A2E3A"/>
                </a:solidFill>
                <a:latin typeface="Helvetica Now"/>
                <a:ea typeface="Helvetica Now"/>
                <a:cs typeface="Helvetica Now"/>
                <a:sym typeface="Helvetica Now"/>
              </a:rPr>
              <a:t>Background</a:t>
            </a:r>
          </a:p>
          <a:p>
            <a:pPr>
              <a:lnSpc>
                <a:spcPts val="4699"/>
              </a:lnSpc>
            </a:pPr>
            <a:endParaRPr lang="en-US" sz="3350" spc="100">
              <a:solidFill>
                <a:srgbClr val="2A2E3A"/>
              </a:solidFill>
              <a:latin typeface="Helvetica Now"/>
              <a:ea typeface="Helvetica Now"/>
              <a:cs typeface="Helvetica Now"/>
            </a:endParaRPr>
          </a:p>
        </p:txBody>
      </p:sp>
      <p:sp>
        <p:nvSpPr>
          <p:cNvPr id="29" name="TextBox 29"/>
          <p:cNvSpPr txBox="1"/>
          <p:nvPr/>
        </p:nvSpPr>
        <p:spPr>
          <a:xfrm>
            <a:off x="2310733" y="5219805"/>
            <a:ext cx="6929449" cy="578300"/>
          </a:xfrm>
          <a:prstGeom prst="rect">
            <a:avLst/>
          </a:prstGeom>
        </p:spPr>
        <p:txBody>
          <a:bodyPr wrap="square" lIns="0" tIns="0" rIns="0" bIns="0" rtlCol="0" anchor="t">
            <a:spAutoFit/>
          </a:bodyPr>
          <a:lstStyle/>
          <a:p>
            <a:pPr marL="0" lvl="0" indent="0" algn="l">
              <a:lnSpc>
                <a:spcPts val="4699"/>
              </a:lnSpc>
            </a:pPr>
            <a:r>
              <a:rPr lang="en-US" sz="3350" spc="100">
                <a:solidFill>
                  <a:srgbClr val="2A2E3A"/>
                </a:solidFill>
                <a:latin typeface="Helvetica Now"/>
                <a:ea typeface="Helvetica Now"/>
                <a:cs typeface="Helvetica Now"/>
                <a:sym typeface="Helvetica Now"/>
              </a:rPr>
              <a:t>Data recording and evaluation</a:t>
            </a:r>
          </a:p>
        </p:txBody>
      </p:sp>
      <p:sp>
        <p:nvSpPr>
          <p:cNvPr id="30" name="TextBox 30"/>
          <p:cNvSpPr txBox="1"/>
          <p:nvPr/>
        </p:nvSpPr>
        <p:spPr>
          <a:xfrm>
            <a:off x="2410851" y="6102112"/>
            <a:ext cx="7951795" cy="578300"/>
          </a:xfrm>
          <a:prstGeom prst="rect">
            <a:avLst/>
          </a:prstGeom>
        </p:spPr>
        <p:txBody>
          <a:bodyPr lIns="0" tIns="0" rIns="0" bIns="0" rtlCol="0" anchor="t">
            <a:spAutoFit/>
          </a:bodyPr>
          <a:lstStyle/>
          <a:p>
            <a:pPr>
              <a:lnSpc>
                <a:spcPts val="4699"/>
              </a:lnSpc>
            </a:pPr>
            <a:r>
              <a:rPr lang="en-US" sz="3356" spc="100">
                <a:solidFill>
                  <a:srgbClr val="2A2E3A"/>
                </a:solidFill>
                <a:latin typeface="Helvetica Now"/>
                <a:ea typeface="Helvetica Now"/>
                <a:cs typeface="Helvetica Now"/>
                <a:sym typeface="Helvetica Now"/>
              </a:rPr>
              <a:t>Patient Feedback</a:t>
            </a:r>
          </a:p>
        </p:txBody>
      </p:sp>
      <p:sp>
        <p:nvSpPr>
          <p:cNvPr id="31" name="TextBox 31"/>
          <p:cNvSpPr txBox="1"/>
          <p:nvPr/>
        </p:nvSpPr>
        <p:spPr>
          <a:xfrm>
            <a:off x="2310733" y="6944010"/>
            <a:ext cx="6381491" cy="578492"/>
          </a:xfrm>
          <a:prstGeom prst="rect">
            <a:avLst/>
          </a:prstGeom>
        </p:spPr>
        <p:txBody>
          <a:bodyPr wrap="square" lIns="0" tIns="0" rIns="0" bIns="0" rtlCol="0" anchor="t">
            <a:spAutoFit/>
          </a:bodyPr>
          <a:lstStyle/>
          <a:p>
            <a:pPr marL="0" lvl="0" indent="0" algn="l">
              <a:lnSpc>
                <a:spcPts val="4699"/>
              </a:lnSpc>
            </a:pPr>
            <a:r>
              <a:rPr lang="en-US" sz="3356" spc="100">
                <a:solidFill>
                  <a:srgbClr val="2A2E3A"/>
                </a:solidFill>
                <a:latin typeface="Helvetica Now"/>
                <a:ea typeface="Helvetica Now"/>
                <a:cs typeface="Helvetica Now"/>
                <a:sym typeface="Helvetica Now"/>
              </a:rPr>
              <a:t>Questions and Answers</a:t>
            </a:r>
          </a:p>
        </p:txBody>
      </p:sp>
      <p:sp>
        <p:nvSpPr>
          <p:cNvPr id="33" name="TextBox 33"/>
          <p:cNvSpPr txBox="1"/>
          <p:nvPr/>
        </p:nvSpPr>
        <p:spPr>
          <a:xfrm>
            <a:off x="2310733" y="7806510"/>
            <a:ext cx="5351563" cy="578492"/>
          </a:xfrm>
          <a:prstGeom prst="rect">
            <a:avLst/>
          </a:prstGeom>
        </p:spPr>
        <p:txBody>
          <a:bodyPr lIns="0" tIns="0" rIns="0" bIns="0" rtlCol="0" anchor="t">
            <a:spAutoFit/>
          </a:bodyPr>
          <a:lstStyle/>
          <a:p>
            <a:pPr marL="0" lvl="0" indent="0" algn="l">
              <a:lnSpc>
                <a:spcPts val="4699"/>
              </a:lnSpc>
            </a:pPr>
            <a:r>
              <a:rPr lang="en-US" sz="3356" spc="100">
                <a:solidFill>
                  <a:srgbClr val="2A2E3A"/>
                </a:solidFill>
                <a:latin typeface="Helvetica Now"/>
                <a:ea typeface="Helvetica Now"/>
                <a:cs typeface="Helvetica Now"/>
                <a:sym typeface="Helvetica Now"/>
              </a:rPr>
              <a:t>References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256"/>
        </a:solidFill>
        <a:effectLst/>
      </p:bgPr>
    </p:bg>
    <p:spTree>
      <p:nvGrpSpPr>
        <p:cNvPr id="1" name=""/>
        <p:cNvGrpSpPr/>
        <p:nvPr/>
      </p:nvGrpSpPr>
      <p:grpSpPr>
        <a:xfrm>
          <a:off x="0" y="0"/>
          <a:ext cx="0" cy="0"/>
          <a:chOff x="0" y="0"/>
          <a:chExt cx="0" cy="0"/>
        </a:xfrm>
      </p:grpSpPr>
      <p:grpSp>
        <p:nvGrpSpPr>
          <p:cNvPr id="2" name="Group 2"/>
          <p:cNvGrpSpPr/>
          <p:nvPr/>
        </p:nvGrpSpPr>
        <p:grpSpPr>
          <a:xfrm>
            <a:off x="8417111" y="539339"/>
            <a:ext cx="9361450" cy="9208323"/>
            <a:chOff x="0" y="0"/>
            <a:chExt cx="2465567" cy="2425237"/>
          </a:xfrm>
        </p:grpSpPr>
        <p:sp>
          <p:nvSpPr>
            <p:cNvPr id="3" name="Freeform 3"/>
            <p:cNvSpPr/>
            <p:nvPr/>
          </p:nvSpPr>
          <p:spPr>
            <a:xfrm>
              <a:off x="0" y="0"/>
              <a:ext cx="2465567" cy="2425237"/>
            </a:xfrm>
            <a:custGeom>
              <a:avLst/>
              <a:gdLst/>
              <a:ahLst/>
              <a:cxnLst/>
              <a:rect l="l" t="t" r="r" b="b"/>
              <a:pathLst>
                <a:path w="2465567" h="2425237">
                  <a:moveTo>
                    <a:pt x="0" y="0"/>
                  </a:moveTo>
                  <a:lnTo>
                    <a:pt x="2465567" y="0"/>
                  </a:lnTo>
                  <a:lnTo>
                    <a:pt x="2465567" y="2425237"/>
                  </a:lnTo>
                  <a:lnTo>
                    <a:pt x="0" y="2425237"/>
                  </a:lnTo>
                  <a:close/>
                </a:path>
              </a:pathLst>
            </a:custGeom>
            <a:solidFill>
              <a:srgbClr val="FFFFFF"/>
            </a:solidFill>
          </p:spPr>
          <p:txBody>
            <a:bodyPr/>
            <a:lstStyle/>
            <a:p>
              <a:endParaRPr lang="en-GB"/>
            </a:p>
          </p:txBody>
        </p:sp>
        <p:sp>
          <p:nvSpPr>
            <p:cNvPr id="4" name="TextBox 4"/>
            <p:cNvSpPr txBox="1"/>
            <p:nvPr/>
          </p:nvSpPr>
          <p:spPr>
            <a:xfrm>
              <a:off x="0" y="-47625"/>
              <a:ext cx="2465567" cy="2472862"/>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003900" y="2496342"/>
            <a:ext cx="6336005" cy="8442247"/>
          </a:xfrm>
          <a:prstGeom prst="rect">
            <a:avLst/>
          </a:prstGeom>
        </p:spPr>
        <p:txBody>
          <a:bodyPr lIns="0" tIns="0" rIns="0" bIns="0" rtlCol="0" anchor="t">
            <a:spAutoFit/>
          </a:bodyPr>
          <a:lstStyle/>
          <a:p>
            <a:pPr marL="457200" indent="-457200">
              <a:lnSpc>
                <a:spcPts val="4200"/>
              </a:lnSpc>
              <a:buFont typeface="Arial"/>
              <a:buChar char="•"/>
            </a:pPr>
            <a:r>
              <a:rPr lang="en-US" sz="3000" spc="65" dirty="0">
                <a:solidFill>
                  <a:srgbClr val="FFFFFF"/>
                </a:solidFill>
                <a:latin typeface="Helvetica Now"/>
                <a:ea typeface="Calibri"/>
                <a:cs typeface="Calibri"/>
              </a:rPr>
              <a:t>CLW Project developed through partnership working between the Third Sector, NHS FV and Clacks and Stirling HSCP</a:t>
            </a:r>
          </a:p>
          <a:p>
            <a:pPr marL="457200" indent="-457200">
              <a:lnSpc>
                <a:spcPts val="4200"/>
              </a:lnSpc>
              <a:buFont typeface="Arial"/>
              <a:buChar char="•"/>
            </a:pPr>
            <a:endParaRPr lang="en-US" sz="3000" spc="65" dirty="0">
              <a:solidFill>
                <a:srgbClr val="FFFFFF"/>
              </a:solidFill>
              <a:latin typeface="Helvetica Now"/>
              <a:ea typeface="Calibri"/>
              <a:cs typeface="Calibri"/>
            </a:endParaRPr>
          </a:p>
          <a:p>
            <a:pPr marL="457200" indent="-457200">
              <a:lnSpc>
                <a:spcPts val="4200"/>
              </a:lnSpc>
              <a:buFont typeface="Arial"/>
              <a:buChar char="•"/>
            </a:pPr>
            <a:r>
              <a:rPr lang="en-US" sz="3000" spc="65" dirty="0">
                <a:solidFill>
                  <a:srgbClr val="FFFFFF"/>
                </a:solidFill>
                <a:latin typeface="Helvetica Now"/>
                <a:ea typeface="Calibri"/>
                <a:cs typeface="Calibri"/>
              </a:rPr>
              <a:t>CLW Project needs to provide regular reports to HSCP Forum, Localities and feed into strategic groups</a:t>
            </a:r>
          </a:p>
          <a:p>
            <a:pPr marL="457200" indent="-457200">
              <a:lnSpc>
                <a:spcPts val="4200"/>
              </a:lnSpc>
              <a:buFont typeface="Arial"/>
              <a:buChar char="•"/>
            </a:pPr>
            <a:endParaRPr lang="en-US" sz="3000" spc="65" dirty="0">
              <a:solidFill>
                <a:srgbClr val="FFFFFF"/>
              </a:solidFill>
              <a:latin typeface="Helvetica Now"/>
              <a:ea typeface="Calibri"/>
              <a:cs typeface="Calibri"/>
            </a:endParaRPr>
          </a:p>
          <a:p>
            <a:pPr marL="457200" indent="-457200">
              <a:lnSpc>
                <a:spcPts val="4200"/>
              </a:lnSpc>
              <a:buFont typeface="Arial"/>
              <a:buChar char="•"/>
            </a:pPr>
            <a:r>
              <a:rPr lang="en-US" sz="3000" spc="65" dirty="0">
                <a:solidFill>
                  <a:srgbClr val="FFFFFF"/>
                </a:solidFill>
                <a:latin typeface="Helvetica Now"/>
                <a:ea typeface="Calibri"/>
                <a:cs typeface="Calibri"/>
              </a:rPr>
              <a:t>Small team of 5 individuals</a:t>
            </a:r>
          </a:p>
          <a:p>
            <a:pPr marL="457200" indent="-457200">
              <a:lnSpc>
                <a:spcPts val="4200"/>
              </a:lnSpc>
              <a:buFont typeface="Arial"/>
              <a:buChar char="•"/>
            </a:pPr>
            <a:endParaRPr lang="en-US" sz="3000" spc="65" dirty="0">
              <a:solidFill>
                <a:srgbClr val="FFFFFF"/>
              </a:solidFill>
              <a:latin typeface="Helvetica Now"/>
              <a:ea typeface="Calibri"/>
              <a:cs typeface="Calibri"/>
            </a:endParaRPr>
          </a:p>
          <a:p>
            <a:pPr marL="285750" indent="-285750">
              <a:lnSpc>
                <a:spcPts val="4200"/>
              </a:lnSpc>
              <a:buFont typeface="Arial" panose="020B0604020202020204" pitchFamily="34" charset="0"/>
              <a:buChar char="•"/>
            </a:pPr>
            <a:endParaRPr lang="en-US" dirty="0">
              <a:ea typeface="Calibri"/>
              <a:cs typeface="Calibri"/>
            </a:endParaRPr>
          </a:p>
          <a:p>
            <a:pPr>
              <a:lnSpc>
                <a:spcPts val="4200"/>
              </a:lnSpc>
            </a:pPr>
            <a:endParaRPr lang="en-US" sz="3000" spc="65" dirty="0">
              <a:solidFill>
                <a:srgbClr val="FFFFFF"/>
              </a:solidFill>
              <a:latin typeface="Helvetica Now"/>
              <a:ea typeface="Helvetica Now"/>
              <a:cs typeface="Helvetica Now"/>
            </a:endParaRPr>
          </a:p>
          <a:p>
            <a:pPr>
              <a:lnSpc>
                <a:spcPts val="2596"/>
              </a:lnSpc>
              <a:spcBef>
                <a:spcPct val="0"/>
              </a:spcBef>
            </a:pPr>
            <a:endParaRPr lang="en-US" sz="3000" spc="65" dirty="0">
              <a:solidFill>
                <a:srgbClr val="FFFFFF"/>
              </a:solidFill>
              <a:latin typeface="Helvetica Now"/>
              <a:ea typeface="Helvetica Now"/>
              <a:cs typeface="Helvetica Now"/>
            </a:endParaRPr>
          </a:p>
        </p:txBody>
      </p:sp>
      <p:sp>
        <p:nvSpPr>
          <p:cNvPr id="8" name="TextBox 8"/>
          <p:cNvSpPr txBox="1"/>
          <p:nvPr/>
        </p:nvSpPr>
        <p:spPr>
          <a:xfrm>
            <a:off x="405644" y="538355"/>
            <a:ext cx="5857055" cy="763607"/>
          </a:xfrm>
          <a:prstGeom prst="rect">
            <a:avLst/>
          </a:prstGeom>
        </p:spPr>
        <p:txBody>
          <a:bodyPr lIns="0" tIns="0" rIns="0" bIns="0" rtlCol="0" anchor="t">
            <a:spAutoFit/>
          </a:bodyPr>
          <a:lstStyle/>
          <a:p>
            <a:pPr>
              <a:lnSpc>
                <a:spcPts val="5966"/>
              </a:lnSpc>
              <a:spcBef>
                <a:spcPct val="0"/>
              </a:spcBef>
            </a:pPr>
            <a:r>
              <a:rPr lang="en-US" sz="4950" b="1" spc="178" dirty="0">
                <a:solidFill>
                  <a:srgbClr val="FFFFFF"/>
                </a:solidFill>
                <a:latin typeface="Helvetica Now Bold"/>
                <a:ea typeface="Helvetica Now Bold"/>
                <a:cs typeface="Helvetica Now Bold"/>
                <a:sym typeface="Helvetica Now Bold"/>
              </a:rPr>
              <a:t>Background</a:t>
            </a:r>
            <a:endParaRPr lang="en-US" sz="4971" b="1" spc="178" dirty="0">
              <a:solidFill>
                <a:srgbClr val="FFFFFF"/>
              </a:solidFill>
              <a:latin typeface="Helvetica Now Bold"/>
              <a:ea typeface="Helvetica Now Bold"/>
              <a:cs typeface="Helvetica Now Bold"/>
              <a:sym typeface="Helvetica Now Bold"/>
            </a:endParaRPr>
          </a:p>
        </p:txBody>
      </p:sp>
      <p:pic>
        <p:nvPicPr>
          <p:cNvPr id="9" name="Picture 8" descr="A group of circles with text&#10;&#10;AI-generated content may be incorrect.">
            <a:extLst>
              <a:ext uri="{FF2B5EF4-FFF2-40B4-BE49-F238E27FC236}">
                <a16:creationId xmlns:a16="http://schemas.microsoft.com/office/drawing/2014/main" id="{B8289CFE-0C45-72D6-2CF5-36394913EC08}"/>
              </a:ext>
            </a:extLst>
          </p:cNvPr>
          <p:cNvPicPr>
            <a:picLocks noChangeAspect="1"/>
          </p:cNvPicPr>
          <p:nvPr/>
        </p:nvPicPr>
        <p:blipFill>
          <a:blip r:embed="rId3"/>
          <a:stretch>
            <a:fillRect/>
          </a:stretch>
        </p:blipFill>
        <p:spPr>
          <a:xfrm>
            <a:off x="8479665" y="2806808"/>
            <a:ext cx="9251384" cy="42193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256"/>
        </a:solidFill>
        <a:effectLst/>
      </p:bgPr>
    </p:bg>
    <p:spTree>
      <p:nvGrpSpPr>
        <p:cNvPr id="1" name="">
          <a:extLst>
            <a:ext uri="{FF2B5EF4-FFF2-40B4-BE49-F238E27FC236}">
              <a16:creationId xmlns:a16="http://schemas.microsoft.com/office/drawing/2014/main" id="{C52F3CE7-FAA5-EB07-F11E-B6583B4EDF8E}"/>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E4F4F7C8-466F-CA0F-3B73-B98B04C311F7}"/>
              </a:ext>
            </a:extLst>
          </p:cNvPr>
          <p:cNvSpPr txBox="1"/>
          <p:nvPr/>
        </p:nvSpPr>
        <p:spPr>
          <a:xfrm>
            <a:off x="1003900" y="2496342"/>
            <a:ext cx="6336005" cy="2517549"/>
          </a:xfrm>
          <a:prstGeom prst="rect">
            <a:avLst/>
          </a:prstGeom>
        </p:spPr>
        <p:txBody>
          <a:bodyPr lIns="0" tIns="0" rIns="0" bIns="0" rtlCol="0" anchor="t">
            <a:spAutoFit/>
          </a:bodyPr>
          <a:lstStyle/>
          <a:p>
            <a:pPr>
              <a:lnSpc>
                <a:spcPts val="4200"/>
              </a:lnSpc>
            </a:pPr>
            <a:endParaRPr lang="en-US" sz="3000" spc="65">
              <a:solidFill>
                <a:srgbClr val="FFFFFF"/>
              </a:solidFill>
              <a:latin typeface="Helvetica Now"/>
              <a:ea typeface="Calibri"/>
              <a:cs typeface="Calibri"/>
            </a:endParaRPr>
          </a:p>
          <a:p>
            <a:pPr marL="457200" indent="-457200">
              <a:lnSpc>
                <a:spcPts val="4200"/>
              </a:lnSpc>
              <a:buFont typeface="Arial"/>
              <a:buChar char="•"/>
            </a:pPr>
            <a:endParaRPr lang="en-US" sz="3000" spc="65">
              <a:solidFill>
                <a:srgbClr val="FFFFFF"/>
              </a:solidFill>
              <a:latin typeface="Helvetica Now"/>
              <a:ea typeface="Calibri"/>
              <a:cs typeface="Calibri"/>
            </a:endParaRPr>
          </a:p>
          <a:p>
            <a:pPr marL="285750" indent="-285750">
              <a:lnSpc>
                <a:spcPts val="4200"/>
              </a:lnSpc>
              <a:buFont typeface="Arial" panose="020B0604020202020204" pitchFamily="34" charset="0"/>
              <a:buChar char="•"/>
            </a:pPr>
            <a:endParaRPr lang="en-US">
              <a:ea typeface="Calibri"/>
              <a:cs typeface="Calibri"/>
            </a:endParaRPr>
          </a:p>
          <a:p>
            <a:pPr>
              <a:lnSpc>
                <a:spcPts val="4200"/>
              </a:lnSpc>
            </a:pPr>
            <a:endParaRPr lang="en-US" sz="3000" spc="65">
              <a:solidFill>
                <a:srgbClr val="FFFFFF"/>
              </a:solidFill>
              <a:latin typeface="Helvetica Now"/>
              <a:ea typeface="Helvetica Now"/>
              <a:cs typeface="Helvetica Now"/>
            </a:endParaRPr>
          </a:p>
          <a:p>
            <a:pPr>
              <a:lnSpc>
                <a:spcPts val="2596"/>
              </a:lnSpc>
              <a:spcBef>
                <a:spcPct val="0"/>
              </a:spcBef>
            </a:pPr>
            <a:endParaRPr lang="en-US" sz="3000" spc="65">
              <a:solidFill>
                <a:srgbClr val="FFFFFF"/>
              </a:solidFill>
              <a:latin typeface="Helvetica Now"/>
              <a:ea typeface="Helvetica Now"/>
              <a:cs typeface="Helvetica Now"/>
            </a:endParaRPr>
          </a:p>
        </p:txBody>
      </p:sp>
      <p:sp>
        <p:nvSpPr>
          <p:cNvPr id="8" name="TextBox 8">
            <a:extLst>
              <a:ext uri="{FF2B5EF4-FFF2-40B4-BE49-F238E27FC236}">
                <a16:creationId xmlns:a16="http://schemas.microsoft.com/office/drawing/2014/main" id="{17B6B7C3-C7D2-FBDF-C2ED-233F5F190791}"/>
              </a:ext>
            </a:extLst>
          </p:cNvPr>
          <p:cNvSpPr txBox="1"/>
          <p:nvPr/>
        </p:nvSpPr>
        <p:spPr>
          <a:xfrm>
            <a:off x="405644" y="538355"/>
            <a:ext cx="5857055" cy="763607"/>
          </a:xfrm>
          <a:prstGeom prst="rect">
            <a:avLst/>
          </a:prstGeom>
        </p:spPr>
        <p:txBody>
          <a:bodyPr lIns="0" tIns="0" rIns="0" bIns="0" rtlCol="0" anchor="t">
            <a:spAutoFit/>
          </a:bodyPr>
          <a:lstStyle/>
          <a:p>
            <a:pPr>
              <a:lnSpc>
                <a:spcPts val="5966"/>
              </a:lnSpc>
              <a:spcBef>
                <a:spcPct val="0"/>
              </a:spcBef>
            </a:pPr>
            <a:r>
              <a:rPr lang="en-US" sz="4950" b="1" spc="178">
                <a:solidFill>
                  <a:srgbClr val="FFFFFF"/>
                </a:solidFill>
                <a:latin typeface="Helvetica Now Bold"/>
                <a:ea typeface="Helvetica Now Bold"/>
                <a:cs typeface="Helvetica Now Bold"/>
                <a:sym typeface="Helvetica Now Bold"/>
              </a:rPr>
              <a:t>MILO</a:t>
            </a:r>
            <a:endParaRPr lang="en-US" sz="4971" b="1" spc="178">
              <a:solidFill>
                <a:srgbClr val="FFFFFF"/>
              </a:solidFill>
              <a:latin typeface="Helvetica Now Bold"/>
              <a:ea typeface="Helvetica Now Bold"/>
              <a:cs typeface="Helvetica Now Bold"/>
              <a:sym typeface="Helvetica Now Bold"/>
            </a:endParaRPr>
          </a:p>
        </p:txBody>
      </p:sp>
      <p:pic>
        <p:nvPicPr>
          <p:cNvPr id="10" name="MILO recording">
            <a:hlinkClick r:id="" action="ppaction://media"/>
            <a:extLst>
              <a:ext uri="{FF2B5EF4-FFF2-40B4-BE49-F238E27FC236}">
                <a16:creationId xmlns:a16="http://schemas.microsoft.com/office/drawing/2014/main" id="{6F80EC2B-6B4E-B1B6-4ECE-AA9B3203F62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03900" y="1487754"/>
            <a:ext cx="16280200" cy="8260891"/>
          </a:xfrm>
          <a:prstGeom prst="rect">
            <a:avLst/>
          </a:prstGeom>
        </p:spPr>
      </p:pic>
    </p:spTree>
    <p:extLst>
      <p:ext uri="{BB962C8B-B14F-4D97-AF65-F5344CB8AC3E}">
        <p14:creationId xmlns:p14="http://schemas.microsoft.com/office/powerpoint/2010/main" val="406192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43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256"/>
        </a:solidFill>
        <a:effectLst/>
      </p:bgPr>
    </p:bg>
    <p:spTree>
      <p:nvGrpSpPr>
        <p:cNvPr id="1" name="">
          <a:extLst>
            <a:ext uri="{FF2B5EF4-FFF2-40B4-BE49-F238E27FC236}">
              <a16:creationId xmlns:a16="http://schemas.microsoft.com/office/drawing/2014/main" id="{24A52D13-702C-337E-C79F-7384D1F6506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0063348-31C0-389C-3D4C-E986AC05522C}"/>
              </a:ext>
            </a:extLst>
          </p:cNvPr>
          <p:cNvGrpSpPr/>
          <p:nvPr/>
        </p:nvGrpSpPr>
        <p:grpSpPr>
          <a:xfrm>
            <a:off x="8417111" y="539339"/>
            <a:ext cx="9361450" cy="9208323"/>
            <a:chOff x="0" y="0"/>
            <a:chExt cx="2465567" cy="2425237"/>
          </a:xfrm>
        </p:grpSpPr>
        <p:sp>
          <p:nvSpPr>
            <p:cNvPr id="3" name="Freeform 3">
              <a:extLst>
                <a:ext uri="{FF2B5EF4-FFF2-40B4-BE49-F238E27FC236}">
                  <a16:creationId xmlns:a16="http://schemas.microsoft.com/office/drawing/2014/main" id="{0D445B40-9273-CAD0-7E95-1DE77DB791B2}"/>
                </a:ext>
              </a:extLst>
            </p:cNvPr>
            <p:cNvSpPr/>
            <p:nvPr/>
          </p:nvSpPr>
          <p:spPr>
            <a:xfrm>
              <a:off x="0" y="0"/>
              <a:ext cx="2465567" cy="2425237"/>
            </a:xfrm>
            <a:custGeom>
              <a:avLst/>
              <a:gdLst/>
              <a:ahLst/>
              <a:cxnLst/>
              <a:rect l="l" t="t" r="r" b="b"/>
              <a:pathLst>
                <a:path w="2465567" h="2425237">
                  <a:moveTo>
                    <a:pt x="0" y="0"/>
                  </a:moveTo>
                  <a:lnTo>
                    <a:pt x="2465567" y="0"/>
                  </a:lnTo>
                  <a:lnTo>
                    <a:pt x="2465567" y="2425237"/>
                  </a:lnTo>
                  <a:lnTo>
                    <a:pt x="0" y="2425237"/>
                  </a:lnTo>
                  <a:close/>
                </a:path>
              </a:pathLst>
            </a:custGeom>
            <a:solidFill>
              <a:srgbClr val="FFFFFF"/>
            </a:solidFill>
          </p:spPr>
          <p:txBody>
            <a:bodyPr/>
            <a:lstStyle/>
            <a:p>
              <a:endParaRPr lang="en-GB"/>
            </a:p>
          </p:txBody>
        </p:sp>
        <p:sp>
          <p:nvSpPr>
            <p:cNvPr id="4" name="TextBox 4">
              <a:extLst>
                <a:ext uri="{FF2B5EF4-FFF2-40B4-BE49-F238E27FC236}">
                  <a16:creationId xmlns:a16="http://schemas.microsoft.com/office/drawing/2014/main" id="{DCF2B2E8-E71A-7010-C1FF-26E75E2E5FA8}"/>
                </a:ext>
              </a:extLst>
            </p:cNvPr>
            <p:cNvSpPr txBox="1"/>
            <p:nvPr/>
          </p:nvSpPr>
          <p:spPr>
            <a:xfrm>
              <a:off x="0" y="-47625"/>
              <a:ext cx="2465567" cy="2472862"/>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E2C71737-1E5E-E6BA-53F8-A1BF227AD05F}"/>
              </a:ext>
            </a:extLst>
          </p:cNvPr>
          <p:cNvSpPr txBox="1"/>
          <p:nvPr/>
        </p:nvSpPr>
        <p:spPr>
          <a:xfrm>
            <a:off x="800100" y="1526364"/>
            <a:ext cx="6336005" cy="9673354"/>
          </a:xfrm>
          <a:prstGeom prst="rect">
            <a:avLst/>
          </a:prstGeom>
        </p:spPr>
        <p:txBody>
          <a:bodyPr lIns="0" tIns="0" rIns="0" bIns="0" rtlCol="0" anchor="t">
            <a:spAutoFit/>
          </a:bodyPr>
          <a:lstStyle/>
          <a:p>
            <a:pPr marL="457200" indent="-457200">
              <a:lnSpc>
                <a:spcPts val="4200"/>
              </a:lnSpc>
              <a:spcBef>
                <a:spcPct val="0"/>
              </a:spcBef>
              <a:buFont typeface="Arial"/>
              <a:buChar char="•"/>
            </a:pPr>
            <a:r>
              <a:rPr lang="en-US" sz="3000" spc="65">
                <a:solidFill>
                  <a:srgbClr val="FFFFFF"/>
                </a:solidFill>
                <a:latin typeface="Helvetica Now"/>
                <a:ea typeface="Calibri"/>
                <a:cs typeface="Calibri"/>
              </a:rPr>
              <a:t>Recording standard data allows more accurate comparison and allocation of resources</a:t>
            </a:r>
            <a:endParaRPr lang="en-US"/>
          </a:p>
          <a:p>
            <a:pPr marL="457200" indent="-457200">
              <a:lnSpc>
                <a:spcPts val="4200"/>
              </a:lnSpc>
              <a:spcBef>
                <a:spcPct val="0"/>
              </a:spcBef>
              <a:buFont typeface="Arial" panose="020B0604020202020204" pitchFamily="34" charset="0"/>
              <a:buChar char="•"/>
            </a:pPr>
            <a:endParaRPr lang="en-US" sz="3000" spc="65">
              <a:solidFill>
                <a:srgbClr val="FFFFFF"/>
              </a:solidFill>
              <a:latin typeface="Helvetica Now"/>
              <a:ea typeface="Calibri"/>
              <a:cs typeface="Calibri"/>
            </a:endParaRPr>
          </a:p>
          <a:p>
            <a:pPr marL="457200" indent="-457200">
              <a:lnSpc>
                <a:spcPts val="4200"/>
              </a:lnSpc>
              <a:spcBef>
                <a:spcPct val="0"/>
              </a:spcBef>
              <a:buFont typeface="Arial" panose="020B0604020202020204" pitchFamily="34" charset="0"/>
              <a:buChar char="•"/>
            </a:pPr>
            <a:r>
              <a:rPr lang="en-US" sz="3000" spc="65">
                <a:solidFill>
                  <a:srgbClr val="FFFFFF"/>
                </a:solidFill>
                <a:latin typeface="Helvetica Now"/>
                <a:ea typeface="Calibri"/>
                <a:cs typeface="Calibri"/>
              </a:rPr>
              <a:t>Example: 42% increase in referrals year on year and expansion into three new GP surgeries in Clackmannanshire</a:t>
            </a:r>
          </a:p>
          <a:p>
            <a:pPr marL="457200" indent="-457200">
              <a:lnSpc>
                <a:spcPts val="4200"/>
              </a:lnSpc>
              <a:spcBef>
                <a:spcPct val="0"/>
              </a:spcBef>
              <a:buFont typeface="Arial"/>
              <a:buChar char="•"/>
            </a:pPr>
            <a:endParaRPr lang="en-US" sz="3000" spc="65">
              <a:solidFill>
                <a:srgbClr val="FFFFFF"/>
              </a:solidFill>
              <a:latin typeface="Helvetica Now"/>
              <a:ea typeface="Calibri"/>
              <a:cs typeface="Calibri"/>
            </a:endParaRPr>
          </a:p>
          <a:p>
            <a:pPr marL="457200" indent="-457200">
              <a:lnSpc>
                <a:spcPts val="4200"/>
              </a:lnSpc>
              <a:spcBef>
                <a:spcPct val="0"/>
              </a:spcBef>
              <a:buFont typeface="Arial"/>
              <a:buChar char="•"/>
            </a:pPr>
            <a:r>
              <a:rPr lang="en-US" sz="3000" spc="65">
                <a:solidFill>
                  <a:srgbClr val="FFFFFF"/>
                </a:solidFill>
                <a:latin typeface="Helvetica Now"/>
                <a:ea typeface="Calibri"/>
                <a:cs typeface="Calibri"/>
              </a:rPr>
              <a:t>Strong ongoing referrals for Stirling with evaluation and plans to expand in progress</a:t>
            </a:r>
          </a:p>
          <a:p>
            <a:pPr marL="457200" indent="-457200">
              <a:lnSpc>
                <a:spcPts val="4200"/>
              </a:lnSpc>
              <a:spcBef>
                <a:spcPct val="0"/>
              </a:spcBef>
              <a:buFont typeface="Arial"/>
              <a:buChar char="•"/>
            </a:pPr>
            <a:endParaRPr lang="en-US" sz="3000" spc="65">
              <a:solidFill>
                <a:srgbClr val="FFFFFF"/>
              </a:solidFill>
              <a:latin typeface="Helvetica Now"/>
              <a:ea typeface="Calibri"/>
              <a:cs typeface="Calibri"/>
            </a:endParaRPr>
          </a:p>
          <a:p>
            <a:pPr marL="457200" indent="-457200">
              <a:lnSpc>
                <a:spcPts val="4200"/>
              </a:lnSpc>
              <a:spcBef>
                <a:spcPct val="0"/>
              </a:spcBef>
              <a:buFont typeface="Arial,Sans-Serif"/>
              <a:buChar char="•"/>
            </a:pPr>
            <a:r>
              <a:rPr lang="en-US" sz="3000" spc="65">
                <a:solidFill>
                  <a:srgbClr val="FFFFFF"/>
                </a:solidFill>
                <a:latin typeface="Helvetica Now"/>
                <a:ea typeface="Calibri"/>
                <a:cs typeface="Calibri"/>
              </a:rPr>
              <a:t>Wider range of referral sources</a:t>
            </a:r>
            <a:endParaRPr lang="en-US" sz="3000" spc="65">
              <a:solidFill>
                <a:srgbClr val="000000"/>
              </a:solidFill>
              <a:latin typeface="Helvetica Now"/>
              <a:ea typeface="Calibri"/>
              <a:cs typeface="Calibri"/>
            </a:endParaRPr>
          </a:p>
          <a:p>
            <a:pPr>
              <a:lnSpc>
                <a:spcPts val="4200"/>
              </a:lnSpc>
              <a:spcBef>
                <a:spcPct val="0"/>
              </a:spcBef>
            </a:pPr>
            <a:endParaRPr lang="en-US" sz="3000" spc="65">
              <a:solidFill>
                <a:srgbClr val="000000"/>
              </a:solidFill>
              <a:latin typeface="Calibri"/>
              <a:ea typeface="Calibri"/>
              <a:cs typeface="Calibri"/>
            </a:endParaRPr>
          </a:p>
          <a:p>
            <a:pPr>
              <a:lnSpc>
                <a:spcPts val="4200"/>
              </a:lnSpc>
              <a:spcBef>
                <a:spcPct val="0"/>
              </a:spcBef>
            </a:pPr>
            <a:endParaRPr lang="en-US" sz="3000" spc="65">
              <a:solidFill>
                <a:srgbClr val="FFFFFF"/>
              </a:solidFill>
              <a:latin typeface="Calibri"/>
              <a:ea typeface="Calibri"/>
              <a:cs typeface="Calibri"/>
            </a:endParaRPr>
          </a:p>
          <a:p>
            <a:pPr>
              <a:lnSpc>
                <a:spcPts val="4200"/>
              </a:lnSpc>
              <a:spcBef>
                <a:spcPct val="0"/>
              </a:spcBef>
            </a:pPr>
            <a:endParaRPr lang="en-US" sz="3000" spc="65">
              <a:solidFill>
                <a:srgbClr val="FFFFFF"/>
              </a:solidFill>
              <a:latin typeface="Helvetica Now"/>
              <a:ea typeface="Calibri"/>
              <a:cs typeface="Calibri"/>
            </a:endParaRPr>
          </a:p>
        </p:txBody>
      </p:sp>
      <p:sp>
        <p:nvSpPr>
          <p:cNvPr id="8" name="TextBox 8">
            <a:extLst>
              <a:ext uri="{FF2B5EF4-FFF2-40B4-BE49-F238E27FC236}">
                <a16:creationId xmlns:a16="http://schemas.microsoft.com/office/drawing/2014/main" id="{877CC99A-3EAA-529C-B6B9-012927640CA9}"/>
              </a:ext>
            </a:extLst>
          </p:cNvPr>
          <p:cNvSpPr txBox="1"/>
          <p:nvPr/>
        </p:nvSpPr>
        <p:spPr>
          <a:xfrm>
            <a:off x="405644" y="538355"/>
            <a:ext cx="5857055" cy="752475"/>
          </a:xfrm>
          <a:prstGeom prst="rect">
            <a:avLst/>
          </a:prstGeom>
        </p:spPr>
        <p:txBody>
          <a:bodyPr lIns="0" tIns="0" rIns="0" bIns="0" rtlCol="0" anchor="t">
            <a:spAutoFit/>
          </a:bodyPr>
          <a:lstStyle/>
          <a:p>
            <a:pPr marL="0" lvl="0" indent="0" algn="l">
              <a:lnSpc>
                <a:spcPts val="5966"/>
              </a:lnSpc>
              <a:spcBef>
                <a:spcPct val="0"/>
              </a:spcBef>
            </a:pPr>
            <a:r>
              <a:rPr lang="en-US" sz="4971" b="1" spc="178">
                <a:solidFill>
                  <a:srgbClr val="FFFFFF"/>
                </a:solidFill>
                <a:latin typeface="Helvetica Now Bold"/>
                <a:ea typeface="Helvetica Now Bold"/>
                <a:cs typeface="Helvetica Now Bold"/>
                <a:sym typeface="Helvetica Now Bold"/>
              </a:rPr>
              <a:t>Referral Data</a:t>
            </a:r>
          </a:p>
        </p:txBody>
      </p:sp>
      <p:graphicFrame>
        <p:nvGraphicFramePr>
          <p:cNvPr id="13" name="Chart 12">
            <a:extLst>
              <a:ext uri="{FF2B5EF4-FFF2-40B4-BE49-F238E27FC236}">
                <a16:creationId xmlns:a16="http://schemas.microsoft.com/office/drawing/2014/main" id="{B0051933-0DF3-512E-CECC-747B95A863F3}"/>
              </a:ext>
            </a:extLst>
          </p:cNvPr>
          <p:cNvGraphicFramePr>
            <a:graphicFrameLocks/>
          </p:cNvGraphicFramePr>
          <p:nvPr>
            <p:extLst>
              <p:ext uri="{D42A27DB-BD31-4B8C-83A1-F6EECF244321}">
                <p14:modId xmlns:p14="http://schemas.microsoft.com/office/powerpoint/2010/main" val="2777711739"/>
              </p:ext>
            </p:extLst>
          </p:nvPr>
        </p:nvGraphicFramePr>
        <p:xfrm>
          <a:off x="9095331" y="5157266"/>
          <a:ext cx="8000999" cy="38208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a:extLst>
              <a:ext uri="{FF2B5EF4-FFF2-40B4-BE49-F238E27FC236}">
                <a16:creationId xmlns:a16="http://schemas.microsoft.com/office/drawing/2014/main" id="{B0051933-0DF3-512E-CECC-747B95A863F3}"/>
              </a:ext>
            </a:extLst>
          </p:cNvPr>
          <p:cNvGraphicFramePr>
            <a:graphicFrameLocks/>
          </p:cNvGraphicFramePr>
          <p:nvPr>
            <p:extLst>
              <p:ext uri="{D42A27DB-BD31-4B8C-83A1-F6EECF244321}">
                <p14:modId xmlns:p14="http://schemas.microsoft.com/office/powerpoint/2010/main" val="3945057592"/>
              </p:ext>
            </p:extLst>
          </p:nvPr>
        </p:nvGraphicFramePr>
        <p:xfrm>
          <a:off x="9148697" y="1289398"/>
          <a:ext cx="7706377" cy="35555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66513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256"/>
        </a:solidFill>
        <a:effectLst/>
      </p:bgPr>
    </p:bg>
    <p:spTree>
      <p:nvGrpSpPr>
        <p:cNvPr id="1" name="">
          <a:extLst>
            <a:ext uri="{FF2B5EF4-FFF2-40B4-BE49-F238E27FC236}">
              <a16:creationId xmlns:a16="http://schemas.microsoft.com/office/drawing/2014/main" id="{4784A4AC-AA20-8D47-F6BA-1AE72660D2B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C480608-9CD8-AEEC-5AFD-2D81AB829DEF}"/>
              </a:ext>
            </a:extLst>
          </p:cNvPr>
          <p:cNvGrpSpPr/>
          <p:nvPr/>
        </p:nvGrpSpPr>
        <p:grpSpPr>
          <a:xfrm>
            <a:off x="8822755" y="733307"/>
            <a:ext cx="9361450" cy="9208323"/>
            <a:chOff x="0" y="0"/>
            <a:chExt cx="2465567" cy="2425237"/>
          </a:xfrm>
        </p:grpSpPr>
        <p:sp>
          <p:nvSpPr>
            <p:cNvPr id="3" name="Freeform 3">
              <a:extLst>
                <a:ext uri="{FF2B5EF4-FFF2-40B4-BE49-F238E27FC236}">
                  <a16:creationId xmlns:a16="http://schemas.microsoft.com/office/drawing/2014/main" id="{061F23A2-CFDC-8C30-C6E7-3DE9A77EE57E}"/>
                </a:ext>
              </a:extLst>
            </p:cNvPr>
            <p:cNvSpPr/>
            <p:nvPr/>
          </p:nvSpPr>
          <p:spPr>
            <a:xfrm>
              <a:off x="0" y="0"/>
              <a:ext cx="2465567" cy="2425237"/>
            </a:xfrm>
            <a:custGeom>
              <a:avLst/>
              <a:gdLst/>
              <a:ahLst/>
              <a:cxnLst/>
              <a:rect l="l" t="t" r="r" b="b"/>
              <a:pathLst>
                <a:path w="2465567" h="2425237">
                  <a:moveTo>
                    <a:pt x="0" y="0"/>
                  </a:moveTo>
                  <a:lnTo>
                    <a:pt x="2465567" y="0"/>
                  </a:lnTo>
                  <a:lnTo>
                    <a:pt x="2465567" y="2425237"/>
                  </a:lnTo>
                  <a:lnTo>
                    <a:pt x="0" y="2425237"/>
                  </a:lnTo>
                  <a:close/>
                </a:path>
              </a:pathLst>
            </a:custGeom>
            <a:solidFill>
              <a:srgbClr val="FFFFFF"/>
            </a:solidFill>
          </p:spPr>
          <p:txBody>
            <a:bodyPr/>
            <a:lstStyle/>
            <a:p>
              <a:endParaRPr lang="en-GB"/>
            </a:p>
          </p:txBody>
        </p:sp>
        <p:sp>
          <p:nvSpPr>
            <p:cNvPr id="4" name="TextBox 4">
              <a:extLst>
                <a:ext uri="{FF2B5EF4-FFF2-40B4-BE49-F238E27FC236}">
                  <a16:creationId xmlns:a16="http://schemas.microsoft.com/office/drawing/2014/main" id="{2B8170A4-FA4A-2A22-2A8A-5BC9C07391E4}"/>
                </a:ext>
              </a:extLst>
            </p:cNvPr>
            <p:cNvSpPr txBox="1"/>
            <p:nvPr/>
          </p:nvSpPr>
          <p:spPr>
            <a:xfrm>
              <a:off x="0" y="-47625"/>
              <a:ext cx="2465567" cy="2472862"/>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BB0FAF75-E247-40D9-71F7-8406DDDFC307}"/>
              </a:ext>
            </a:extLst>
          </p:cNvPr>
          <p:cNvSpPr txBox="1"/>
          <p:nvPr/>
        </p:nvSpPr>
        <p:spPr>
          <a:xfrm>
            <a:off x="1028700" y="2516964"/>
            <a:ext cx="6336005" cy="4825873"/>
          </a:xfrm>
          <a:prstGeom prst="rect">
            <a:avLst/>
          </a:prstGeom>
        </p:spPr>
        <p:txBody>
          <a:bodyPr lIns="0" tIns="0" rIns="0" bIns="0" rtlCol="0" anchor="t">
            <a:spAutoFit/>
          </a:bodyPr>
          <a:lstStyle/>
          <a:p>
            <a:pPr marL="457200" indent="-457200">
              <a:lnSpc>
                <a:spcPts val="4200"/>
              </a:lnSpc>
              <a:spcBef>
                <a:spcPct val="0"/>
              </a:spcBef>
              <a:buFont typeface="Arial"/>
              <a:buChar char="•"/>
            </a:pPr>
            <a:r>
              <a:rPr lang="en-US" sz="3000" spc="65">
                <a:solidFill>
                  <a:srgbClr val="FFFFFF"/>
                </a:solidFill>
                <a:latin typeface="Helvetica Now"/>
                <a:ea typeface="Calibri"/>
                <a:cs typeface="Calibri"/>
              </a:rPr>
              <a:t>Similar trends with regards to busier and quieter periods for referrals over both years</a:t>
            </a:r>
          </a:p>
          <a:p>
            <a:pPr marL="457200" indent="-457200">
              <a:lnSpc>
                <a:spcPts val="4200"/>
              </a:lnSpc>
              <a:spcBef>
                <a:spcPct val="0"/>
              </a:spcBef>
              <a:buFont typeface="Arial"/>
              <a:buChar char="•"/>
            </a:pPr>
            <a:endParaRPr lang="en-US" sz="3000" spc="65">
              <a:solidFill>
                <a:srgbClr val="FFFFFF"/>
              </a:solidFill>
              <a:latin typeface="Helvetica Now"/>
              <a:ea typeface="Calibri"/>
              <a:cs typeface="Calibri"/>
            </a:endParaRPr>
          </a:p>
          <a:p>
            <a:pPr marL="457200" indent="-457200">
              <a:lnSpc>
                <a:spcPts val="4200"/>
              </a:lnSpc>
              <a:spcBef>
                <a:spcPct val="0"/>
              </a:spcBef>
              <a:buFont typeface="Arial"/>
              <a:buChar char="•"/>
            </a:pPr>
            <a:r>
              <a:rPr lang="en-US" sz="3000" spc="65">
                <a:solidFill>
                  <a:srgbClr val="FFFFFF"/>
                </a:solidFill>
                <a:latin typeface="Helvetica Now"/>
                <a:ea typeface="Calibri"/>
                <a:cs typeface="Calibri"/>
              </a:rPr>
              <a:t>Second graph shows data from expansion into new surgeries</a:t>
            </a:r>
          </a:p>
          <a:p>
            <a:pPr>
              <a:lnSpc>
                <a:spcPts val="4200"/>
              </a:lnSpc>
              <a:spcBef>
                <a:spcPct val="0"/>
              </a:spcBef>
            </a:pPr>
            <a:endParaRPr lang="en-US" sz="3000" spc="65">
              <a:solidFill>
                <a:srgbClr val="FFFFFF"/>
              </a:solidFill>
              <a:latin typeface="Calibri"/>
              <a:ea typeface="Calibri"/>
              <a:cs typeface="Calibri"/>
            </a:endParaRPr>
          </a:p>
          <a:p>
            <a:pPr>
              <a:lnSpc>
                <a:spcPts val="4200"/>
              </a:lnSpc>
              <a:spcBef>
                <a:spcPct val="0"/>
              </a:spcBef>
            </a:pPr>
            <a:endParaRPr lang="en-US" sz="3000" spc="65">
              <a:solidFill>
                <a:srgbClr val="FFFFFF"/>
              </a:solidFill>
              <a:latin typeface="Calibri"/>
              <a:ea typeface="Calibri"/>
              <a:cs typeface="Calibri"/>
            </a:endParaRPr>
          </a:p>
          <a:p>
            <a:pPr>
              <a:lnSpc>
                <a:spcPts val="4200"/>
              </a:lnSpc>
              <a:spcBef>
                <a:spcPct val="0"/>
              </a:spcBef>
            </a:pPr>
            <a:endParaRPr lang="en-US" sz="3000" spc="65">
              <a:solidFill>
                <a:srgbClr val="FFFFFF"/>
              </a:solidFill>
              <a:latin typeface="Helvetica Now"/>
              <a:ea typeface="Helvetica Now"/>
              <a:cs typeface="Helvetica Now"/>
            </a:endParaRPr>
          </a:p>
        </p:txBody>
      </p:sp>
      <p:sp>
        <p:nvSpPr>
          <p:cNvPr id="8" name="TextBox 8">
            <a:extLst>
              <a:ext uri="{FF2B5EF4-FFF2-40B4-BE49-F238E27FC236}">
                <a16:creationId xmlns:a16="http://schemas.microsoft.com/office/drawing/2014/main" id="{04627D51-86F1-F7AC-9D56-2C864DE48421}"/>
              </a:ext>
            </a:extLst>
          </p:cNvPr>
          <p:cNvSpPr txBox="1"/>
          <p:nvPr/>
        </p:nvSpPr>
        <p:spPr>
          <a:xfrm>
            <a:off x="405644" y="538355"/>
            <a:ext cx="5857055" cy="1533818"/>
          </a:xfrm>
          <a:prstGeom prst="rect">
            <a:avLst/>
          </a:prstGeom>
        </p:spPr>
        <p:txBody>
          <a:bodyPr lIns="0" tIns="0" rIns="0" bIns="0" rtlCol="0" anchor="t">
            <a:spAutoFit/>
          </a:bodyPr>
          <a:lstStyle/>
          <a:p>
            <a:pPr marL="0" lvl="0" indent="0" algn="l">
              <a:lnSpc>
                <a:spcPts val="5966"/>
              </a:lnSpc>
              <a:spcBef>
                <a:spcPct val="0"/>
              </a:spcBef>
            </a:pPr>
            <a:r>
              <a:rPr lang="en-US" sz="4971" b="1" spc="178">
                <a:solidFill>
                  <a:srgbClr val="FFFFFF"/>
                </a:solidFill>
                <a:latin typeface="Helvetica Now Bold"/>
                <a:ea typeface="Helvetica Now Bold"/>
                <a:cs typeface="Helvetica Now Bold"/>
                <a:sym typeface="Helvetica Now Bold"/>
              </a:rPr>
              <a:t>Referral Data (</a:t>
            </a:r>
            <a:r>
              <a:rPr lang="en-US" sz="4971" b="1" spc="178" err="1">
                <a:solidFill>
                  <a:srgbClr val="FFFFFF"/>
                </a:solidFill>
                <a:latin typeface="Helvetica Now Bold"/>
                <a:ea typeface="Helvetica Now Bold"/>
                <a:cs typeface="Helvetica Now Bold"/>
                <a:sym typeface="Helvetica Now Bold"/>
              </a:rPr>
              <a:t>Cont</a:t>
            </a:r>
            <a:r>
              <a:rPr lang="en-US" sz="4971" b="1" spc="178">
                <a:solidFill>
                  <a:srgbClr val="FFFFFF"/>
                </a:solidFill>
                <a:latin typeface="Helvetica Now Bold"/>
                <a:ea typeface="Helvetica Now Bold"/>
                <a:cs typeface="Helvetica Now Bold"/>
                <a:sym typeface="Helvetica Now Bold"/>
              </a:rPr>
              <a:t>)</a:t>
            </a:r>
          </a:p>
        </p:txBody>
      </p:sp>
      <p:pic>
        <p:nvPicPr>
          <p:cNvPr id="1027" name="Picture 3">
            <a:extLst>
              <a:ext uri="{FF2B5EF4-FFF2-40B4-BE49-F238E27FC236}">
                <a16:creationId xmlns:a16="http://schemas.microsoft.com/office/drawing/2014/main" id="{2F1E6322-A8EC-DB57-706A-124185D479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6123" y="6276423"/>
            <a:ext cx="8834713" cy="28458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FC87DBD-E62B-2694-6E78-6019F07340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6123" y="2686306"/>
            <a:ext cx="8683379" cy="23331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D176867-D729-21F7-E13C-6E39300862C0}"/>
              </a:ext>
            </a:extLst>
          </p:cNvPr>
          <p:cNvSpPr txBox="1"/>
          <p:nvPr/>
        </p:nvSpPr>
        <p:spPr>
          <a:xfrm>
            <a:off x="10941254" y="1305263"/>
            <a:ext cx="5124450" cy="954107"/>
          </a:xfrm>
          <a:prstGeom prst="rect">
            <a:avLst/>
          </a:prstGeom>
          <a:noFill/>
        </p:spPr>
        <p:txBody>
          <a:bodyPr wrap="square" rtlCol="0">
            <a:spAutoFit/>
          </a:bodyPr>
          <a:lstStyle/>
          <a:p>
            <a:pPr algn="ctr"/>
            <a:r>
              <a:rPr lang="en-GB" sz="2800" b="1"/>
              <a:t>Referrals per practice – Yearly trends</a:t>
            </a:r>
          </a:p>
        </p:txBody>
      </p:sp>
    </p:spTree>
    <p:extLst>
      <p:ext uri="{BB962C8B-B14F-4D97-AF65-F5344CB8AC3E}">
        <p14:creationId xmlns:p14="http://schemas.microsoft.com/office/powerpoint/2010/main" val="3597587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256"/>
        </a:solidFill>
        <a:effectLst/>
      </p:bgPr>
    </p:bg>
    <p:spTree>
      <p:nvGrpSpPr>
        <p:cNvPr id="1" name=""/>
        <p:cNvGrpSpPr/>
        <p:nvPr/>
      </p:nvGrpSpPr>
      <p:grpSpPr>
        <a:xfrm>
          <a:off x="0" y="0"/>
          <a:ext cx="0" cy="0"/>
          <a:chOff x="0" y="0"/>
          <a:chExt cx="0" cy="0"/>
        </a:xfrm>
      </p:grpSpPr>
      <p:grpSp>
        <p:nvGrpSpPr>
          <p:cNvPr id="2" name="Group 2"/>
          <p:cNvGrpSpPr/>
          <p:nvPr/>
        </p:nvGrpSpPr>
        <p:grpSpPr>
          <a:xfrm>
            <a:off x="8417111" y="539339"/>
            <a:ext cx="9361450" cy="9208323"/>
            <a:chOff x="0" y="0"/>
            <a:chExt cx="2465567" cy="2425237"/>
          </a:xfrm>
        </p:grpSpPr>
        <p:sp>
          <p:nvSpPr>
            <p:cNvPr id="3" name="Freeform 3"/>
            <p:cNvSpPr/>
            <p:nvPr/>
          </p:nvSpPr>
          <p:spPr>
            <a:xfrm>
              <a:off x="0" y="0"/>
              <a:ext cx="2465567" cy="2425237"/>
            </a:xfrm>
            <a:custGeom>
              <a:avLst/>
              <a:gdLst/>
              <a:ahLst/>
              <a:cxnLst/>
              <a:rect l="l" t="t" r="r" b="b"/>
              <a:pathLst>
                <a:path w="2465567" h="2425237">
                  <a:moveTo>
                    <a:pt x="0" y="0"/>
                  </a:moveTo>
                  <a:lnTo>
                    <a:pt x="2465567" y="0"/>
                  </a:lnTo>
                  <a:lnTo>
                    <a:pt x="2465567" y="2425237"/>
                  </a:lnTo>
                  <a:lnTo>
                    <a:pt x="0" y="2425237"/>
                  </a:lnTo>
                  <a:close/>
                </a:path>
              </a:pathLst>
            </a:custGeom>
            <a:solidFill>
              <a:srgbClr val="FFFFFF"/>
            </a:solidFill>
          </p:spPr>
          <p:txBody>
            <a:bodyPr/>
            <a:lstStyle/>
            <a:p>
              <a:endParaRPr lang="en-GB"/>
            </a:p>
          </p:txBody>
        </p:sp>
        <p:sp>
          <p:nvSpPr>
            <p:cNvPr id="4" name="TextBox 4"/>
            <p:cNvSpPr txBox="1"/>
            <p:nvPr/>
          </p:nvSpPr>
          <p:spPr>
            <a:xfrm>
              <a:off x="0" y="-47625"/>
              <a:ext cx="2465567" cy="247286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2203817"/>
            <a:ext cx="6336005" cy="9695796"/>
          </a:xfrm>
          <a:prstGeom prst="rect">
            <a:avLst/>
          </a:prstGeom>
        </p:spPr>
        <p:txBody>
          <a:bodyPr lIns="0" tIns="0" rIns="0" bIns="0" rtlCol="0" anchor="t">
            <a:spAutoFit/>
          </a:bodyPr>
          <a:lstStyle/>
          <a:p>
            <a:pPr marL="457200" indent="-457200">
              <a:lnSpc>
                <a:spcPts val="4200"/>
              </a:lnSpc>
              <a:buFont typeface="Arial"/>
              <a:buChar char="•"/>
            </a:pPr>
            <a:r>
              <a:rPr lang="en-US" sz="3000" spc="65">
                <a:solidFill>
                  <a:srgbClr val="FFFFFF"/>
                </a:solidFill>
                <a:latin typeface="Helvetica Now"/>
                <a:ea typeface="Helvetica Now"/>
                <a:cs typeface="Helvetica Now"/>
                <a:sym typeface="Helvetica Now"/>
              </a:rPr>
              <a:t>Onward referrals for support with Mental Health remain high</a:t>
            </a:r>
          </a:p>
          <a:p>
            <a:pPr marL="457200" indent="-457200">
              <a:lnSpc>
                <a:spcPts val="4200"/>
              </a:lnSpc>
              <a:buFont typeface="Arial"/>
              <a:buChar char="•"/>
            </a:pPr>
            <a:endParaRPr lang="en-US" sz="3000" spc="65">
              <a:solidFill>
                <a:srgbClr val="FFFFFF"/>
              </a:solidFill>
              <a:latin typeface="Helvetica Now"/>
              <a:ea typeface="Helvetica Now"/>
              <a:cs typeface="Helvetica Now"/>
              <a:sym typeface="Helvetica Now"/>
            </a:endParaRPr>
          </a:p>
          <a:p>
            <a:pPr marL="457200" indent="-457200">
              <a:lnSpc>
                <a:spcPts val="4200"/>
              </a:lnSpc>
              <a:buFont typeface="Arial"/>
              <a:buChar char="•"/>
            </a:pPr>
            <a:r>
              <a:rPr lang="en-US" sz="3000" spc="65">
                <a:solidFill>
                  <a:srgbClr val="FFFFFF"/>
                </a:solidFill>
                <a:latin typeface="Helvetica Now"/>
                <a:ea typeface="Helvetica Now"/>
                <a:cs typeface="Helvetica Now"/>
                <a:sym typeface="Helvetica Now"/>
              </a:rPr>
              <a:t>Identified potential lack of support for low level MH or social isolation in Stirling</a:t>
            </a:r>
            <a:endParaRPr lang="en-US" sz="3000" spc="65">
              <a:solidFill>
                <a:srgbClr val="FFFFFF"/>
              </a:solidFill>
              <a:latin typeface="Helvetica Now"/>
              <a:ea typeface="Helvetica Now"/>
              <a:cs typeface="Helvetica Now"/>
            </a:endParaRPr>
          </a:p>
          <a:p>
            <a:pPr>
              <a:lnSpc>
                <a:spcPts val="4200"/>
              </a:lnSpc>
            </a:pPr>
            <a:endParaRPr lang="en-US" sz="3000" spc="65">
              <a:solidFill>
                <a:srgbClr val="FFFFFF"/>
              </a:solidFill>
              <a:latin typeface="Helvetica Now"/>
              <a:ea typeface="Helvetica Now"/>
              <a:cs typeface="Helvetica Now"/>
            </a:endParaRPr>
          </a:p>
          <a:p>
            <a:pPr marL="457200" indent="-457200">
              <a:lnSpc>
                <a:spcPts val="4200"/>
              </a:lnSpc>
              <a:buFont typeface="Arial" panose="020B0604020202020204" pitchFamily="34" charset="0"/>
              <a:buChar char="•"/>
            </a:pPr>
            <a:r>
              <a:rPr lang="en-US" sz="3000" spc="65">
                <a:solidFill>
                  <a:srgbClr val="FFFFFF"/>
                </a:solidFill>
                <a:latin typeface="Helvetica Now"/>
                <a:ea typeface="Helvetica Now"/>
                <a:cs typeface="Helvetica Now"/>
              </a:rPr>
              <a:t>Top 10 onward referral organizations</a:t>
            </a:r>
          </a:p>
          <a:p>
            <a:pPr marL="457200" indent="-457200">
              <a:lnSpc>
                <a:spcPts val="4200"/>
              </a:lnSpc>
              <a:buFont typeface="Arial" panose="020B0604020202020204" pitchFamily="34" charset="0"/>
              <a:buChar char="•"/>
            </a:pPr>
            <a:endParaRPr lang="en-US" sz="3000" spc="65">
              <a:solidFill>
                <a:srgbClr val="FFFFFF"/>
              </a:solidFill>
              <a:latin typeface="Helvetica Now"/>
              <a:ea typeface="Helvetica Now"/>
              <a:cs typeface="Helvetica Now"/>
            </a:endParaRPr>
          </a:p>
          <a:p>
            <a:pPr marL="457200" indent="-457200">
              <a:lnSpc>
                <a:spcPts val="4200"/>
              </a:lnSpc>
              <a:buFont typeface="Arial" panose="020B0604020202020204" pitchFamily="34" charset="0"/>
              <a:buChar char="•"/>
            </a:pPr>
            <a:r>
              <a:rPr lang="en-US" sz="3000" spc="65">
                <a:solidFill>
                  <a:srgbClr val="FFFFFF"/>
                </a:solidFill>
                <a:latin typeface="Helvetica Now"/>
                <a:ea typeface="Helvetica Now"/>
                <a:cs typeface="Helvetica Now"/>
              </a:rPr>
              <a:t>Appointment time and non appointment time demonstrates how CLWs use their time</a:t>
            </a:r>
          </a:p>
          <a:p>
            <a:pPr marL="457200" indent="-457200">
              <a:lnSpc>
                <a:spcPts val="4200"/>
              </a:lnSpc>
              <a:buFont typeface="Arial"/>
              <a:buChar char="•"/>
            </a:pPr>
            <a:endParaRPr lang="en-US" sz="3000" spc="65">
              <a:solidFill>
                <a:srgbClr val="FFFFFF"/>
              </a:solidFill>
              <a:latin typeface="Helvetica Now"/>
              <a:ea typeface="Helvetica Now"/>
              <a:cs typeface="Helvetica Now"/>
            </a:endParaRPr>
          </a:p>
          <a:p>
            <a:pPr marL="457200" indent="-457200">
              <a:lnSpc>
                <a:spcPts val="4200"/>
              </a:lnSpc>
              <a:buFont typeface="Arial"/>
              <a:buChar char="•"/>
            </a:pPr>
            <a:endParaRPr lang="en-US" sz="3000" spc="65">
              <a:solidFill>
                <a:srgbClr val="FFFFFF"/>
              </a:solidFill>
              <a:latin typeface="Helvetica Now"/>
              <a:ea typeface="Helvetica Now"/>
              <a:cs typeface="Helvetica Now"/>
            </a:endParaRPr>
          </a:p>
          <a:p>
            <a:pPr>
              <a:lnSpc>
                <a:spcPts val="4276"/>
              </a:lnSpc>
              <a:spcBef>
                <a:spcPct val="0"/>
              </a:spcBef>
            </a:pPr>
            <a:endParaRPr lang="en-US" sz="3000" spc="65">
              <a:solidFill>
                <a:srgbClr val="FFFFFF"/>
              </a:solidFill>
              <a:latin typeface="Helvetica Now"/>
              <a:ea typeface="Helvetica Now"/>
              <a:cs typeface="Helvetica Now"/>
            </a:endParaRPr>
          </a:p>
          <a:p>
            <a:pPr>
              <a:lnSpc>
                <a:spcPts val="4276"/>
              </a:lnSpc>
              <a:spcBef>
                <a:spcPct val="0"/>
              </a:spcBef>
            </a:pPr>
            <a:endParaRPr lang="en-US" sz="3000" spc="65">
              <a:solidFill>
                <a:srgbClr val="FFFFFF"/>
              </a:solidFill>
              <a:latin typeface="Helvetica Now"/>
              <a:ea typeface="Helvetica Now"/>
              <a:cs typeface="Helvetica Now"/>
            </a:endParaRPr>
          </a:p>
        </p:txBody>
      </p:sp>
      <p:sp>
        <p:nvSpPr>
          <p:cNvPr id="8" name="TextBox 8"/>
          <p:cNvSpPr txBox="1"/>
          <p:nvPr/>
        </p:nvSpPr>
        <p:spPr>
          <a:xfrm>
            <a:off x="430150" y="538355"/>
            <a:ext cx="5857055" cy="763607"/>
          </a:xfrm>
          <a:prstGeom prst="rect">
            <a:avLst/>
          </a:prstGeom>
        </p:spPr>
        <p:txBody>
          <a:bodyPr lIns="0" tIns="0" rIns="0" bIns="0" rtlCol="0" anchor="t">
            <a:spAutoFit/>
          </a:bodyPr>
          <a:lstStyle/>
          <a:p>
            <a:pPr>
              <a:lnSpc>
                <a:spcPts val="5966"/>
              </a:lnSpc>
              <a:spcBef>
                <a:spcPct val="0"/>
              </a:spcBef>
            </a:pPr>
            <a:r>
              <a:rPr lang="en-US" sz="4950" b="1" spc="178">
                <a:solidFill>
                  <a:srgbClr val="FFFFFF"/>
                </a:solidFill>
                <a:latin typeface="Helvetica Now Bold"/>
                <a:ea typeface="Helvetica Now Bold"/>
                <a:cs typeface="Helvetica Now Bold"/>
                <a:sym typeface="Helvetica Now Bold"/>
              </a:rPr>
              <a:t>Onward referrals</a:t>
            </a:r>
            <a:endParaRPr lang="en-US" sz="4971" b="1" spc="178">
              <a:solidFill>
                <a:srgbClr val="FFFFFF"/>
              </a:solidFill>
              <a:latin typeface="Helvetica Now Bold"/>
              <a:ea typeface="Helvetica Now Bold"/>
              <a:cs typeface="Helvetica Now Bold"/>
              <a:sym typeface="Helvetica Now Bold"/>
            </a:endParaRPr>
          </a:p>
        </p:txBody>
      </p:sp>
      <p:pic>
        <p:nvPicPr>
          <p:cNvPr id="9" name="Picture 8">
            <a:extLst>
              <a:ext uri="{FF2B5EF4-FFF2-40B4-BE49-F238E27FC236}">
                <a16:creationId xmlns:a16="http://schemas.microsoft.com/office/drawing/2014/main" id="{438F9073-0608-8005-E859-492AD1C2CB32}"/>
              </a:ext>
            </a:extLst>
          </p:cNvPr>
          <p:cNvPicPr>
            <a:picLocks noChangeAspect="1"/>
          </p:cNvPicPr>
          <p:nvPr/>
        </p:nvPicPr>
        <p:blipFill>
          <a:blip r:embed="rId3"/>
          <a:stretch>
            <a:fillRect/>
          </a:stretch>
        </p:blipFill>
        <p:spPr>
          <a:xfrm>
            <a:off x="8898655" y="4996478"/>
            <a:ext cx="8381078" cy="4257674"/>
          </a:xfrm>
          <a:prstGeom prst="rect">
            <a:avLst/>
          </a:prstGeom>
        </p:spPr>
      </p:pic>
      <p:pic>
        <p:nvPicPr>
          <p:cNvPr id="10" name="Picture 9">
            <a:extLst>
              <a:ext uri="{FF2B5EF4-FFF2-40B4-BE49-F238E27FC236}">
                <a16:creationId xmlns:a16="http://schemas.microsoft.com/office/drawing/2014/main" id="{F899C480-695A-76AD-2BF7-8083B8CAFB65}"/>
              </a:ext>
            </a:extLst>
          </p:cNvPr>
          <p:cNvPicPr>
            <a:picLocks noChangeAspect="1"/>
          </p:cNvPicPr>
          <p:nvPr/>
        </p:nvPicPr>
        <p:blipFill>
          <a:blip r:embed="rId4"/>
          <a:stretch>
            <a:fillRect/>
          </a:stretch>
        </p:blipFill>
        <p:spPr>
          <a:xfrm>
            <a:off x="8904185" y="1191014"/>
            <a:ext cx="8351580" cy="407178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256"/>
        </a:solidFill>
        <a:effectLst/>
      </p:bgPr>
    </p:bg>
    <p:spTree>
      <p:nvGrpSpPr>
        <p:cNvPr id="1" name=""/>
        <p:cNvGrpSpPr/>
        <p:nvPr/>
      </p:nvGrpSpPr>
      <p:grpSpPr>
        <a:xfrm>
          <a:off x="0" y="0"/>
          <a:ext cx="0" cy="0"/>
          <a:chOff x="0" y="0"/>
          <a:chExt cx="0" cy="0"/>
        </a:xfrm>
      </p:grpSpPr>
      <p:grpSp>
        <p:nvGrpSpPr>
          <p:cNvPr id="2" name="Group 2"/>
          <p:cNvGrpSpPr/>
          <p:nvPr/>
        </p:nvGrpSpPr>
        <p:grpSpPr>
          <a:xfrm>
            <a:off x="8417111" y="557774"/>
            <a:ext cx="9361450" cy="9189888"/>
            <a:chOff x="0" y="0"/>
            <a:chExt cx="2465567" cy="2425237"/>
          </a:xfrm>
        </p:grpSpPr>
        <p:sp>
          <p:nvSpPr>
            <p:cNvPr id="3" name="Freeform 3"/>
            <p:cNvSpPr/>
            <p:nvPr/>
          </p:nvSpPr>
          <p:spPr>
            <a:xfrm>
              <a:off x="0" y="0"/>
              <a:ext cx="2465567" cy="2425237"/>
            </a:xfrm>
            <a:custGeom>
              <a:avLst/>
              <a:gdLst/>
              <a:ahLst/>
              <a:cxnLst/>
              <a:rect l="l" t="t" r="r" b="b"/>
              <a:pathLst>
                <a:path w="2465567" h="2425237">
                  <a:moveTo>
                    <a:pt x="0" y="0"/>
                  </a:moveTo>
                  <a:lnTo>
                    <a:pt x="2465567" y="0"/>
                  </a:lnTo>
                  <a:lnTo>
                    <a:pt x="2465567" y="2425237"/>
                  </a:lnTo>
                  <a:lnTo>
                    <a:pt x="0" y="2425237"/>
                  </a:lnTo>
                  <a:close/>
                </a:path>
              </a:pathLst>
            </a:custGeom>
            <a:solidFill>
              <a:srgbClr val="FFFFFF"/>
            </a:solidFill>
          </p:spPr>
          <p:txBody>
            <a:bodyPr/>
            <a:lstStyle/>
            <a:p>
              <a:endParaRPr lang="en-GB"/>
            </a:p>
          </p:txBody>
        </p:sp>
        <p:sp>
          <p:nvSpPr>
            <p:cNvPr id="4" name="TextBox 4"/>
            <p:cNvSpPr txBox="1"/>
            <p:nvPr/>
          </p:nvSpPr>
          <p:spPr>
            <a:xfrm>
              <a:off x="0" y="-47625"/>
              <a:ext cx="2465567" cy="2472862"/>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65057" y="1714326"/>
            <a:ext cx="7515680" cy="8752332"/>
          </a:xfrm>
          <a:prstGeom prst="rect">
            <a:avLst/>
          </a:prstGeom>
        </p:spPr>
        <p:txBody>
          <a:bodyPr lIns="0" tIns="0" rIns="0" bIns="0" rtlCol="0" anchor="t">
            <a:spAutoFit/>
          </a:bodyPr>
          <a:lstStyle/>
          <a:p>
            <a:pPr algn="l">
              <a:lnSpc>
                <a:spcPts val="3569"/>
              </a:lnSpc>
            </a:pPr>
            <a:endParaRPr dirty="0"/>
          </a:p>
          <a:p>
            <a:pPr marL="457200" indent="-457200" algn="l">
              <a:lnSpc>
                <a:spcPts val="3569"/>
              </a:lnSpc>
              <a:buFont typeface="Arial"/>
              <a:buChar char="•"/>
            </a:pPr>
            <a:r>
              <a:rPr lang="en-US" sz="2550" spc="56" dirty="0">
                <a:solidFill>
                  <a:srgbClr val="FFFFFF"/>
                </a:solidFill>
                <a:latin typeface="Helvetica Now"/>
                <a:ea typeface="Helvetica Now"/>
                <a:cs typeface="Helvetica Now"/>
                <a:sym typeface="Helvetica Now"/>
              </a:rPr>
              <a:t>Analysis conducted on impact on Primary Health Care and potential savings through a Health service usage and Cost Benefit Analysis</a:t>
            </a:r>
            <a:endParaRPr lang="en-US" sz="2550" spc="56" dirty="0">
              <a:solidFill>
                <a:srgbClr val="FFFFFF"/>
              </a:solidFill>
              <a:latin typeface="Helvetica Now"/>
              <a:ea typeface="Helvetica Now"/>
              <a:cs typeface="Helvetica Now"/>
            </a:endParaRPr>
          </a:p>
          <a:p>
            <a:pPr marL="457200" lvl="0" indent="-457200" algn="l">
              <a:lnSpc>
                <a:spcPts val="3569"/>
              </a:lnSpc>
              <a:buFont typeface="Arial"/>
              <a:buChar char="•"/>
            </a:pPr>
            <a:endParaRPr lang="en-US" sz="2550" spc="56" dirty="0">
              <a:solidFill>
                <a:srgbClr val="FFFFFF"/>
              </a:solidFill>
              <a:latin typeface="Helvetica Now"/>
              <a:ea typeface="Helvetica Now"/>
              <a:cs typeface="Helvetica Now"/>
            </a:endParaRPr>
          </a:p>
          <a:p>
            <a:pPr marL="457200" indent="-457200">
              <a:lnSpc>
                <a:spcPts val="3569"/>
              </a:lnSpc>
              <a:buFont typeface="Arial"/>
              <a:buChar char="•"/>
            </a:pPr>
            <a:r>
              <a:rPr lang="en-US" sz="2600" spc="56" dirty="0">
                <a:solidFill>
                  <a:srgbClr val="FFFFFF"/>
                </a:solidFill>
                <a:latin typeface="Helvetica Now"/>
                <a:ea typeface="Helvetica Now"/>
                <a:cs typeface="Helvetica Now"/>
              </a:rPr>
              <a:t>Year 23/24 shows a 34.25% reduction  and potential saving of £72000</a:t>
            </a:r>
          </a:p>
          <a:p>
            <a:pPr marL="457200" indent="-457200">
              <a:lnSpc>
                <a:spcPts val="3569"/>
              </a:lnSpc>
              <a:buFont typeface="Arial"/>
              <a:buChar char="•"/>
            </a:pPr>
            <a:endParaRPr lang="en-US" sz="2600" spc="56" dirty="0">
              <a:solidFill>
                <a:srgbClr val="FFFFFF"/>
              </a:solidFill>
              <a:latin typeface="Helvetica Now"/>
              <a:ea typeface="Helvetica Now"/>
              <a:cs typeface="Helvetica Now"/>
            </a:endParaRPr>
          </a:p>
          <a:p>
            <a:pPr marL="457200" indent="-457200">
              <a:lnSpc>
                <a:spcPts val="3569"/>
              </a:lnSpc>
              <a:buFont typeface="Arial"/>
              <a:buChar char="•"/>
            </a:pPr>
            <a:r>
              <a:rPr lang="en-US" sz="2600" spc="56" dirty="0">
                <a:solidFill>
                  <a:srgbClr val="FFFFFF"/>
                </a:solidFill>
                <a:latin typeface="Helvetica Now"/>
                <a:ea typeface="Helvetica Now"/>
                <a:cs typeface="Helvetica Now"/>
              </a:rPr>
              <a:t>Year 2023/24 had Shows 19% reduction in appointments (averaged across 4 practices) over a period of 6 months equating to £39,740 saving over a full year</a:t>
            </a:r>
            <a:endParaRPr lang="en-US" sz="2550" spc="56" dirty="0">
              <a:solidFill>
                <a:srgbClr val="FFFFFF"/>
              </a:solidFill>
              <a:latin typeface="Helvetica Now"/>
              <a:ea typeface="Helvetica Now"/>
              <a:cs typeface="Helvetica Now"/>
            </a:endParaRPr>
          </a:p>
          <a:p>
            <a:pPr marL="457200" indent="-457200">
              <a:lnSpc>
                <a:spcPts val="3569"/>
              </a:lnSpc>
              <a:buFont typeface="Arial"/>
              <a:buChar char="•"/>
            </a:pPr>
            <a:endParaRPr lang="en-US" sz="2600" spc="56" dirty="0">
              <a:solidFill>
                <a:srgbClr val="FFFFFF"/>
              </a:solidFill>
              <a:latin typeface="Helvetica Now"/>
              <a:ea typeface="Helvetica Now"/>
              <a:cs typeface="Helvetica Now"/>
            </a:endParaRPr>
          </a:p>
          <a:p>
            <a:pPr marL="457200" indent="-457200">
              <a:lnSpc>
                <a:spcPts val="3569"/>
              </a:lnSpc>
              <a:buFont typeface="Arial"/>
              <a:buChar char="•"/>
            </a:pPr>
            <a:r>
              <a:rPr lang="en-US" sz="2600" spc="56" dirty="0">
                <a:solidFill>
                  <a:srgbClr val="FFFFFF"/>
                </a:solidFill>
                <a:latin typeface="Helvetica Now"/>
                <a:ea typeface="Helvetica Now"/>
                <a:cs typeface="Helvetica Now"/>
              </a:rPr>
              <a:t>Smaller reduction than evidenced last year coincides with increase in referrals for those with chronic conditions</a:t>
            </a:r>
          </a:p>
          <a:p>
            <a:pPr>
              <a:lnSpc>
                <a:spcPts val="3569"/>
              </a:lnSpc>
              <a:spcBef>
                <a:spcPct val="0"/>
              </a:spcBef>
            </a:pPr>
            <a:endParaRPr lang="en-US" sz="2550" spc="56" dirty="0">
              <a:solidFill>
                <a:srgbClr val="FFFFFF"/>
              </a:solidFill>
              <a:latin typeface="Helvetica Now"/>
              <a:ea typeface="Helvetica Now"/>
              <a:cs typeface="Helvetica Now"/>
            </a:endParaRPr>
          </a:p>
          <a:p>
            <a:pPr>
              <a:lnSpc>
                <a:spcPts val="3569"/>
              </a:lnSpc>
              <a:spcBef>
                <a:spcPct val="0"/>
              </a:spcBef>
            </a:pPr>
            <a:endParaRPr lang="en-US" sz="2550" spc="56" dirty="0">
              <a:solidFill>
                <a:srgbClr val="FFFFFF"/>
              </a:solidFill>
              <a:latin typeface="Helvetica Now"/>
              <a:ea typeface="Helvetica Now"/>
              <a:cs typeface="Helvetica Now"/>
            </a:endParaRPr>
          </a:p>
        </p:txBody>
      </p:sp>
      <p:sp>
        <p:nvSpPr>
          <p:cNvPr id="8" name="TextBox 8"/>
          <p:cNvSpPr txBox="1"/>
          <p:nvPr/>
        </p:nvSpPr>
        <p:spPr>
          <a:xfrm>
            <a:off x="465057" y="552643"/>
            <a:ext cx="7001826" cy="1436291"/>
          </a:xfrm>
          <a:prstGeom prst="rect">
            <a:avLst/>
          </a:prstGeom>
        </p:spPr>
        <p:txBody>
          <a:bodyPr lIns="0" tIns="0" rIns="0" bIns="0" rtlCol="0" anchor="t">
            <a:spAutoFit/>
          </a:bodyPr>
          <a:lstStyle/>
          <a:p>
            <a:pPr marL="0" lvl="0" indent="0" algn="l">
              <a:lnSpc>
                <a:spcPts val="5606"/>
              </a:lnSpc>
              <a:spcBef>
                <a:spcPct val="0"/>
              </a:spcBef>
            </a:pPr>
            <a:r>
              <a:rPr lang="en-US" sz="4672" b="1" spc="168" dirty="0">
                <a:solidFill>
                  <a:srgbClr val="FFFFFF"/>
                </a:solidFill>
                <a:latin typeface="Helvetica Now Bold"/>
                <a:ea typeface="Helvetica Now Bold"/>
                <a:cs typeface="Helvetica Now Bold"/>
                <a:sym typeface="Helvetica Now Bold"/>
              </a:rPr>
              <a:t>Health Services Usage &amp;Cost Benefit Analysis</a:t>
            </a:r>
          </a:p>
        </p:txBody>
      </p:sp>
      <p:pic>
        <p:nvPicPr>
          <p:cNvPr id="10" name="Picture 9">
            <a:extLst>
              <a:ext uri="{FF2B5EF4-FFF2-40B4-BE49-F238E27FC236}">
                <a16:creationId xmlns:a16="http://schemas.microsoft.com/office/drawing/2014/main" id="{992E11EC-8DB3-56B9-F296-FE1823E10B87}"/>
              </a:ext>
            </a:extLst>
          </p:cNvPr>
          <p:cNvPicPr>
            <a:picLocks noChangeAspect="1"/>
          </p:cNvPicPr>
          <p:nvPr/>
        </p:nvPicPr>
        <p:blipFill>
          <a:blip r:embed="rId3"/>
          <a:stretch>
            <a:fillRect/>
          </a:stretch>
        </p:blipFill>
        <p:spPr>
          <a:xfrm>
            <a:off x="8417111" y="1714326"/>
            <a:ext cx="9332962" cy="549927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256"/>
        </a:solidFill>
        <a:effectLst/>
      </p:bgPr>
    </p:bg>
    <p:spTree>
      <p:nvGrpSpPr>
        <p:cNvPr id="1" name="">
          <a:extLst>
            <a:ext uri="{FF2B5EF4-FFF2-40B4-BE49-F238E27FC236}">
              <a16:creationId xmlns:a16="http://schemas.microsoft.com/office/drawing/2014/main" id="{B84F9291-7F5C-E616-0AEE-2500E1A7CE0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282761E-F5B0-FAA9-AD21-64750BB3E07E}"/>
              </a:ext>
            </a:extLst>
          </p:cNvPr>
          <p:cNvGrpSpPr/>
          <p:nvPr/>
        </p:nvGrpSpPr>
        <p:grpSpPr>
          <a:xfrm>
            <a:off x="8417111" y="539339"/>
            <a:ext cx="9361450" cy="9208323"/>
            <a:chOff x="0" y="0"/>
            <a:chExt cx="2465567" cy="2425237"/>
          </a:xfrm>
        </p:grpSpPr>
        <p:sp>
          <p:nvSpPr>
            <p:cNvPr id="3" name="Freeform 3">
              <a:extLst>
                <a:ext uri="{FF2B5EF4-FFF2-40B4-BE49-F238E27FC236}">
                  <a16:creationId xmlns:a16="http://schemas.microsoft.com/office/drawing/2014/main" id="{31DBB51B-0FAB-C8DF-E80F-EBDED0610C40}"/>
                </a:ext>
              </a:extLst>
            </p:cNvPr>
            <p:cNvSpPr/>
            <p:nvPr/>
          </p:nvSpPr>
          <p:spPr>
            <a:xfrm>
              <a:off x="0" y="0"/>
              <a:ext cx="2465567" cy="2425237"/>
            </a:xfrm>
            <a:custGeom>
              <a:avLst/>
              <a:gdLst/>
              <a:ahLst/>
              <a:cxnLst/>
              <a:rect l="l" t="t" r="r" b="b"/>
              <a:pathLst>
                <a:path w="2465567" h="2425237">
                  <a:moveTo>
                    <a:pt x="0" y="0"/>
                  </a:moveTo>
                  <a:lnTo>
                    <a:pt x="2465567" y="0"/>
                  </a:lnTo>
                  <a:lnTo>
                    <a:pt x="2465567" y="2425237"/>
                  </a:lnTo>
                  <a:lnTo>
                    <a:pt x="0" y="2425237"/>
                  </a:lnTo>
                  <a:close/>
                </a:path>
              </a:pathLst>
            </a:custGeom>
            <a:solidFill>
              <a:srgbClr val="FFFFFF"/>
            </a:solidFill>
          </p:spPr>
          <p:txBody>
            <a:bodyPr/>
            <a:lstStyle/>
            <a:p>
              <a:endParaRPr lang="en-GB"/>
            </a:p>
          </p:txBody>
        </p:sp>
        <p:sp>
          <p:nvSpPr>
            <p:cNvPr id="4" name="TextBox 4">
              <a:extLst>
                <a:ext uri="{FF2B5EF4-FFF2-40B4-BE49-F238E27FC236}">
                  <a16:creationId xmlns:a16="http://schemas.microsoft.com/office/drawing/2014/main" id="{583F856E-6B87-580E-6EB0-3EC67B997FD2}"/>
                </a:ext>
              </a:extLst>
            </p:cNvPr>
            <p:cNvSpPr txBox="1"/>
            <p:nvPr/>
          </p:nvSpPr>
          <p:spPr>
            <a:xfrm>
              <a:off x="0" y="-47625"/>
              <a:ext cx="2465567" cy="2472862"/>
            </a:xfrm>
            <a:prstGeom prst="rect">
              <a:avLst/>
            </a:prstGeom>
          </p:spPr>
          <p:txBody>
            <a:bodyPr lIns="50800" tIns="50800" rIns="50800" bIns="50800" rtlCol="0" anchor="ctr"/>
            <a:lstStyle/>
            <a:p>
              <a:pPr algn="ctr">
                <a:lnSpc>
                  <a:spcPts val="2659"/>
                </a:lnSpc>
              </a:pPr>
              <a:endParaRPr/>
            </a:p>
          </p:txBody>
        </p:sp>
      </p:grpSp>
      <p:sp>
        <p:nvSpPr>
          <p:cNvPr id="5" name="TextBox 5">
            <a:extLst>
              <a:ext uri="{FF2B5EF4-FFF2-40B4-BE49-F238E27FC236}">
                <a16:creationId xmlns:a16="http://schemas.microsoft.com/office/drawing/2014/main" id="{425D3A14-CD2B-CA4B-1E76-295303DB9CF1}"/>
              </a:ext>
            </a:extLst>
          </p:cNvPr>
          <p:cNvSpPr txBox="1"/>
          <p:nvPr/>
        </p:nvSpPr>
        <p:spPr>
          <a:xfrm>
            <a:off x="465057" y="2359568"/>
            <a:ext cx="7515680" cy="6001643"/>
          </a:xfrm>
          <a:prstGeom prst="rect">
            <a:avLst/>
          </a:prstGeom>
        </p:spPr>
        <p:txBody>
          <a:bodyPr lIns="0" tIns="0" rIns="0" bIns="0" rtlCol="0" anchor="t">
            <a:spAutoFit/>
          </a:bodyPr>
          <a:lstStyle/>
          <a:p>
            <a:pPr marL="457200" indent="-457200">
              <a:lnSpc>
                <a:spcPts val="3569"/>
              </a:lnSpc>
              <a:buFont typeface="Arial"/>
              <a:buChar char="•"/>
            </a:pPr>
            <a:r>
              <a:rPr lang="en-US" sz="3000" dirty="0">
                <a:solidFill>
                  <a:schemeClr val="bg1"/>
                </a:solidFill>
                <a:latin typeface="Helvetica Now"/>
                <a:ea typeface="Calibri"/>
                <a:cs typeface="Calibri"/>
              </a:rPr>
              <a:t>New Wellbeing evaluation introduced this year to better evaluate the impact of CLWs on individuals that they support </a:t>
            </a:r>
            <a:endParaRPr lang="en-US" dirty="0">
              <a:solidFill>
                <a:schemeClr val="bg1"/>
              </a:solidFill>
            </a:endParaRPr>
          </a:p>
          <a:p>
            <a:pPr marL="457200" indent="-457200">
              <a:lnSpc>
                <a:spcPts val="3569"/>
              </a:lnSpc>
              <a:buFont typeface="Arial"/>
              <a:buChar char="•"/>
            </a:pPr>
            <a:endParaRPr lang="en-US" sz="3000" dirty="0">
              <a:solidFill>
                <a:schemeClr val="bg1"/>
              </a:solidFill>
              <a:latin typeface="Helvetica Now"/>
              <a:ea typeface="Calibri"/>
              <a:cs typeface="Calibri"/>
            </a:endParaRPr>
          </a:p>
          <a:p>
            <a:pPr marL="457200" indent="-457200">
              <a:lnSpc>
                <a:spcPts val="3569"/>
              </a:lnSpc>
              <a:buFont typeface="Arial"/>
              <a:buChar char="•"/>
            </a:pPr>
            <a:endParaRPr lang="en-US" sz="3000" dirty="0">
              <a:solidFill>
                <a:schemeClr val="bg1"/>
              </a:solidFill>
              <a:latin typeface="Helvetica Now"/>
              <a:ea typeface="Calibri"/>
              <a:cs typeface="Calibri"/>
            </a:endParaRPr>
          </a:p>
          <a:p>
            <a:pPr marL="457200" indent="-457200">
              <a:lnSpc>
                <a:spcPts val="3569"/>
              </a:lnSpc>
              <a:buFont typeface="Arial"/>
              <a:buChar char="•"/>
            </a:pPr>
            <a:r>
              <a:rPr lang="en-US" sz="3000" dirty="0">
                <a:solidFill>
                  <a:schemeClr val="bg1"/>
                </a:solidFill>
                <a:latin typeface="Helvetica Now"/>
                <a:ea typeface="Calibri"/>
                <a:cs typeface="Calibri"/>
              </a:rPr>
              <a:t>ONS4 Wellbeing evaluation tool used</a:t>
            </a:r>
          </a:p>
          <a:p>
            <a:pPr marL="457200" indent="-457200">
              <a:lnSpc>
                <a:spcPts val="3569"/>
              </a:lnSpc>
              <a:buFont typeface="Arial"/>
              <a:buChar char="•"/>
            </a:pPr>
            <a:endParaRPr lang="en-US" sz="3000" dirty="0">
              <a:solidFill>
                <a:schemeClr val="bg1"/>
              </a:solidFill>
              <a:latin typeface="Helvetica Now"/>
              <a:ea typeface="Calibri"/>
              <a:cs typeface="Calibri"/>
            </a:endParaRPr>
          </a:p>
          <a:p>
            <a:pPr marL="457200" indent="-457200">
              <a:lnSpc>
                <a:spcPts val="3569"/>
              </a:lnSpc>
              <a:buFont typeface="Arial"/>
              <a:buChar char="•"/>
            </a:pPr>
            <a:endParaRPr lang="en-US" sz="3000" dirty="0">
              <a:solidFill>
                <a:schemeClr val="bg1"/>
              </a:solidFill>
              <a:latin typeface="Helvetica Now"/>
              <a:ea typeface="Calibri"/>
              <a:cs typeface="Calibri"/>
            </a:endParaRPr>
          </a:p>
          <a:p>
            <a:pPr marL="457200" indent="-457200">
              <a:lnSpc>
                <a:spcPts val="3569"/>
              </a:lnSpc>
              <a:buFont typeface="Arial"/>
              <a:buChar char="•"/>
            </a:pPr>
            <a:r>
              <a:rPr lang="en-US" sz="3000" dirty="0">
                <a:solidFill>
                  <a:schemeClr val="bg1"/>
                </a:solidFill>
                <a:latin typeface="Helvetica Now"/>
                <a:ea typeface="Calibri"/>
                <a:cs typeface="Calibri"/>
              </a:rPr>
              <a:t>47% increase in Wellbeing for those who had worked with CLWs</a:t>
            </a:r>
          </a:p>
          <a:p>
            <a:pPr>
              <a:lnSpc>
                <a:spcPts val="3569"/>
              </a:lnSpc>
            </a:pPr>
            <a:endParaRPr lang="en-US" sz="3000" dirty="0">
              <a:solidFill>
                <a:schemeClr val="bg1"/>
              </a:solidFill>
              <a:latin typeface="Helvetica Now"/>
              <a:ea typeface="Calibri"/>
              <a:cs typeface="Calibri"/>
            </a:endParaRPr>
          </a:p>
          <a:p>
            <a:pPr>
              <a:lnSpc>
                <a:spcPts val="3569"/>
              </a:lnSpc>
            </a:pPr>
            <a:endParaRPr lang="en-US" sz="3000" dirty="0">
              <a:solidFill>
                <a:schemeClr val="bg1"/>
              </a:solidFill>
              <a:latin typeface="Helvetica Now"/>
              <a:ea typeface="Calibri"/>
              <a:cs typeface="Calibri"/>
            </a:endParaRPr>
          </a:p>
        </p:txBody>
      </p:sp>
      <p:sp>
        <p:nvSpPr>
          <p:cNvPr id="8" name="TextBox 8">
            <a:extLst>
              <a:ext uri="{FF2B5EF4-FFF2-40B4-BE49-F238E27FC236}">
                <a16:creationId xmlns:a16="http://schemas.microsoft.com/office/drawing/2014/main" id="{F409BE68-6CB4-AA82-64C3-1844937503CC}"/>
              </a:ext>
            </a:extLst>
          </p:cNvPr>
          <p:cNvSpPr txBox="1"/>
          <p:nvPr/>
        </p:nvSpPr>
        <p:spPr>
          <a:xfrm>
            <a:off x="465057" y="552643"/>
            <a:ext cx="7001826" cy="714375"/>
          </a:xfrm>
          <a:prstGeom prst="rect">
            <a:avLst/>
          </a:prstGeom>
        </p:spPr>
        <p:txBody>
          <a:bodyPr lIns="0" tIns="0" rIns="0" bIns="0" rtlCol="0" anchor="t">
            <a:spAutoFit/>
          </a:bodyPr>
          <a:lstStyle/>
          <a:p>
            <a:pPr>
              <a:lnSpc>
                <a:spcPts val="5606"/>
              </a:lnSpc>
              <a:spcBef>
                <a:spcPct val="0"/>
              </a:spcBef>
            </a:pPr>
            <a:r>
              <a:rPr lang="en-US" sz="4650" b="1" spc="168">
                <a:solidFill>
                  <a:srgbClr val="FFFFFF"/>
                </a:solidFill>
                <a:latin typeface="Helvetica Now Bold"/>
                <a:ea typeface="Helvetica Now Bold"/>
                <a:cs typeface="Helvetica Now Bold"/>
                <a:sym typeface="Helvetica Now Bold"/>
              </a:rPr>
              <a:t>Wellbeing Evaluation</a:t>
            </a:r>
            <a:endParaRPr lang="en-US" sz="4672" b="1" spc="168">
              <a:solidFill>
                <a:srgbClr val="FFFFFF"/>
              </a:solidFill>
              <a:latin typeface="Helvetica Now Bold"/>
              <a:ea typeface="Helvetica Now Bold"/>
              <a:cs typeface="Helvetica Now Bold"/>
              <a:sym typeface="Helvetica Now Bold"/>
            </a:endParaRPr>
          </a:p>
        </p:txBody>
      </p:sp>
      <p:pic>
        <p:nvPicPr>
          <p:cNvPr id="10" name="Picture 9" descr="A graph of a wellbeing evaluation&#10;&#10;AI-generated content may be incorrect.">
            <a:extLst>
              <a:ext uri="{FF2B5EF4-FFF2-40B4-BE49-F238E27FC236}">
                <a16:creationId xmlns:a16="http://schemas.microsoft.com/office/drawing/2014/main" id="{E2E69273-0411-333E-3BA9-6A3F720AE542}"/>
              </a:ext>
            </a:extLst>
          </p:cNvPr>
          <p:cNvPicPr>
            <a:picLocks noChangeAspect="1"/>
          </p:cNvPicPr>
          <p:nvPr/>
        </p:nvPicPr>
        <p:blipFill>
          <a:blip r:embed="rId3"/>
          <a:stretch>
            <a:fillRect/>
          </a:stretch>
        </p:blipFill>
        <p:spPr>
          <a:xfrm>
            <a:off x="9151835" y="2795280"/>
            <a:ext cx="7966893" cy="4641133"/>
          </a:xfrm>
          <a:prstGeom prst="rect">
            <a:avLst/>
          </a:prstGeom>
        </p:spPr>
      </p:pic>
    </p:spTree>
    <p:extLst>
      <p:ext uri="{BB962C8B-B14F-4D97-AF65-F5344CB8AC3E}">
        <p14:creationId xmlns:p14="http://schemas.microsoft.com/office/powerpoint/2010/main" val="1240959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0">
            <a:extLst>
              <a:ext uri="{FF2B5EF4-FFF2-40B4-BE49-F238E27FC236}">
                <a16:creationId xmlns:a16="http://schemas.microsoft.com/office/drawing/2014/main" id="{E1B6CA12-A588-8DA2-656B-D0DFD7B8B40C}"/>
              </a:ext>
            </a:extLst>
          </p:cNvPr>
          <p:cNvSpPr txBox="1"/>
          <p:nvPr/>
        </p:nvSpPr>
        <p:spPr>
          <a:xfrm>
            <a:off x="838238" y="378700"/>
            <a:ext cx="6832653" cy="982385"/>
          </a:xfrm>
          <a:prstGeom prst="rect">
            <a:avLst/>
          </a:prstGeom>
        </p:spPr>
        <p:txBody>
          <a:bodyPr wrap="square" lIns="0" tIns="0" rIns="0" bIns="0" rtlCol="0" anchor="t">
            <a:spAutoFit/>
          </a:bodyPr>
          <a:lstStyle/>
          <a:p>
            <a:pPr algn="ctr">
              <a:lnSpc>
                <a:spcPts val="7979"/>
              </a:lnSpc>
              <a:spcBef>
                <a:spcPct val="0"/>
              </a:spcBef>
            </a:pPr>
            <a:r>
              <a:rPr lang="en-US" sz="5650" b="1">
                <a:solidFill>
                  <a:srgbClr val="000000"/>
                </a:solidFill>
                <a:latin typeface="Helvetica Now Bold"/>
                <a:ea typeface="Helvetica Now Bold"/>
                <a:cs typeface="Helvetica Now Bold"/>
                <a:sym typeface="Helvetica Now Bold"/>
              </a:rPr>
              <a:t>Case Study - Sarah</a:t>
            </a:r>
            <a:endParaRPr lang="en-US" sz="5699" b="1">
              <a:solidFill>
                <a:srgbClr val="000000"/>
              </a:solidFill>
              <a:latin typeface="Helvetica Now Bold"/>
              <a:ea typeface="Helvetica Now Bold"/>
              <a:cs typeface="Helvetica Now Bold"/>
              <a:sym typeface="Helvetica Now Bold"/>
            </a:endParaRPr>
          </a:p>
        </p:txBody>
      </p:sp>
      <p:sp>
        <p:nvSpPr>
          <p:cNvPr id="6" name="Freeform 4">
            <a:extLst>
              <a:ext uri="{FF2B5EF4-FFF2-40B4-BE49-F238E27FC236}">
                <a16:creationId xmlns:a16="http://schemas.microsoft.com/office/drawing/2014/main" id="{F69550F6-71D7-504F-AD54-6DE7642378CF}"/>
              </a:ext>
            </a:extLst>
          </p:cNvPr>
          <p:cNvSpPr/>
          <p:nvPr/>
        </p:nvSpPr>
        <p:spPr>
          <a:xfrm>
            <a:off x="775189" y="4994833"/>
            <a:ext cx="6943158" cy="5056628"/>
          </a:xfrm>
          <a:custGeom>
            <a:avLst/>
            <a:gdLst/>
            <a:ahLst/>
            <a:cxnLst/>
            <a:rect l="l" t="t" r="r" b="b"/>
            <a:pathLst>
              <a:path w="6071621" h="3491182">
                <a:moveTo>
                  <a:pt x="0" y="0"/>
                </a:moveTo>
                <a:lnTo>
                  <a:pt x="6071621" y="0"/>
                </a:lnTo>
                <a:lnTo>
                  <a:pt x="6071621" y="3491182"/>
                </a:lnTo>
                <a:lnTo>
                  <a:pt x="0" y="3491182"/>
                </a:lnTo>
                <a:lnTo>
                  <a:pt x="0" y="0"/>
                </a:lnTo>
                <a:close/>
              </a:path>
            </a:pathLst>
          </a:custGeom>
          <a:blipFill>
            <a:blip r:embed="rId3">
              <a:extLst>
                <a:ext uri="{96DAC541-7B7A-43D3-8B79-37D633B846F1}">
                  <asvg:svgBlip xmlns:asvg="http://schemas.microsoft.com/office/drawing/2016/SVG/main" r:embed="rId4"/>
                </a:ext>
              </a:extLst>
            </a:blip>
            <a:stretch>
              <a:fillRect/>
            </a:stretch>
          </a:blipFill>
          <a:ln>
            <a:solidFill>
              <a:schemeClr val="accent3">
                <a:lumMod val="40000"/>
                <a:lumOff val="60000"/>
              </a:schemeClr>
            </a:solidFill>
          </a:ln>
        </p:spPr>
        <p:txBody>
          <a:bodyPr/>
          <a:lstStyle/>
          <a:p>
            <a:endParaRPr lang="en-GB"/>
          </a:p>
        </p:txBody>
      </p:sp>
      <p:sp>
        <p:nvSpPr>
          <p:cNvPr id="8" name="TextBox 7">
            <a:extLst>
              <a:ext uri="{FF2B5EF4-FFF2-40B4-BE49-F238E27FC236}">
                <a16:creationId xmlns:a16="http://schemas.microsoft.com/office/drawing/2014/main" id="{75D87425-7C68-6E59-151B-DCC0DD22BA3F}"/>
              </a:ext>
            </a:extLst>
          </p:cNvPr>
          <p:cNvSpPr txBox="1"/>
          <p:nvPr/>
        </p:nvSpPr>
        <p:spPr>
          <a:xfrm>
            <a:off x="1664827" y="6464233"/>
            <a:ext cx="483177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latin typeface="Helvetica Now"/>
                <a:ea typeface="Calibri"/>
                <a:cs typeface="Calibri"/>
              </a:rPr>
              <a:t>“I felt comfortable talking about my problems. Some of the plans we made in that first appointment gave me confidence that things could better”</a:t>
            </a:r>
          </a:p>
        </p:txBody>
      </p:sp>
      <p:sp>
        <p:nvSpPr>
          <p:cNvPr id="10" name="Freeform 6">
            <a:extLst>
              <a:ext uri="{FF2B5EF4-FFF2-40B4-BE49-F238E27FC236}">
                <a16:creationId xmlns:a16="http://schemas.microsoft.com/office/drawing/2014/main" id="{066DC0F8-4D0B-4E35-A026-73F79C2F8422}"/>
              </a:ext>
            </a:extLst>
          </p:cNvPr>
          <p:cNvSpPr/>
          <p:nvPr/>
        </p:nvSpPr>
        <p:spPr>
          <a:xfrm>
            <a:off x="9169621" y="4802955"/>
            <a:ext cx="7211439" cy="4888254"/>
          </a:xfrm>
          <a:custGeom>
            <a:avLst/>
            <a:gdLst/>
            <a:ahLst/>
            <a:cxnLst/>
            <a:rect l="l" t="t" r="r" b="b"/>
            <a:pathLst>
              <a:path w="6454588" h="4114800">
                <a:moveTo>
                  <a:pt x="0" y="0"/>
                </a:moveTo>
                <a:lnTo>
                  <a:pt x="6454588" y="0"/>
                </a:lnTo>
                <a:lnTo>
                  <a:pt x="645458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5" name="TextBox 14">
            <a:extLst>
              <a:ext uri="{FF2B5EF4-FFF2-40B4-BE49-F238E27FC236}">
                <a16:creationId xmlns:a16="http://schemas.microsoft.com/office/drawing/2014/main" id="{8C966890-F6AA-A01C-7FBD-858D429AA1F3}"/>
              </a:ext>
            </a:extLst>
          </p:cNvPr>
          <p:cNvSpPr txBox="1"/>
          <p:nvPr/>
        </p:nvSpPr>
        <p:spPr>
          <a:xfrm>
            <a:off x="10665144" y="5966628"/>
            <a:ext cx="4827876"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Helvetica Now"/>
                <a:ea typeface="Calibri"/>
                <a:cs typeface="Calibri"/>
              </a:rPr>
              <a:t>“The most valuable thing I got from the CLW was the advice around coping with my stress and anxiety better. I still get anxious and stressed, but it’s a lot more bearable now”</a:t>
            </a:r>
          </a:p>
        </p:txBody>
      </p:sp>
      <p:sp>
        <p:nvSpPr>
          <p:cNvPr id="16" name="TextBox 15">
            <a:extLst>
              <a:ext uri="{FF2B5EF4-FFF2-40B4-BE49-F238E27FC236}">
                <a16:creationId xmlns:a16="http://schemas.microsoft.com/office/drawing/2014/main" id="{BC9E8B00-8DA2-7E54-4BE9-88DF8D007A5A}"/>
              </a:ext>
            </a:extLst>
          </p:cNvPr>
          <p:cNvSpPr txBox="1"/>
          <p:nvPr/>
        </p:nvSpPr>
        <p:spPr>
          <a:xfrm>
            <a:off x="1142999" y="2130136"/>
            <a:ext cx="7963789"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800">
                <a:latin typeface="Helvetica Now"/>
                <a:ea typeface="Calibri"/>
                <a:cs typeface="Calibri"/>
              </a:rPr>
              <a:t>36-year-old nurse on sick leave due to high levels of stress and anxiety.</a:t>
            </a:r>
            <a:endParaRPr lang="en-US" sz="2800">
              <a:ea typeface="Calibri"/>
              <a:cs typeface="Calibri"/>
            </a:endParaRPr>
          </a:p>
          <a:p>
            <a:pPr marL="342900" indent="-342900">
              <a:buFont typeface="Arial"/>
              <a:buChar char="•"/>
            </a:pPr>
            <a:r>
              <a:rPr lang="en-GB" sz="2800">
                <a:latin typeface="Helvetica Now"/>
                <a:ea typeface="Calibri"/>
                <a:cs typeface="Calibri"/>
              </a:rPr>
              <a:t>Financial difficulties as she was on sick pay.</a:t>
            </a:r>
          </a:p>
          <a:p>
            <a:pPr marL="342900" indent="-342900">
              <a:buFont typeface="Arial"/>
              <a:buChar char="•"/>
            </a:pPr>
            <a:r>
              <a:rPr lang="en-GB" sz="2800">
                <a:latin typeface="Helvetica Now"/>
                <a:ea typeface="Calibri"/>
                <a:cs typeface="Calibri"/>
              </a:rPr>
              <a:t>Her son has suspected autism and ADHD – causing additional stress at home.</a:t>
            </a:r>
          </a:p>
        </p:txBody>
      </p:sp>
      <p:sp>
        <p:nvSpPr>
          <p:cNvPr id="18" name="Freeform 5">
            <a:extLst>
              <a:ext uri="{FF2B5EF4-FFF2-40B4-BE49-F238E27FC236}">
                <a16:creationId xmlns:a16="http://schemas.microsoft.com/office/drawing/2014/main" id="{0DE3DC5C-34A1-B935-34AC-9C532668FFF3}"/>
              </a:ext>
            </a:extLst>
          </p:cNvPr>
          <p:cNvSpPr/>
          <p:nvPr/>
        </p:nvSpPr>
        <p:spPr>
          <a:xfrm>
            <a:off x="11020222" y="245762"/>
            <a:ext cx="6945933" cy="4607209"/>
          </a:xfrm>
          <a:custGeom>
            <a:avLst/>
            <a:gdLst/>
            <a:ahLst/>
            <a:cxnLst/>
            <a:rect l="l" t="t" r="r" b="b"/>
            <a:pathLst>
              <a:path w="6603033" h="4564347">
                <a:moveTo>
                  <a:pt x="0" y="0"/>
                </a:moveTo>
                <a:lnTo>
                  <a:pt x="6603033" y="0"/>
                </a:lnTo>
                <a:lnTo>
                  <a:pt x="6603033" y="4564347"/>
                </a:lnTo>
                <a:lnTo>
                  <a:pt x="0" y="456434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9" name="TextBox 18">
            <a:extLst>
              <a:ext uri="{FF2B5EF4-FFF2-40B4-BE49-F238E27FC236}">
                <a16:creationId xmlns:a16="http://schemas.microsoft.com/office/drawing/2014/main" id="{1813FAF0-E58F-9E8A-6167-AF6208B11588}"/>
              </a:ext>
            </a:extLst>
          </p:cNvPr>
          <p:cNvSpPr txBox="1"/>
          <p:nvPr/>
        </p:nvSpPr>
        <p:spPr>
          <a:xfrm>
            <a:off x="11912335" y="1013113"/>
            <a:ext cx="5481204"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latin typeface="Helvetica Now"/>
                <a:ea typeface="Calibri"/>
                <a:cs typeface="Calibri"/>
              </a:rPr>
              <a:t>“I was referred to a few different places which helped me. I really appreciated the walking group, as I’ve made new friends there and I feel walking has helped a lot with my mental health.”</a:t>
            </a:r>
          </a:p>
        </p:txBody>
      </p:sp>
    </p:spTree>
    <p:extLst>
      <p:ext uri="{BB962C8B-B14F-4D97-AF65-F5344CB8AC3E}">
        <p14:creationId xmlns:p14="http://schemas.microsoft.com/office/powerpoint/2010/main" val="331660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202393" y="914400"/>
            <a:ext cx="5249931" cy="1032142"/>
          </a:xfrm>
          <a:prstGeom prst="rect">
            <a:avLst/>
          </a:prstGeom>
        </p:spPr>
        <p:txBody>
          <a:bodyPr wrap="square" lIns="0" tIns="0" rIns="0" bIns="0" rtlCol="0" anchor="t">
            <a:spAutoFit/>
          </a:bodyPr>
          <a:lstStyle/>
          <a:p>
            <a:pPr algn="ctr">
              <a:lnSpc>
                <a:spcPts val="8399"/>
              </a:lnSpc>
              <a:spcBef>
                <a:spcPct val="0"/>
              </a:spcBef>
            </a:pPr>
            <a:r>
              <a:rPr lang="en-US" sz="5950" b="1" spc="131">
                <a:solidFill>
                  <a:srgbClr val="000000"/>
                </a:solidFill>
                <a:latin typeface="Helvetica Now Bold"/>
                <a:ea typeface="Helvetica Now Bold"/>
                <a:cs typeface="Helvetica Now Bold"/>
                <a:sym typeface="Helvetica Now Bold"/>
              </a:rPr>
              <a:t>Emma's Story</a:t>
            </a:r>
          </a:p>
        </p:txBody>
      </p:sp>
      <p:sp>
        <p:nvSpPr>
          <p:cNvPr id="4" name="TextBox 4"/>
          <p:cNvSpPr txBox="1"/>
          <p:nvPr/>
        </p:nvSpPr>
        <p:spPr>
          <a:xfrm>
            <a:off x="4548188" y="8286227"/>
            <a:ext cx="9191625" cy="1055610"/>
          </a:xfrm>
          <a:prstGeom prst="rect">
            <a:avLst/>
          </a:prstGeom>
        </p:spPr>
        <p:txBody>
          <a:bodyPr lIns="0" tIns="0" rIns="0" bIns="0" rtlCol="0" anchor="t">
            <a:spAutoFit/>
          </a:bodyPr>
          <a:lstStyle/>
          <a:p>
            <a:pPr algn="ctr">
              <a:lnSpc>
                <a:spcPts val="4200"/>
              </a:lnSpc>
              <a:spcBef>
                <a:spcPct val="0"/>
              </a:spcBef>
            </a:pPr>
            <a:r>
              <a:rPr lang="en-US" sz="3000" spc="65">
                <a:solidFill>
                  <a:srgbClr val="000000"/>
                </a:solidFill>
                <a:latin typeface="Helvetica Now"/>
                <a:ea typeface="Helvetica Now"/>
                <a:cs typeface="Helvetica Now"/>
                <a:sym typeface="Helvetica Now"/>
              </a:rPr>
              <a:t>Emma's Community Links Worker Story - YouTube</a:t>
            </a:r>
          </a:p>
        </p:txBody>
      </p:sp>
      <p:grpSp>
        <p:nvGrpSpPr>
          <p:cNvPr id="5" name="Group 5"/>
          <p:cNvGrpSpPr/>
          <p:nvPr/>
        </p:nvGrpSpPr>
        <p:grpSpPr>
          <a:xfrm>
            <a:off x="14267166" y="-786310"/>
            <a:ext cx="4723978" cy="47239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9C3"/>
            </a:solidFill>
            <a:ln w="952500" cap="sq">
              <a:solidFill>
                <a:srgbClr val="002256"/>
              </a:solidFill>
              <a:prstDash val="solid"/>
              <a:miter/>
            </a:ln>
          </p:spPr>
          <p:txBody>
            <a:bodyPr/>
            <a:lstStyle/>
            <a:p>
              <a:endParaRPr lang="en-GB"/>
            </a:p>
          </p:txBody>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28700" y="8485578"/>
            <a:ext cx="772722" cy="77272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9C3"/>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grpSp>
        <p:nvGrpSpPr>
          <p:cNvPr id="11" name="Group 11"/>
          <p:cNvGrpSpPr/>
          <p:nvPr/>
        </p:nvGrpSpPr>
        <p:grpSpPr>
          <a:xfrm>
            <a:off x="-455792" y="-389696"/>
            <a:ext cx="1870853" cy="187085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9C3"/>
            </a:solidFill>
            <a:ln cap="sq">
              <a:noFill/>
              <a:prstDash val="solid"/>
              <a:miter/>
            </a:ln>
          </p:spPr>
          <p:txBody>
            <a:bodyPr/>
            <a:lstStyle/>
            <a:p>
              <a:endParaRPr lang="en-GB"/>
            </a:p>
          </p:txBody>
        </p:sp>
        <p:sp>
          <p:nvSpPr>
            <p:cNvPr id="13" name="TextBox 13"/>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14" name="TextBox 13">
            <a:extLst>
              <a:ext uri="{FF2B5EF4-FFF2-40B4-BE49-F238E27FC236}">
                <a16:creationId xmlns:a16="http://schemas.microsoft.com/office/drawing/2014/main" id="{EF80D36C-4CCD-07B5-1482-C3EA146CD235}"/>
              </a:ext>
            </a:extLst>
          </p:cNvPr>
          <p:cNvSpPr txBox="1"/>
          <p:nvPr/>
        </p:nvSpPr>
        <p:spPr>
          <a:xfrm>
            <a:off x="6185849" y="6194377"/>
            <a:ext cx="44491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ea typeface="+mn-lt"/>
                <a:cs typeface="+mn-lt"/>
              </a:rPr>
              <a:t>https://www.youtube.com/watch?v=bm-1H3_dWx8</a:t>
            </a:r>
            <a:endParaRPr lang="en-US">
              <a:ea typeface="+mn-lt"/>
              <a:cs typeface="+mn-lt"/>
            </a:endParaRPr>
          </a:p>
        </p:txBody>
      </p:sp>
      <p:pic>
        <p:nvPicPr>
          <p:cNvPr id="15" name="Picture 14" descr="A person wearing glasses and a hat&#10;&#10;AI-generated content may be incorrect.">
            <a:extLst>
              <a:ext uri="{FF2B5EF4-FFF2-40B4-BE49-F238E27FC236}">
                <a16:creationId xmlns:a16="http://schemas.microsoft.com/office/drawing/2014/main" id="{3A2C7C16-9ED7-1D9B-C314-6CA439960828}"/>
              </a:ext>
            </a:extLst>
          </p:cNvPr>
          <p:cNvPicPr>
            <a:picLocks noChangeAspect="1"/>
          </p:cNvPicPr>
          <p:nvPr/>
        </p:nvPicPr>
        <p:blipFill>
          <a:blip r:embed="rId3"/>
          <a:stretch>
            <a:fillRect/>
          </a:stretch>
        </p:blipFill>
        <p:spPr>
          <a:xfrm>
            <a:off x="3883925" y="3040892"/>
            <a:ext cx="4003343" cy="2328649"/>
          </a:xfrm>
          <a:prstGeom prst="rect">
            <a:avLst/>
          </a:prstGeom>
        </p:spPr>
      </p:pic>
      <p:pic>
        <p:nvPicPr>
          <p:cNvPr id="16" name="Picture 15" descr="A black and white yarn ball&#10;&#10;AI-generated content may be incorrect.">
            <a:extLst>
              <a:ext uri="{FF2B5EF4-FFF2-40B4-BE49-F238E27FC236}">
                <a16:creationId xmlns:a16="http://schemas.microsoft.com/office/drawing/2014/main" id="{6AB10C4B-12DF-910D-7B70-C061A64AD6CE}"/>
              </a:ext>
            </a:extLst>
          </p:cNvPr>
          <p:cNvPicPr>
            <a:picLocks noChangeAspect="1"/>
          </p:cNvPicPr>
          <p:nvPr/>
        </p:nvPicPr>
        <p:blipFill>
          <a:blip r:embed="rId4"/>
          <a:stretch>
            <a:fillRect/>
          </a:stretch>
        </p:blipFill>
        <p:spPr>
          <a:xfrm>
            <a:off x="9536729" y="3043735"/>
            <a:ext cx="3820662" cy="232296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365909" y="1289864"/>
            <a:ext cx="7707271" cy="7707271"/>
            <a:chOff x="0" y="0"/>
            <a:chExt cx="6350000" cy="6350000"/>
          </a:xfrm>
        </p:grpSpPr>
        <p:sp>
          <p:nvSpPr>
            <p:cNvPr id="3" name="Freeform 3"/>
            <p:cNvSpPr/>
            <p:nvPr/>
          </p:nvSpPr>
          <p:spPr>
            <a:xfrm>
              <a:off x="655320" y="655320"/>
              <a:ext cx="5039360" cy="5039360"/>
            </a:xfrm>
            <a:custGeom>
              <a:avLst/>
              <a:gdLst/>
              <a:ahLst/>
              <a:cxnLst/>
              <a:rect l="l" t="t" r="r" b="b"/>
              <a:pathLst>
                <a:path w="5039360" h="5039360">
                  <a:moveTo>
                    <a:pt x="2519680" y="0"/>
                  </a:moveTo>
                  <a:cubicBezTo>
                    <a:pt x="1127760" y="0"/>
                    <a:pt x="0" y="1127760"/>
                    <a:pt x="0" y="2519680"/>
                  </a:cubicBezTo>
                  <a:cubicBezTo>
                    <a:pt x="0" y="3911600"/>
                    <a:pt x="1127760" y="5039360"/>
                    <a:pt x="2519680" y="5039360"/>
                  </a:cubicBezTo>
                  <a:cubicBezTo>
                    <a:pt x="3911600" y="5039360"/>
                    <a:pt x="5039360" y="3911600"/>
                    <a:pt x="5039360" y="2519680"/>
                  </a:cubicBezTo>
                  <a:cubicBezTo>
                    <a:pt x="5039360" y="1127760"/>
                    <a:pt x="3911600" y="0"/>
                    <a:pt x="2519680" y="0"/>
                  </a:cubicBezTo>
                  <a:close/>
                </a:path>
              </a:pathLst>
            </a:custGeom>
            <a:blipFill>
              <a:blip r:embed="rId3"/>
              <a:stretch>
                <a:fillRect l="-21911" t="-5363" r="-18573"/>
              </a:stretch>
            </a:blipFill>
          </p:spPr>
          <p:txBody>
            <a:bodyPr/>
            <a:lstStyle/>
            <a:p>
              <a:endParaRPr lang="en-GB"/>
            </a:p>
          </p:txBody>
        </p:sp>
        <p:sp>
          <p:nvSpPr>
            <p:cNvPr id="4" name="Freeform 4"/>
            <p:cNvSpPr/>
            <p:nvPr/>
          </p:nvSpPr>
          <p:spPr>
            <a:xfrm>
              <a:off x="0" y="0"/>
              <a:ext cx="6350000" cy="6350000"/>
            </a:xfrm>
            <a:custGeom>
              <a:avLst/>
              <a:gdLst/>
              <a:ahLst/>
              <a:cxnLst/>
              <a:rect l="l" t="t" r="r" b="b"/>
              <a:pathLst>
                <a:path w="6350000" h="6350000">
                  <a:moveTo>
                    <a:pt x="3175000" y="0"/>
                  </a:moveTo>
                  <a:cubicBezTo>
                    <a:pt x="1423670" y="0"/>
                    <a:pt x="0" y="1424940"/>
                    <a:pt x="0" y="3175000"/>
                  </a:cubicBezTo>
                  <a:cubicBezTo>
                    <a:pt x="0" y="4925060"/>
                    <a:pt x="1423670" y="6350000"/>
                    <a:pt x="3175000" y="6350000"/>
                  </a:cubicBezTo>
                  <a:cubicBezTo>
                    <a:pt x="4925060" y="6350000"/>
                    <a:pt x="6350000" y="4926330"/>
                    <a:pt x="6350000" y="3175000"/>
                  </a:cubicBezTo>
                  <a:cubicBezTo>
                    <a:pt x="6350000" y="1424940"/>
                    <a:pt x="4926330" y="0"/>
                    <a:pt x="3175000" y="0"/>
                  </a:cubicBezTo>
                  <a:close/>
                  <a:moveTo>
                    <a:pt x="3175000" y="5833110"/>
                  </a:moveTo>
                  <a:cubicBezTo>
                    <a:pt x="1709420" y="5833110"/>
                    <a:pt x="516890" y="4640580"/>
                    <a:pt x="516890" y="3175000"/>
                  </a:cubicBezTo>
                  <a:cubicBezTo>
                    <a:pt x="516890" y="1709420"/>
                    <a:pt x="1709420" y="516890"/>
                    <a:pt x="3175000" y="516890"/>
                  </a:cubicBezTo>
                  <a:cubicBezTo>
                    <a:pt x="4640580" y="516890"/>
                    <a:pt x="5833110" y="1709420"/>
                    <a:pt x="5833110" y="3175000"/>
                  </a:cubicBezTo>
                  <a:cubicBezTo>
                    <a:pt x="5833110" y="4640580"/>
                    <a:pt x="4640580" y="5833110"/>
                    <a:pt x="3175000" y="5833110"/>
                  </a:cubicBezTo>
                  <a:close/>
                </a:path>
              </a:pathLst>
            </a:custGeom>
            <a:gradFill rotWithShape="1">
              <a:gsLst>
                <a:gs pos="0">
                  <a:srgbClr val="08377C">
                    <a:alpha val="100000"/>
                  </a:srgbClr>
                </a:gs>
                <a:gs pos="50000">
                  <a:srgbClr val="006BB6">
                    <a:alpha val="100000"/>
                  </a:srgbClr>
                </a:gs>
                <a:gs pos="100000">
                  <a:srgbClr val="C9E9FF">
                    <a:alpha val="100000"/>
                  </a:srgbClr>
                </a:gs>
              </a:gsLst>
              <a:lin ang="2700000"/>
            </a:gradFill>
          </p:spPr>
          <p:txBody>
            <a:bodyPr/>
            <a:lstStyle/>
            <a:p>
              <a:endParaRPr lang="en-GB"/>
            </a:p>
          </p:txBody>
        </p:sp>
      </p:grpSp>
      <p:sp>
        <p:nvSpPr>
          <p:cNvPr id="5" name="Freeform 5"/>
          <p:cNvSpPr/>
          <p:nvPr/>
        </p:nvSpPr>
        <p:spPr>
          <a:xfrm>
            <a:off x="488512" y="8033869"/>
            <a:ext cx="1998529" cy="1224431"/>
          </a:xfrm>
          <a:custGeom>
            <a:avLst/>
            <a:gdLst/>
            <a:ahLst/>
            <a:cxnLst/>
            <a:rect l="l" t="t" r="r" b="b"/>
            <a:pathLst>
              <a:path w="1998529" h="1224431">
                <a:moveTo>
                  <a:pt x="0" y="0"/>
                </a:moveTo>
                <a:lnTo>
                  <a:pt x="1998530" y="0"/>
                </a:lnTo>
                <a:lnTo>
                  <a:pt x="1998530" y="1224431"/>
                </a:lnTo>
                <a:lnTo>
                  <a:pt x="0" y="1224431"/>
                </a:lnTo>
                <a:lnTo>
                  <a:pt x="0" y="0"/>
                </a:lnTo>
                <a:close/>
              </a:path>
            </a:pathLst>
          </a:custGeom>
          <a:blipFill>
            <a:blip r:embed="rId4"/>
            <a:stretch>
              <a:fillRect b="-9304"/>
            </a:stretch>
          </a:blipFill>
        </p:spPr>
        <p:txBody>
          <a:bodyPr/>
          <a:lstStyle/>
          <a:p>
            <a:endParaRPr lang="en-GB"/>
          </a:p>
        </p:txBody>
      </p:sp>
      <p:sp>
        <p:nvSpPr>
          <p:cNvPr id="6" name="Freeform 6"/>
          <p:cNvSpPr/>
          <p:nvPr/>
        </p:nvSpPr>
        <p:spPr>
          <a:xfrm>
            <a:off x="3268092" y="7544347"/>
            <a:ext cx="3917289" cy="2203475"/>
          </a:xfrm>
          <a:custGeom>
            <a:avLst/>
            <a:gdLst/>
            <a:ahLst/>
            <a:cxnLst/>
            <a:rect l="l" t="t" r="r" b="b"/>
            <a:pathLst>
              <a:path w="3917289" h="2203475">
                <a:moveTo>
                  <a:pt x="0" y="0"/>
                </a:moveTo>
                <a:lnTo>
                  <a:pt x="3917289" y="0"/>
                </a:lnTo>
                <a:lnTo>
                  <a:pt x="3917289" y="2203475"/>
                </a:lnTo>
                <a:lnTo>
                  <a:pt x="0" y="2203475"/>
                </a:lnTo>
                <a:lnTo>
                  <a:pt x="0" y="0"/>
                </a:lnTo>
                <a:close/>
              </a:path>
            </a:pathLst>
          </a:custGeom>
          <a:blipFill>
            <a:blip r:embed="rId5"/>
            <a:stretch>
              <a:fillRect l="-6915" t="-16135" r="-11235" b="-20851"/>
            </a:stretch>
          </a:blipFill>
        </p:spPr>
        <p:txBody>
          <a:bodyPr/>
          <a:lstStyle/>
          <a:p>
            <a:endParaRPr lang="en-GB"/>
          </a:p>
        </p:txBody>
      </p:sp>
      <p:sp>
        <p:nvSpPr>
          <p:cNvPr id="7" name="Freeform 7"/>
          <p:cNvSpPr/>
          <p:nvPr/>
        </p:nvSpPr>
        <p:spPr>
          <a:xfrm>
            <a:off x="7966431" y="7925284"/>
            <a:ext cx="3180528" cy="1333016"/>
          </a:xfrm>
          <a:custGeom>
            <a:avLst/>
            <a:gdLst/>
            <a:ahLst/>
            <a:cxnLst/>
            <a:rect l="l" t="t" r="r" b="b"/>
            <a:pathLst>
              <a:path w="3180528" h="1333016">
                <a:moveTo>
                  <a:pt x="0" y="0"/>
                </a:moveTo>
                <a:lnTo>
                  <a:pt x="3180528" y="0"/>
                </a:lnTo>
                <a:lnTo>
                  <a:pt x="3180528" y="1333016"/>
                </a:lnTo>
                <a:lnTo>
                  <a:pt x="0" y="1333016"/>
                </a:lnTo>
                <a:lnTo>
                  <a:pt x="0" y="0"/>
                </a:lnTo>
                <a:close/>
              </a:path>
            </a:pathLst>
          </a:custGeom>
          <a:blipFill>
            <a:blip r:embed="rId6"/>
            <a:stretch>
              <a:fillRect/>
            </a:stretch>
          </a:blipFill>
        </p:spPr>
        <p:txBody>
          <a:bodyPr/>
          <a:lstStyle/>
          <a:p>
            <a:endParaRPr lang="en-GB"/>
          </a:p>
        </p:txBody>
      </p:sp>
      <p:sp>
        <p:nvSpPr>
          <p:cNvPr id="8" name="TextBox 8"/>
          <p:cNvSpPr txBox="1"/>
          <p:nvPr/>
        </p:nvSpPr>
        <p:spPr>
          <a:xfrm>
            <a:off x="2061050" y="4085348"/>
            <a:ext cx="8304859" cy="3385927"/>
          </a:xfrm>
          <a:prstGeom prst="rect">
            <a:avLst/>
          </a:prstGeom>
        </p:spPr>
        <p:txBody>
          <a:bodyPr lIns="0" tIns="0" rIns="0" bIns="0" rtlCol="0" anchor="t">
            <a:spAutoFit/>
          </a:bodyPr>
          <a:lstStyle/>
          <a:p>
            <a:pPr algn="just">
              <a:lnSpc>
                <a:spcPts val="6863"/>
              </a:lnSpc>
              <a:spcBef>
                <a:spcPct val="0"/>
              </a:spcBef>
            </a:pPr>
            <a:r>
              <a:rPr lang="en-US" sz="5700" b="1" spc="205">
                <a:solidFill>
                  <a:srgbClr val="0079C3"/>
                </a:solidFill>
                <a:latin typeface="Helvetica Now Bold"/>
                <a:ea typeface="Helvetica Now Bold"/>
                <a:cs typeface="Helvetica Now Bold"/>
                <a:sym typeface="Helvetica Now Bold"/>
              </a:rPr>
              <a:t>Questions?</a:t>
            </a:r>
            <a:endParaRPr lang="en-US"/>
          </a:p>
          <a:p>
            <a:pPr algn="just">
              <a:lnSpc>
                <a:spcPts val="6863"/>
              </a:lnSpc>
              <a:spcBef>
                <a:spcPct val="0"/>
              </a:spcBef>
            </a:pPr>
            <a:endParaRPr lang="en-US" sz="5700" b="1" spc="205">
              <a:solidFill>
                <a:srgbClr val="0079C3"/>
              </a:solidFill>
              <a:latin typeface="Helvetica Now Bold"/>
              <a:ea typeface="Helvetica Now Bold"/>
              <a:cs typeface="Helvetica Now Bold"/>
            </a:endParaRPr>
          </a:p>
          <a:p>
            <a:pPr algn="just">
              <a:lnSpc>
                <a:spcPts val="6863"/>
              </a:lnSpc>
              <a:spcBef>
                <a:spcPct val="0"/>
              </a:spcBef>
            </a:pPr>
            <a:r>
              <a:rPr lang="en-US" sz="2000">
                <a:ea typeface="Calibri"/>
                <a:cs typeface="Calibri"/>
              </a:rPr>
              <a:t>CLW End of Year Report: </a:t>
            </a:r>
            <a:r>
              <a:rPr lang="en-US" sz="2000">
                <a:ea typeface="+mn-lt"/>
                <a:cs typeface="+mn-lt"/>
                <a:hlinkClick r:id="rId7"/>
              </a:rPr>
              <a:t>Community Link Worker Project Report 2024/25</a:t>
            </a:r>
          </a:p>
          <a:p>
            <a:pPr algn="just">
              <a:lnSpc>
                <a:spcPts val="6863"/>
              </a:lnSpc>
              <a:spcBef>
                <a:spcPct val="0"/>
              </a:spcBef>
            </a:pPr>
            <a:r>
              <a:rPr lang="en-US" sz="2000">
                <a:ea typeface="+mn-lt"/>
                <a:cs typeface="+mn-lt"/>
                <a:hlinkClick r:id="rId7"/>
              </a:rPr>
              <a:t>gemma@ctsi.org.uk </a:t>
            </a:r>
          </a:p>
        </p:txBody>
      </p:sp>
      <p:sp>
        <p:nvSpPr>
          <p:cNvPr id="9" name="TextBox 9"/>
          <p:cNvSpPr txBox="1"/>
          <p:nvPr/>
        </p:nvSpPr>
        <p:spPr>
          <a:xfrm>
            <a:off x="2061050" y="2724655"/>
            <a:ext cx="7415628" cy="1247775"/>
          </a:xfrm>
          <a:prstGeom prst="rect">
            <a:avLst/>
          </a:prstGeom>
        </p:spPr>
        <p:txBody>
          <a:bodyPr lIns="0" tIns="0" rIns="0" bIns="0" rtlCol="0" anchor="t">
            <a:spAutoFit/>
          </a:bodyPr>
          <a:lstStyle/>
          <a:p>
            <a:pPr marL="0" lvl="0" indent="0" algn="l">
              <a:lnSpc>
                <a:spcPts val="9873"/>
              </a:lnSpc>
              <a:spcBef>
                <a:spcPct val="0"/>
              </a:spcBef>
            </a:pPr>
            <a:r>
              <a:rPr lang="en-US" sz="8227" b="1" u="none" strike="noStrike" spc="296">
                <a:solidFill>
                  <a:srgbClr val="002256"/>
                </a:solidFill>
                <a:latin typeface="Helvetica Now Bold"/>
                <a:ea typeface="Helvetica Now Bold"/>
                <a:cs typeface="Helvetica Now Bold"/>
                <a:sym typeface="Helvetica Now Bold"/>
              </a:rPr>
              <a:t>Thank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38B61BD-0EE1-4D29-B894-126CD61C5D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BBC14DD5-C584-4158-BF76-ECE3C6DB4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custGeom>
            <a:avLst/>
            <a:gdLst>
              <a:gd name="connsiteX0" fmla="*/ 5947992 w 12192000"/>
              <a:gd name="connsiteY0" fmla="*/ 2457985 h 6858000"/>
              <a:gd name="connsiteX1" fmla="*/ 5926156 w 12192000"/>
              <a:gd name="connsiteY1" fmla="*/ 2472983 h 6858000"/>
              <a:gd name="connsiteX2" fmla="*/ 6047792 w 12192000"/>
              <a:gd name="connsiteY2" fmla="*/ 2529213 h 6858000"/>
              <a:gd name="connsiteX3" fmla="*/ 5857576 w 12192000"/>
              <a:gd name="connsiteY3" fmla="*/ 2499619 h 6858000"/>
              <a:gd name="connsiteX4" fmla="*/ 5854328 w 12192000"/>
              <a:gd name="connsiteY4" fmla="*/ 2518740 h 6858000"/>
              <a:gd name="connsiteX5" fmla="*/ 6070351 w 12192000"/>
              <a:gd name="connsiteY5" fmla="*/ 2591134 h 6858000"/>
              <a:gd name="connsiteX6" fmla="*/ 6051040 w 12192000"/>
              <a:gd name="connsiteY6" fmla="*/ 2602290 h 6858000"/>
              <a:gd name="connsiteX7" fmla="*/ 5936261 w 12192000"/>
              <a:gd name="connsiteY7" fmla="*/ 2574288 h 6858000"/>
              <a:gd name="connsiteX8" fmla="*/ 5913160 w 12192000"/>
              <a:gd name="connsiteY8" fmla="*/ 2581573 h 6858000"/>
              <a:gd name="connsiteX9" fmla="*/ 5924531 w 12192000"/>
              <a:gd name="connsiteY9" fmla="*/ 2615492 h 6858000"/>
              <a:gd name="connsiteX10" fmla="*/ 5974341 w 12192000"/>
              <a:gd name="connsiteY10" fmla="*/ 2628696 h 6858000"/>
              <a:gd name="connsiteX11" fmla="*/ 6051944 w 12192000"/>
              <a:gd name="connsiteY11" fmla="*/ 2708377 h 6858000"/>
              <a:gd name="connsiteX12" fmla="*/ 5934457 w 12192000"/>
              <a:gd name="connsiteY12" fmla="*/ 2698814 h 6858000"/>
              <a:gd name="connsiteX13" fmla="*/ 5913702 w 12192000"/>
              <a:gd name="connsiteY13" fmla="*/ 2718165 h 6858000"/>
              <a:gd name="connsiteX14" fmla="*/ 5905761 w 12192000"/>
              <a:gd name="connsiteY14" fmla="*/ 2743207 h 6858000"/>
              <a:gd name="connsiteX15" fmla="*/ 5860282 w 12192000"/>
              <a:gd name="connsiteY15" fmla="*/ 2763923 h 6858000"/>
              <a:gd name="connsiteX16" fmla="*/ 5931750 w 12192000"/>
              <a:gd name="connsiteY16" fmla="*/ 2787144 h 6858000"/>
              <a:gd name="connsiteX17" fmla="*/ 5855409 w 12192000"/>
              <a:gd name="connsiteY17" fmla="*/ 2787144 h 6858000"/>
              <a:gd name="connsiteX18" fmla="*/ 5767701 w 12192000"/>
              <a:gd name="connsiteY18" fmla="*/ 2771209 h 6858000"/>
              <a:gd name="connsiteX19" fmla="*/ 5674216 w 12192000"/>
              <a:gd name="connsiteY19" fmla="*/ 2776216 h 6858000"/>
              <a:gd name="connsiteX20" fmla="*/ 5487249 w 12192000"/>
              <a:gd name="connsiteY20" fmla="*/ 2746850 h 6858000"/>
              <a:gd name="connsiteX21" fmla="*/ 5398276 w 12192000"/>
              <a:gd name="connsiteY21" fmla="*/ 2748898 h 6858000"/>
              <a:gd name="connsiteX22" fmla="*/ 5892947 w 12192000"/>
              <a:gd name="connsiteY22" fmla="*/ 2946502 h 6858000"/>
              <a:gd name="connsiteX23" fmla="*/ 5867682 w 12192000"/>
              <a:gd name="connsiteY23" fmla="*/ 2989983 h 6858000"/>
              <a:gd name="connsiteX24" fmla="*/ 5971273 w 12192000"/>
              <a:gd name="connsiteY24" fmla="*/ 3037335 h 6858000"/>
              <a:gd name="connsiteX25" fmla="*/ 5996719 w 12192000"/>
              <a:gd name="connsiteY25" fmla="*/ 3084231 h 6858000"/>
              <a:gd name="connsiteX26" fmla="*/ 5964776 w 12192000"/>
              <a:gd name="connsiteY26" fmla="*/ 3080134 h 6858000"/>
              <a:gd name="connsiteX27" fmla="*/ 5937344 w 12192000"/>
              <a:gd name="connsiteY27" fmla="*/ 3089012 h 6858000"/>
              <a:gd name="connsiteX28" fmla="*/ 5948713 w 12192000"/>
              <a:gd name="connsiteY28" fmla="*/ 3148657 h 6858000"/>
              <a:gd name="connsiteX29" fmla="*/ 6095075 w 12192000"/>
              <a:gd name="connsiteY29" fmla="*/ 3225605 h 6858000"/>
              <a:gd name="connsiteX30" fmla="*/ 6108249 w 12192000"/>
              <a:gd name="connsiteY30" fmla="*/ 3250646 h 6858000"/>
              <a:gd name="connsiteX31" fmla="*/ 6090744 w 12192000"/>
              <a:gd name="connsiteY31" fmla="*/ 3268403 h 6858000"/>
              <a:gd name="connsiteX32" fmla="*/ 6043461 w 12192000"/>
              <a:gd name="connsiteY32" fmla="*/ 3277509 h 6858000"/>
              <a:gd name="connsiteX33" fmla="*/ 6109692 w 12192000"/>
              <a:gd name="connsiteY33" fmla="*/ 3362879 h 6858000"/>
              <a:gd name="connsiteX34" fmla="*/ 6133877 w 12192000"/>
              <a:gd name="connsiteY34" fmla="*/ 3386554 h 6858000"/>
              <a:gd name="connsiteX35" fmla="*/ 6175205 w 12192000"/>
              <a:gd name="connsiteY35" fmla="*/ 3423208 h 6858000"/>
              <a:gd name="connsiteX36" fmla="*/ 6175926 w 12192000"/>
              <a:gd name="connsiteY36" fmla="*/ 3434363 h 6858000"/>
              <a:gd name="connsiteX37" fmla="*/ 6119620 w 12192000"/>
              <a:gd name="connsiteY37" fmla="*/ 3473747 h 6858000"/>
              <a:gd name="connsiteX38" fmla="*/ 6018015 w 12192000"/>
              <a:gd name="connsiteY38" fmla="*/ 3463046 h 6858000"/>
              <a:gd name="connsiteX39" fmla="*/ 6168166 w 12192000"/>
              <a:gd name="connsiteY39" fmla="*/ 3521781 h 6858000"/>
              <a:gd name="connsiteX40" fmla="*/ 5682157 w 12192000"/>
              <a:gd name="connsiteY40" fmla="*/ 3381775 h 6858000"/>
              <a:gd name="connsiteX41" fmla="*/ 5713198 w 12192000"/>
              <a:gd name="connsiteY41" fmla="*/ 3418426 h 6858000"/>
              <a:gd name="connsiteX42" fmla="*/ 5883202 w 12192000"/>
              <a:gd name="connsiteY42" fmla="*/ 3514950 h 6858000"/>
              <a:gd name="connsiteX43" fmla="*/ 5931387 w 12192000"/>
              <a:gd name="connsiteY43" fmla="*/ 3575508 h 6858000"/>
              <a:gd name="connsiteX44" fmla="*/ 5981919 w 12192000"/>
              <a:gd name="connsiteY44" fmla="*/ 3608971 h 6858000"/>
              <a:gd name="connsiteX45" fmla="*/ 6052845 w 12192000"/>
              <a:gd name="connsiteY45" fmla="*/ 3608290 h 6858000"/>
              <a:gd name="connsiteX46" fmla="*/ 6103196 w 12192000"/>
              <a:gd name="connsiteY46" fmla="*/ 3659739 h 6858000"/>
              <a:gd name="connsiteX47" fmla="*/ 6050680 w 12192000"/>
              <a:gd name="connsiteY47" fmla="*/ 3670666 h 6858000"/>
              <a:gd name="connsiteX48" fmla="*/ 5989139 w 12192000"/>
              <a:gd name="connsiteY48" fmla="*/ 3662243 h 6858000"/>
              <a:gd name="connsiteX49" fmla="*/ 5856311 w 12192000"/>
              <a:gd name="connsiteY49" fmla="*/ 3664973 h 6858000"/>
              <a:gd name="connsiteX50" fmla="*/ 5780153 w 12192000"/>
              <a:gd name="connsiteY50" fmla="*/ 3674991 h 6858000"/>
              <a:gd name="connsiteX51" fmla="*/ 5605096 w 12192000"/>
              <a:gd name="connsiteY51" fmla="*/ 3657917 h 6858000"/>
              <a:gd name="connsiteX52" fmla="*/ 5615384 w 12192000"/>
              <a:gd name="connsiteY52" fmla="*/ 3701627 h 6858000"/>
              <a:gd name="connsiteX53" fmla="*/ 5608886 w 12192000"/>
              <a:gd name="connsiteY53" fmla="*/ 3739645 h 6858000"/>
              <a:gd name="connsiteX54" fmla="*/ 5606359 w 12192000"/>
              <a:gd name="connsiteY54" fmla="*/ 3822284 h 6858000"/>
              <a:gd name="connsiteX55" fmla="*/ 5607984 w 12192000"/>
              <a:gd name="connsiteY55" fmla="*/ 3835716 h 6858000"/>
              <a:gd name="connsiteX56" fmla="*/ 5568822 w 12192000"/>
              <a:gd name="connsiteY56" fmla="*/ 3844366 h 6858000"/>
              <a:gd name="connsiteX57" fmla="*/ 5802171 w 12192000"/>
              <a:gd name="connsiteY57" fmla="*/ 4016244 h 6858000"/>
              <a:gd name="connsiteX58" fmla="*/ 5646244 w 12192000"/>
              <a:gd name="connsiteY58" fmla="*/ 3972534 h 6858000"/>
              <a:gd name="connsiteX59" fmla="*/ 5625129 w 12192000"/>
              <a:gd name="connsiteY59" fmla="*/ 4044701 h 6858000"/>
              <a:gd name="connsiteX60" fmla="*/ 5698400 w 12192000"/>
              <a:gd name="connsiteY60" fmla="*/ 4108899 h 6858000"/>
              <a:gd name="connsiteX61" fmla="*/ 5725470 w 12192000"/>
              <a:gd name="connsiteY61" fmla="*/ 4235930 h 6858000"/>
              <a:gd name="connsiteX62" fmla="*/ 5712295 w 12192000"/>
              <a:gd name="connsiteY62" fmla="*/ 4352032 h 6858000"/>
              <a:gd name="connsiteX63" fmla="*/ 5680894 w 12192000"/>
              <a:gd name="connsiteY63" fmla="*/ 4388911 h 6858000"/>
              <a:gd name="connsiteX64" fmla="*/ 5635415 w 12192000"/>
              <a:gd name="connsiteY64" fmla="*/ 4455158 h 6858000"/>
              <a:gd name="connsiteX65" fmla="*/ 5607263 w 12192000"/>
              <a:gd name="connsiteY65" fmla="*/ 4496136 h 6858000"/>
              <a:gd name="connsiteX66" fmla="*/ 5509446 w 12192000"/>
              <a:gd name="connsiteY66" fmla="*/ 4480201 h 6858000"/>
              <a:gd name="connsiteX67" fmla="*/ 5639928 w 12192000"/>
              <a:gd name="connsiteY67" fmla="*/ 4584239 h 6858000"/>
              <a:gd name="connsiteX68" fmla="*/ 5534171 w 12192000"/>
              <a:gd name="connsiteY68" fmla="*/ 4571262 h 6858000"/>
              <a:gd name="connsiteX69" fmla="*/ 5499701 w 12192000"/>
              <a:gd name="connsiteY69" fmla="*/ 4578547 h 6858000"/>
              <a:gd name="connsiteX70" fmla="*/ 5519373 w 12192000"/>
              <a:gd name="connsiteY70" fmla="*/ 4612239 h 6858000"/>
              <a:gd name="connsiteX71" fmla="*/ 5596974 w 12192000"/>
              <a:gd name="connsiteY71" fmla="*/ 4669379 h 6858000"/>
              <a:gd name="connsiteX72" fmla="*/ 5756873 w 12192000"/>
              <a:gd name="connsiteY72" fmla="*/ 4824185 h 6858000"/>
              <a:gd name="connsiteX73" fmla="*/ 5602028 w 12192000"/>
              <a:gd name="connsiteY73" fmla="*/ 4753158 h 6858000"/>
              <a:gd name="connsiteX74" fmla="*/ 5765173 w 12192000"/>
              <a:gd name="connsiteY74" fmla="*/ 4912286 h 6858000"/>
              <a:gd name="connsiteX75" fmla="*/ 5801450 w 12192000"/>
              <a:gd name="connsiteY75" fmla="*/ 4965101 h 6858000"/>
              <a:gd name="connsiteX76" fmla="*/ 5874721 w 12192000"/>
              <a:gd name="connsiteY76" fmla="*/ 5096229 h 6858000"/>
              <a:gd name="connsiteX77" fmla="*/ 5871110 w 12192000"/>
              <a:gd name="connsiteY77" fmla="*/ 5111026 h 6858000"/>
              <a:gd name="connsiteX78" fmla="*/ 5786469 w 12192000"/>
              <a:gd name="connsiteY78" fmla="*/ 5089855 h 6858000"/>
              <a:gd name="connsiteX79" fmla="*/ 5896196 w 12192000"/>
              <a:gd name="connsiteY79" fmla="*/ 5200041 h 6858000"/>
              <a:gd name="connsiteX80" fmla="*/ 6009534 w 12192000"/>
              <a:gd name="connsiteY80" fmla="*/ 5284725 h 6858000"/>
              <a:gd name="connsiteX81" fmla="*/ 5929042 w 12192000"/>
              <a:gd name="connsiteY81" fmla="*/ 5271751 h 6858000"/>
              <a:gd name="connsiteX82" fmla="*/ 5818413 w 12192000"/>
              <a:gd name="connsiteY82" fmla="*/ 5223260 h 6858000"/>
              <a:gd name="connsiteX83" fmla="*/ 5779973 w 12192000"/>
              <a:gd name="connsiteY83" fmla="*/ 5241473 h 6858000"/>
              <a:gd name="connsiteX84" fmla="*/ 5884826 w 12192000"/>
              <a:gd name="connsiteY84" fmla="*/ 5321606 h 6858000"/>
              <a:gd name="connsiteX85" fmla="*/ 5944924 w 12192000"/>
              <a:gd name="connsiteY85" fmla="*/ 5358715 h 6858000"/>
              <a:gd name="connsiteX86" fmla="*/ 5968926 w 12192000"/>
              <a:gd name="connsiteY86" fmla="*/ 5387170 h 6858000"/>
              <a:gd name="connsiteX87" fmla="*/ 6037505 w 12192000"/>
              <a:gd name="connsiteY87" fmla="*/ 5488704 h 6858000"/>
              <a:gd name="connsiteX88" fmla="*/ 6238910 w 12192000"/>
              <a:gd name="connsiteY88" fmla="*/ 5599571 h 6858000"/>
              <a:gd name="connsiteX89" fmla="*/ 6427321 w 12192000"/>
              <a:gd name="connsiteY89" fmla="*/ 5737302 h 6858000"/>
              <a:gd name="connsiteX90" fmla="*/ 6574408 w 12192000"/>
              <a:gd name="connsiteY90" fmla="*/ 5823126 h 6858000"/>
              <a:gd name="connsiteX91" fmla="*/ 6946177 w 12192000"/>
              <a:gd name="connsiteY91" fmla="*/ 5933538 h 6858000"/>
              <a:gd name="connsiteX92" fmla="*/ 8356197 w 12192000"/>
              <a:gd name="connsiteY92" fmla="*/ 5184561 h 6858000"/>
              <a:gd name="connsiteX93" fmla="*/ 8374063 w 12192000"/>
              <a:gd name="connsiteY93" fmla="*/ 5162249 h 6858000"/>
              <a:gd name="connsiteX94" fmla="*/ 8442461 w 12192000"/>
              <a:gd name="connsiteY94" fmla="*/ 5078246 h 6858000"/>
              <a:gd name="connsiteX95" fmla="*/ 8500574 w 12192000"/>
              <a:gd name="connsiteY95" fmla="*/ 5002664 h 6858000"/>
              <a:gd name="connsiteX96" fmla="*/ 8470255 w 12192000"/>
              <a:gd name="connsiteY96" fmla="*/ 4977167 h 6858000"/>
              <a:gd name="connsiteX97" fmla="*/ 8511222 w 12192000"/>
              <a:gd name="connsiteY97" fmla="*/ 4905001 h 6858000"/>
              <a:gd name="connsiteX98" fmla="*/ 8641522 w 12192000"/>
              <a:gd name="connsiteY98" fmla="*/ 4682584 h 6858000"/>
              <a:gd name="connsiteX99" fmla="*/ 8698730 w 12192000"/>
              <a:gd name="connsiteY99" fmla="*/ 4633640 h 6858000"/>
              <a:gd name="connsiteX100" fmla="*/ 8768393 w 12192000"/>
              <a:gd name="connsiteY100" fmla="*/ 4510479 h 6858000"/>
              <a:gd name="connsiteX101" fmla="*/ 8778319 w 12192000"/>
              <a:gd name="connsiteY101" fmla="*/ 4482024 h 6858000"/>
              <a:gd name="connsiteX102" fmla="*/ 8764062 w 12192000"/>
              <a:gd name="connsiteY102" fmla="*/ 4445824 h 6858000"/>
              <a:gd name="connsiteX103" fmla="*/ 8753414 w 12192000"/>
              <a:gd name="connsiteY103" fmla="*/ 4409400 h 6858000"/>
              <a:gd name="connsiteX104" fmla="*/ 8767310 w 12192000"/>
              <a:gd name="connsiteY104" fmla="*/ 4398700 h 6858000"/>
              <a:gd name="connsiteX105" fmla="*/ 8856643 w 12192000"/>
              <a:gd name="connsiteY105" fmla="*/ 4380261 h 6858000"/>
              <a:gd name="connsiteX106" fmla="*/ 8804848 w 12192000"/>
              <a:gd name="connsiteY106" fmla="*/ 4311055 h 6858000"/>
              <a:gd name="connsiteX107" fmla="*/ 8713530 w 12192000"/>
              <a:gd name="connsiteY107" fmla="*/ 4207927 h 6858000"/>
              <a:gd name="connsiteX108" fmla="*/ 8672022 w 12192000"/>
              <a:gd name="connsiteY108" fmla="*/ 4134623 h 6858000"/>
              <a:gd name="connsiteX109" fmla="*/ 8667148 w 12192000"/>
              <a:gd name="connsiteY109" fmla="*/ 4069059 h 6858000"/>
              <a:gd name="connsiteX110" fmla="*/ 8585575 w 12192000"/>
              <a:gd name="connsiteY110" fmla="*/ 4030359 h 6858000"/>
              <a:gd name="connsiteX111" fmla="*/ 8662275 w 12192000"/>
              <a:gd name="connsiteY111" fmla="*/ 3891717 h 6858000"/>
              <a:gd name="connsiteX112" fmla="*/ 8670037 w 12192000"/>
              <a:gd name="connsiteY112" fmla="*/ 3863033 h 6858000"/>
              <a:gd name="connsiteX113" fmla="*/ 8624017 w 12192000"/>
              <a:gd name="connsiteY113" fmla="*/ 3760362 h 6858000"/>
              <a:gd name="connsiteX114" fmla="*/ 8616436 w 12192000"/>
              <a:gd name="connsiteY114" fmla="*/ 3743970 h 6858000"/>
              <a:gd name="connsiteX115" fmla="*/ 8599473 w 12192000"/>
              <a:gd name="connsiteY115" fmla="*/ 3711188 h 6858000"/>
              <a:gd name="connsiteX116" fmla="*/ 8550745 w 12192000"/>
              <a:gd name="connsiteY116" fmla="*/ 3703220 h 6858000"/>
              <a:gd name="connsiteX117" fmla="*/ 8576010 w 12192000"/>
              <a:gd name="connsiteY117" fmla="*/ 3680000 h 6858000"/>
              <a:gd name="connsiteX118" fmla="*/ 8625100 w 12192000"/>
              <a:gd name="connsiteY118" fmla="*/ 3601459 h 6858000"/>
              <a:gd name="connsiteX119" fmla="*/ 8592433 w 12192000"/>
              <a:gd name="connsiteY119" fmla="*/ 3526333 h 6858000"/>
              <a:gd name="connsiteX120" fmla="*/ 8590269 w 12192000"/>
              <a:gd name="connsiteY120" fmla="*/ 3484900 h 6858000"/>
              <a:gd name="connsiteX121" fmla="*/ 8645312 w 12192000"/>
              <a:gd name="connsiteY121" fmla="*/ 3431858 h 6858000"/>
              <a:gd name="connsiteX122" fmla="*/ 8686820 w 12192000"/>
              <a:gd name="connsiteY122" fmla="*/ 3410914 h 6858000"/>
              <a:gd name="connsiteX123" fmla="*/ 8705950 w 12192000"/>
              <a:gd name="connsiteY123" fmla="*/ 3380864 h 6858000"/>
              <a:gd name="connsiteX124" fmla="*/ 8683391 w 12192000"/>
              <a:gd name="connsiteY124" fmla="*/ 3355822 h 6858000"/>
              <a:gd name="connsiteX125" fmla="*/ 8583229 w 12192000"/>
              <a:gd name="connsiteY125" fmla="*/ 3296177 h 6858000"/>
              <a:gd name="connsiteX126" fmla="*/ 8637190 w 12192000"/>
              <a:gd name="connsiteY126" fmla="*/ 3246320 h 6858000"/>
              <a:gd name="connsiteX127" fmla="*/ 8355114 w 12192000"/>
              <a:gd name="connsiteY127" fmla="*/ 3011154 h 6858000"/>
              <a:gd name="connsiteX128" fmla="*/ 8321004 w 12192000"/>
              <a:gd name="connsiteY128" fmla="*/ 2975186 h 6858000"/>
              <a:gd name="connsiteX129" fmla="*/ 8139993 w 12192000"/>
              <a:gd name="connsiteY129" fmla="*/ 2887993 h 6858000"/>
              <a:gd name="connsiteX130" fmla="*/ 7953747 w 12192000"/>
              <a:gd name="connsiteY130" fmla="*/ 2826301 h 6858000"/>
              <a:gd name="connsiteX131" fmla="*/ 8083145 w 12192000"/>
              <a:gd name="connsiteY131" fmla="*/ 2696083 h 6858000"/>
              <a:gd name="connsiteX132" fmla="*/ 7885529 w 12192000"/>
              <a:gd name="connsiteY132" fmla="*/ 2665804 h 6858000"/>
              <a:gd name="connsiteX133" fmla="*/ 7866219 w 12192000"/>
              <a:gd name="connsiteY133" fmla="*/ 2666715 h 6858000"/>
              <a:gd name="connsiteX134" fmla="*/ 7478205 w 12192000"/>
              <a:gd name="connsiteY134" fmla="*/ 2646681 h 6858000"/>
              <a:gd name="connsiteX135" fmla="*/ 6921993 w 12192000"/>
              <a:gd name="connsiteY135" fmla="*/ 2580207 h 6858000"/>
              <a:gd name="connsiteX136" fmla="*/ 6461612 w 12192000"/>
              <a:gd name="connsiteY136" fmla="*/ 2540368 h 6858000"/>
              <a:gd name="connsiteX137" fmla="*/ 5971453 w 12192000"/>
              <a:gd name="connsiteY137" fmla="*/ 2462965 h 6858000"/>
              <a:gd name="connsiteX138" fmla="*/ 5947992 w 12192000"/>
              <a:gd name="connsiteY138" fmla="*/ 2457985 h 6858000"/>
              <a:gd name="connsiteX139" fmla="*/ 0 w 12192000"/>
              <a:gd name="connsiteY139" fmla="*/ 0 h 6858000"/>
              <a:gd name="connsiteX140" fmla="*/ 8078332 w 12192000"/>
              <a:gd name="connsiteY140" fmla="*/ 0 h 6858000"/>
              <a:gd name="connsiteX141" fmla="*/ 8051806 w 12192000"/>
              <a:gd name="connsiteY141" fmla="*/ 19899 h 6858000"/>
              <a:gd name="connsiteX142" fmla="*/ 7919411 w 12192000"/>
              <a:gd name="connsiteY142" fmla="*/ 69998 h 6858000"/>
              <a:gd name="connsiteX143" fmla="*/ 7880558 w 12192000"/>
              <a:gd name="connsiteY143" fmla="*/ 103665 h 6858000"/>
              <a:gd name="connsiteX144" fmla="*/ 7913505 w 12192000"/>
              <a:gd name="connsiteY144" fmla="*/ 144066 h 6858000"/>
              <a:gd name="connsiteX145" fmla="*/ 7984993 w 12192000"/>
              <a:gd name="connsiteY145" fmla="*/ 172224 h 6858000"/>
              <a:gd name="connsiteX146" fmla="*/ 8079793 w 12192000"/>
              <a:gd name="connsiteY146" fmla="*/ 243535 h 6858000"/>
              <a:gd name="connsiteX147" fmla="*/ 8076065 w 12192000"/>
              <a:gd name="connsiteY147" fmla="*/ 299239 h 6858000"/>
              <a:gd name="connsiteX148" fmla="*/ 8019804 w 12192000"/>
              <a:gd name="connsiteY148" fmla="*/ 400240 h 6858000"/>
              <a:gd name="connsiteX149" fmla="*/ 8104349 w 12192000"/>
              <a:gd name="connsiteY149" fmla="*/ 505833 h 6858000"/>
              <a:gd name="connsiteX150" fmla="*/ 8147864 w 12192000"/>
              <a:gd name="connsiteY150" fmla="*/ 537052 h 6858000"/>
              <a:gd name="connsiteX151" fmla="*/ 8063941 w 12192000"/>
              <a:gd name="connsiteY151" fmla="*/ 547764 h 6858000"/>
              <a:gd name="connsiteX152" fmla="*/ 8034725 w 12192000"/>
              <a:gd name="connsiteY152" fmla="*/ 591836 h 6858000"/>
              <a:gd name="connsiteX153" fmla="*/ 8021669 w 12192000"/>
              <a:gd name="connsiteY153" fmla="*/ 613874 h 6858000"/>
              <a:gd name="connsiteX154" fmla="*/ 7942410 w 12192000"/>
              <a:gd name="connsiteY154" fmla="*/ 751909 h 6858000"/>
              <a:gd name="connsiteX155" fmla="*/ 7955778 w 12192000"/>
              <a:gd name="connsiteY155" fmla="*/ 790472 h 6858000"/>
              <a:gd name="connsiteX156" fmla="*/ 8087876 w 12192000"/>
              <a:gd name="connsiteY156" fmla="*/ 976867 h 6858000"/>
              <a:gd name="connsiteX157" fmla="*/ 7947386 w 12192000"/>
              <a:gd name="connsiteY157" fmla="*/ 1028897 h 6858000"/>
              <a:gd name="connsiteX158" fmla="*/ 7938992 w 12192000"/>
              <a:gd name="connsiteY158" fmla="*/ 1117042 h 6858000"/>
              <a:gd name="connsiteX159" fmla="*/ 7867503 w 12192000"/>
              <a:gd name="connsiteY159" fmla="*/ 1215596 h 6858000"/>
              <a:gd name="connsiteX160" fmla="*/ 7710229 w 12192000"/>
              <a:gd name="connsiteY160" fmla="*/ 1354244 h 6858000"/>
              <a:gd name="connsiteX161" fmla="*/ 7621024 w 12192000"/>
              <a:gd name="connsiteY161" fmla="*/ 1447286 h 6858000"/>
              <a:gd name="connsiteX162" fmla="*/ 7774880 w 12192000"/>
              <a:gd name="connsiteY162" fmla="*/ 1472076 h 6858000"/>
              <a:gd name="connsiteX163" fmla="*/ 7798812 w 12192000"/>
              <a:gd name="connsiteY163" fmla="*/ 1486462 h 6858000"/>
              <a:gd name="connsiteX164" fmla="*/ 7780474 w 12192000"/>
              <a:gd name="connsiteY164" fmla="*/ 1535432 h 6858000"/>
              <a:gd name="connsiteX165" fmla="*/ 7755919 w 12192000"/>
              <a:gd name="connsiteY165" fmla="*/ 1584099 h 6858000"/>
              <a:gd name="connsiteX166" fmla="*/ 7773014 w 12192000"/>
              <a:gd name="connsiteY166" fmla="*/ 1622355 h 6858000"/>
              <a:gd name="connsiteX167" fmla="*/ 7892993 w 12192000"/>
              <a:gd name="connsiteY167" fmla="*/ 1787937 h 6858000"/>
              <a:gd name="connsiteX168" fmla="*/ 7991521 w 12192000"/>
              <a:gd name="connsiteY168" fmla="*/ 1853739 h 6858000"/>
              <a:gd name="connsiteX169" fmla="*/ 8215932 w 12192000"/>
              <a:gd name="connsiteY169" fmla="*/ 2152764 h 6858000"/>
              <a:gd name="connsiteX170" fmla="*/ 8286489 w 12192000"/>
              <a:gd name="connsiteY170" fmla="*/ 2249786 h 6858000"/>
              <a:gd name="connsiteX171" fmla="*/ 8234270 w 12192000"/>
              <a:gd name="connsiteY171" fmla="*/ 2284064 h 6858000"/>
              <a:gd name="connsiteX172" fmla="*/ 8334357 w 12192000"/>
              <a:gd name="connsiteY172" fmla="*/ 2385679 h 6858000"/>
              <a:gd name="connsiteX173" fmla="*/ 8452157 w 12192000"/>
              <a:gd name="connsiteY173" fmla="*/ 2498616 h 6858000"/>
              <a:gd name="connsiteX174" fmla="*/ 8482927 w 12192000"/>
              <a:gd name="connsiteY174" fmla="*/ 2528612 h 6858000"/>
              <a:gd name="connsiteX175" fmla="*/ 10911361 w 12192000"/>
              <a:gd name="connsiteY175" fmla="*/ 3535561 h 6858000"/>
              <a:gd name="connsiteX176" fmla="*/ 11551649 w 12192000"/>
              <a:gd name="connsiteY176" fmla="*/ 3387120 h 6858000"/>
              <a:gd name="connsiteX177" fmla="*/ 11804971 w 12192000"/>
              <a:gd name="connsiteY177" fmla="*/ 3271735 h 6858000"/>
              <a:gd name="connsiteX178" fmla="*/ 12129465 w 12192000"/>
              <a:gd name="connsiteY178" fmla="*/ 3086565 h 6858000"/>
              <a:gd name="connsiteX179" fmla="*/ 12192000 w 12192000"/>
              <a:gd name="connsiteY179" fmla="*/ 3060706 h 6858000"/>
              <a:gd name="connsiteX180" fmla="*/ 12192000 w 12192000"/>
              <a:gd name="connsiteY180" fmla="*/ 3766004 h 6858000"/>
              <a:gd name="connsiteX181" fmla="*/ 12069511 w 12192000"/>
              <a:gd name="connsiteY181" fmla="*/ 3730912 h 6858000"/>
              <a:gd name="connsiteX182" fmla="*/ 11743305 w 12192000"/>
              <a:gd name="connsiteY182" fmla="*/ 3682401 h 6858000"/>
              <a:gd name="connsiteX183" fmla="*/ 11692833 w 12192000"/>
              <a:gd name="connsiteY183" fmla="*/ 3681484 h 6858000"/>
              <a:gd name="connsiteX184" fmla="*/ 9314871 w 12192000"/>
              <a:gd name="connsiteY184" fmla="*/ 4689350 h 6858000"/>
              <a:gd name="connsiteX185" fmla="*/ 9284101 w 12192000"/>
              <a:gd name="connsiteY185" fmla="*/ 4719346 h 6858000"/>
              <a:gd name="connsiteX186" fmla="*/ 9166300 w 12192000"/>
              <a:gd name="connsiteY186" fmla="*/ 4832283 h 6858000"/>
              <a:gd name="connsiteX187" fmla="*/ 9066214 w 12192000"/>
              <a:gd name="connsiteY187" fmla="*/ 4933898 h 6858000"/>
              <a:gd name="connsiteX188" fmla="*/ 9118433 w 12192000"/>
              <a:gd name="connsiteY188" fmla="*/ 4968176 h 6858000"/>
              <a:gd name="connsiteX189" fmla="*/ 9047876 w 12192000"/>
              <a:gd name="connsiteY189" fmla="*/ 5065198 h 6858000"/>
              <a:gd name="connsiteX190" fmla="*/ 8823465 w 12192000"/>
              <a:gd name="connsiteY190" fmla="*/ 5364223 h 6858000"/>
              <a:gd name="connsiteX191" fmla="*/ 8724937 w 12192000"/>
              <a:gd name="connsiteY191" fmla="*/ 5430025 h 6858000"/>
              <a:gd name="connsiteX192" fmla="*/ 8604958 w 12192000"/>
              <a:gd name="connsiteY192" fmla="*/ 5595607 h 6858000"/>
              <a:gd name="connsiteX193" fmla="*/ 8587863 w 12192000"/>
              <a:gd name="connsiteY193" fmla="*/ 5633863 h 6858000"/>
              <a:gd name="connsiteX194" fmla="*/ 8612418 w 12192000"/>
              <a:gd name="connsiteY194" fmla="*/ 5682530 h 6858000"/>
              <a:gd name="connsiteX195" fmla="*/ 8630756 w 12192000"/>
              <a:gd name="connsiteY195" fmla="*/ 5731500 h 6858000"/>
              <a:gd name="connsiteX196" fmla="*/ 8606823 w 12192000"/>
              <a:gd name="connsiteY196" fmla="*/ 5745886 h 6858000"/>
              <a:gd name="connsiteX197" fmla="*/ 8452968 w 12192000"/>
              <a:gd name="connsiteY197" fmla="*/ 5770676 h 6858000"/>
              <a:gd name="connsiteX198" fmla="*/ 8542173 w 12192000"/>
              <a:gd name="connsiteY198" fmla="*/ 5863718 h 6858000"/>
              <a:gd name="connsiteX199" fmla="*/ 8699447 w 12192000"/>
              <a:gd name="connsiteY199" fmla="*/ 6002366 h 6858000"/>
              <a:gd name="connsiteX200" fmla="*/ 8770936 w 12192000"/>
              <a:gd name="connsiteY200" fmla="*/ 6100920 h 6858000"/>
              <a:gd name="connsiteX201" fmla="*/ 8779329 w 12192000"/>
              <a:gd name="connsiteY201" fmla="*/ 6189065 h 6858000"/>
              <a:gd name="connsiteX202" fmla="*/ 8919820 w 12192000"/>
              <a:gd name="connsiteY202" fmla="*/ 6241095 h 6858000"/>
              <a:gd name="connsiteX203" fmla="*/ 8787721 w 12192000"/>
              <a:gd name="connsiteY203" fmla="*/ 6427490 h 6858000"/>
              <a:gd name="connsiteX204" fmla="*/ 8774354 w 12192000"/>
              <a:gd name="connsiteY204" fmla="*/ 6466053 h 6858000"/>
              <a:gd name="connsiteX205" fmla="*/ 8853613 w 12192000"/>
              <a:gd name="connsiteY205" fmla="*/ 6604088 h 6858000"/>
              <a:gd name="connsiteX206" fmla="*/ 8866669 w 12192000"/>
              <a:gd name="connsiteY206" fmla="*/ 6626125 h 6858000"/>
              <a:gd name="connsiteX207" fmla="*/ 8895884 w 12192000"/>
              <a:gd name="connsiteY207" fmla="*/ 6670198 h 6858000"/>
              <a:gd name="connsiteX208" fmla="*/ 8979808 w 12192000"/>
              <a:gd name="connsiteY208" fmla="*/ 6680910 h 6858000"/>
              <a:gd name="connsiteX209" fmla="*/ 8936293 w 12192000"/>
              <a:gd name="connsiteY209" fmla="*/ 6712128 h 6858000"/>
              <a:gd name="connsiteX210" fmla="*/ 8851748 w 12192000"/>
              <a:gd name="connsiteY210" fmla="*/ 6817721 h 6858000"/>
              <a:gd name="connsiteX211" fmla="*/ 8854326 w 12192000"/>
              <a:gd name="connsiteY211" fmla="*/ 6858000 h 6858000"/>
              <a:gd name="connsiteX212" fmla="*/ 0 w 12192000"/>
              <a:gd name="connsiteY2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12192000" h="6858000">
                <a:moveTo>
                  <a:pt x="5947992" y="2457985"/>
                </a:moveTo>
                <a:cubicBezTo>
                  <a:pt x="5940097" y="2457729"/>
                  <a:pt x="5932472" y="2460803"/>
                  <a:pt x="5926156" y="2472983"/>
                </a:cubicBezTo>
                <a:cubicBezTo>
                  <a:pt x="5959722" y="2505081"/>
                  <a:pt x="6002495" y="2493015"/>
                  <a:pt x="6047792" y="2529213"/>
                </a:cubicBezTo>
                <a:cubicBezTo>
                  <a:pt x="5974160" y="2517829"/>
                  <a:pt x="5915867" y="2508723"/>
                  <a:pt x="5857576" y="2499619"/>
                </a:cubicBezTo>
                <a:cubicBezTo>
                  <a:pt x="5856491" y="2505992"/>
                  <a:pt x="5855409" y="2512367"/>
                  <a:pt x="5854328" y="2518740"/>
                </a:cubicBezTo>
                <a:cubicBezTo>
                  <a:pt x="5928861" y="2532172"/>
                  <a:pt x="5997802" y="2566775"/>
                  <a:pt x="6070351" y="2591134"/>
                </a:cubicBezTo>
                <a:cubicBezTo>
                  <a:pt x="6063673" y="2606161"/>
                  <a:pt x="6056996" y="2603200"/>
                  <a:pt x="6051040" y="2602290"/>
                </a:cubicBezTo>
                <a:cubicBezTo>
                  <a:pt x="6012239" y="2596370"/>
                  <a:pt x="5973439" y="2590453"/>
                  <a:pt x="5936261" y="2574288"/>
                </a:cubicBezTo>
                <a:cubicBezTo>
                  <a:pt x="5927960" y="2570644"/>
                  <a:pt x="5917853" y="2570644"/>
                  <a:pt x="5913160" y="2581573"/>
                </a:cubicBezTo>
                <a:cubicBezTo>
                  <a:pt x="5906483" y="2597054"/>
                  <a:pt x="5916047" y="2607071"/>
                  <a:pt x="5924531" y="2615492"/>
                </a:cubicBezTo>
                <a:cubicBezTo>
                  <a:pt x="5939329" y="2630063"/>
                  <a:pt x="5957196" y="2625966"/>
                  <a:pt x="5974341" y="2628696"/>
                </a:cubicBezTo>
                <a:cubicBezTo>
                  <a:pt x="6019999" y="2635754"/>
                  <a:pt x="6041837" y="2657837"/>
                  <a:pt x="6051944" y="2708377"/>
                </a:cubicBezTo>
                <a:cubicBezTo>
                  <a:pt x="6011879" y="2687887"/>
                  <a:pt x="5973256" y="2713157"/>
                  <a:pt x="5934457" y="2698814"/>
                </a:cubicBezTo>
                <a:cubicBezTo>
                  <a:pt x="5924351" y="2695173"/>
                  <a:pt x="5908288" y="2700635"/>
                  <a:pt x="5913702" y="2718165"/>
                </a:cubicBezTo>
                <a:cubicBezTo>
                  <a:pt x="5918755" y="2734556"/>
                  <a:pt x="5935540" y="2746393"/>
                  <a:pt x="5905761" y="2743207"/>
                </a:cubicBezTo>
                <a:cubicBezTo>
                  <a:pt x="5884465" y="2740930"/>
                  <a:pt x="5842778" y="2759370"/>
                  <a:pt x="5860282" y="2763923"/>
                </a:cubicBezTo>
                <a:cubicBezTo>
                  <a:pt x="5882300" y="2769615"/>
                  <a:pt x="5903777" y="2777811"/>
                  <a:pt x="5931750" y="2787144"/>
                </a:cubicBezTo>
                <a:cubicBezTo>
                  <a:pt x="5900888" y="2802395"/>
                  <a:pt x="5878690" y="2799208"/>
                  <a:pt x="5855409" y="2787144"/>
                </a:cubicBezTo>
                <a:cubicBezTo>
                  <a:pt x="5827256" y="2772574"/>
                  <a:pt x="5790619" y="2754817"/>
                  <a:pt x="5767701" y="2771209"/>
                </a:cubicBezTo>
                <a:cubicBezTo>
                  <a:pt x="5733410" y="2795794"/>
                  <a:pt x="5704896" y="2780314"/>
                  <a:pt x="5674216" y="2776216"/>
                </a:cubicBezTo>
                <a:cubicBezTo>
                  <a:pt x="5611774" y="2767792"/>
                  <a:pt x="5549872" y="2753678"/>
                  <a:pt x="5487249" y="2746850"/>
                </a:cubicBezTo>
                <a:cubicBezTo>
                  <a:pt x="5462163" y="2744118"/>
                  <a:pt x="5435093" y="2731143"/>
                  <a:pt x="5398276" y="2748898"/>
                </a:cubicBezTo>
                <a:cubicBezTo>
                  <a:pt x="5565032" y="2839732"/>
                  <a:pt x="5744058" y="2834041"/>
                  <a:pt x="5892947" y="2946502"/>
                </a:cubicBezTo>
                <a:cubicBezTo>
                  <a:pt x="5886631" y="2957201"/>
                  <a:pt x="5854508" y="2987707"/>
                  <a:pt x="5867682" y="2989983"/>
                </a:cubicBezTo>
                <a:cubicBezTo>
                  <a:pt x="5904678" y="2996585"/>
                  <a:pt x="5937523" y="3018895"/>
                  <a:pt x="5971273" y="3037335"/>
                </a:cubicBezTo>
                <a:cubicBezTo>
                  <a:pt x="5985891" y="3045302"/>
                  <a:pt x="6003576" y="3055776"/>
                  <a:pt x="5996719" y="3084231"/>
                </a:cubicBezTo>
                <a:cubicBezTo>
                  <a:pt x="5984267" y="3092199"/>
                  <a:pt x="5975063" y="3081044"/>
                  <a:pt x="5964776" y="3080134"/>
                </a:cubicBezTo>
                <a:cubicBezTo>
                  <a:pt x="5954308" y="3079224"/>
                  <a:pt x="5930847" y="3085141"/>
                  <a:pt x="5937344" y="3089012"/>
                </a:cubicBezTo>
                <a:cubicBezTo>
                  <a:pt x="5966942" y="3106542"/>
                  <a:pt x="5913702" y="3148657"/>
                  <a:pt x="5948713" y="3148657"/>
                </a:cubicBezTo>
                <a:cubicBezTo>
                  <a:pt x="6007366" y="3148884"/>
                  <a:pt x="6038588" y="3223555"/>
                  <a:pt x="6095075" y="3225605"/>
                </a:cubicBezTo>
                <a:cubicBezTo>
                  <a:pt x="6104098" y="3225831"/>
                  <a:pt x="6108430" y="3239035"/>
                  <a:pt x="6108249" y="3250646"/>
                </a:cubicBezTo>
                <a:cubicBezTo>
                  <a:pt x="6108249" y="3264533"/>
                  <a:pt x="6099948" y="3267037"/>
                  <a:pt x="6090744" y="3268403"/>
                </a:cubicBezTo>
                <a:cubicBezTo>
                  <a:pt x="6076667" y="3270451"/>
                  <a:pt x="6062049" y="3250646"/>
                  <a:pt x="6043461" y="3277509"/>
                </a:cubicBezTo>
                <a:cubicBezTo>
                  <a:pt x="6076847" y="3293216"/>
                  <a:pt x="6110234" y="3308925"/>
                  <a:pt x="6109692" y="3362879"/>
                </a:cubicBezTo>
                <a:cubicBezTo>
                  <a:pt x="6109513" y="3377448"/>
                  <a:pt x="6123409" y="3382912"/>
                  <a:pt x="6133877" y="3386554"/>
                </a:cubicBezTo>
                <a:cubicBezTo>
                  <a:pt x="6151202" y="3392474"/>
                  <a:pt x="6165818" y="3402946"/>
                  <a:pt x="6175205" y="3423208"/>
                </a:cubicBezTo>
                <a:cubicBezTo>
                  <a:pt x="6175023" y="3427077"/>
                  <a:pt x="6174842" y="3431175"/>
                  <a:pt x="6175926" y="3434363"/>
                </a:cubicBezTo>
                <a:cubicBezTo>
                  <a:pt x="6172859" y="3483307"/>
                  <a:pt x="6147593" y="3481940"/>
                  <a:pt x="6119620" y="3473747"/>
                </a:cubicBezTo>
                <a:cubicBezTo>
                  <a:pt x="6086232" y="3463729"/>
                  <a:pt x="6053206" y="3445516"/>
                  <a:pt x="6018015" y="3463046"/>
                </a:cubicBezTo>
                <a:cubicBezTo>
                  <a:pt x="6067646" y="3486494"/>
                  <a:pt x="6121605" y="3488316"/>
                  <a:pt x="6168166" y="3521781"/>
                </a:cubicBezTo>
                <a:cubicBezTo>
                  <a:pt x="5997802" y="3527928"/>
                  <a:pt x="5847289" y="3422296"/>
                  <a:pt x="5682157" y="3381775"/>
                </a:cubicBezTo>
                <a:cubicBezTo>
                  <a:pt x="5687753" y="3408864"/>
                  <a:pt x="5701106" y="3414328"/>
                  <a:pt x="5713198" y="3418426"/>
                </a:cubicBezTo>
                <a:cubicBezTo>
                  <a:pt x="5774197" y="3438916"/>
                  <a:pt x="5827616" y="3479666"/>
                  <a:pt x="5883202" y="3514950"/>
                </a:cubicBezTo>
                <a:cubicBezTo>
                  <a:pt x="5906121" y="3529520"/>
                  <a:pt x="5922726" y="3544092"/>
                  <a:pt x="5931387" y="3575508"/>
                </a:cubicBezTo>
                <a:cubicBezTo>
                  <a:pt x="5939149" y="3603965"/>
                  <a:pt x="5954128" y="3617168"/>
                  <a:pt x="5981919" y="3608971"/>
                </a:cubicBezTo>
                <a:cubicBezTo>
                  <a:pt x="6004478" y="3602142"/>
                  <a:pt x="6029202" y="3605784"/>
                  <a:pt x="6052845" y="3608290"/>
                </a:cubicBezTo>
                <a:cubicBezTo>
                  <a:pt x="6080096" y="3611021"/>
                  <a:pt x="6110596" y="3643120"/>
                  <a:pt x="6103196" y="3659739"/>
                </a:cubicBezTo>
                <a:cubicBezTo>
                  <a:pt x="6090564" y="3687968"/>
                  <a:pt x="6069448" y="3673853"/>
                  <a:pt x="6050680" y="3670666"/>
                </a:cubicBezTo>
                <a:cubicBezTo>
                  <a:pt x="6029383" y="3666796"/>
                  <a:pt x="5989861" y="3658828"/>
                  <a:pt x="5989139" y="3662243"/>
                </a:cubicBezTo>
                <a:cubicBezTo>
                  <a:pt x="5975242" y="3733043"/>
                  <a:pt x="5877426" y="3671351"/>
                  <a:pt x="5856311" y="3664973"/>
                </a:cubicBezTo>
                <a:cubicBezTo>
                  <a:pt x="5829964" y="3657007"/>
                  <a:pt x="5805239" y="3671577"/>
                  <a:pt x="5780153" y="3674991"/>
                </a:cubicBezTo>
                <a:cubicBezTo>
                  <a:pt x="5757776" y="3678178"/>
                  <a:pt x="5631264" y="3687968"/>
                  <a:pt x="5605096" y="3657917"/>
                </a:cubicBezTo>
                <a:cubicBezTo>
                  <a:pt x="5601487" y="3681365"/>
                  <a:pt x="5609066" y="3690927"/>
                  <a:pt x="5615384" y="3701627"/>
                </a:cubicBezTo>
                <a:cubicBezTo>
                  <a:pt x="5624226" y="3716879"/>
                  <a:pt x="5625670" y="3727579"/>
                  <a:pt x="5608886" y="3739645"/>
                </a:cubicBezTo>
                <a:cubicBezTo>
                  <a:pt x="5561061" y="3774249"/>
                  <a:pt x="5561784" y="3775386"/>
                  <a:pt x="5606359" y="3822284"/>
                </a:cubicBezTo>
                <a:cubicBezTo>
                  <a:pt x="5608526" y="3824332"/>
                  <a:pt x="5607622" y="3831162"/>
                  <a:pt x="5607984" y="3835716"/>
                </a:cubicBezTo>
                <a:cubicBezTo>
                  <a:pt x="5596254" y="3843000"/>
                  <a:pt x="5582537" y="3824787"/>
                  <a:pt x="5568822" y="3844366"/>
                </a:cubicBezTo>
                <a:cubicBezTo>
                  <a:pt x="5628557" y="3930418"/>
                  <a:pt x="5719696" y="3951589"/>
                  <a:pt x="5802171" y="4016244"/>
                </a:cubicBezTo>
                <a:cubicBezTo>
                  <a:pt x="5735397" y="4037643"/>
                  <a:pt x="5695332" y="3962973"/>
                  <a:pt x="5646244" y="3972534"/>
                </a:cubicBezTo>
                <a:cubicBezTo>
                  <a:pt x="5621699" y="3995983"/>
                  <a:pt x="5694611" y="4033546"/>
                  <a:pt x="5625129" y="4044701"/>
                </a:cubicBezTo>
                <a:cubicBezTo>
                  <a:pt x="5655268" y="4065189"/>
                  <a:pt x="5677646" y="4085221"/>
                  <a:pt x="5698400" y="4108899"/>
                </a:cubicBezTo>
                <a:cubicBezTo>
                  <a:pt x="5735397" y="4151242"/>
                  <a:pt x="5742615" y="4179015"/>
                  <a:pt x="5725470" y="4235930"/>
                </a:cubicBezTo>
                <a:cubicBezTo>
                  <a:pt x="5714280" y="4273265"/>
                  <a:pt x="5697858" y="4307641"/>
                  <a:pt x="5712295" y="4352032"/>
                </a:cubicBezTo>
                <a:cubicBezTo>
                  <a:pt x="5722402" y="4382538"/>
                  <a:pt x="5718431" y="4402571"/>
                  <a:pt x="5680894" y="4388911"/>
                </a:cubicBezTo>
                <a:cubicBezTo>
                  <a:pt x="5640469" y="4374341"/>
                  <a:pt x="5625311" y="4401660"/>
                  <a:pt x="5635415" y="4455158"/>
                </a:cubicBezTo>
                <a:cubicBezTo>
                  <a:pt x="5641912" y="4489535"/>
                  <a:pt x="5635053" y="4500006"/>
                  <a:pt x="5607263" y="4496136"/>
                </a:cubicBezTo>
                <a:cubicBezTo>
                  <a:pt x="5576581" y="4491811"/>
                  <a:pt x="5547347" y="4469272"/>
                  <a:pt x="5509446" y="4480201"/>
                </a:cubicBezTo>
                <a:cubicBezTo>
                  <a:pt x="5539765" y="4542578"/>
                  <a:pt x="5604556" y="4524821"/>
                  <a:pt x="5639928" y="4584239"/>
                </a:cubicBezTo>
                <a:cubicBezTo>
                  <a:pt x="5597697" y="4584465"/>
                  <a:pt x="5565392" y="4584239"/>
                  <a:pt x="5534171" y="4571262"/>
                </a:cubicBezTo>
                <a:cubicBezTo>
                  <a:pt x="5521177" y="4566025"/>
                  <a:pt x="5506919" y="4560563"/>
                  <a:pt x="5499701" y="4578547"/>
                </a:cubicBezTo>
                <a:cubicBezTo>
                  <a:pt x="5491219" y="4600174"/>
                  <a:pt x="5508725" y="4608370"/>
                  <a:pt x="5519373" y="4612239"/>
                </a:cubicBezTo>
                <a:cubicBezTo>
                  <a:pt x="5549331" y="4623167"/>
                  <a:pt x="5572251" y="4649119"/>
                  <a:pt x="5596974" y="4669379"/>
                </a:cubicBezTo>
                <a:cubicBezTo>
                  <a:pt x="5651296" y="4713773"/>
                  <a:pt x="5710854" y="4750880"/>
                  <a:pt x="5756873" y="4824185"/>
                </a:cubicBezTo>
                <a:cubicBezTo>
                  <a:pt x="5698941" y="4805517"/>
                  <a:pt x="5655808" y="4762036"/>
                  <a:pt x="5602028" y="4753158"/>
                </a:cubicBezTo>
                <a:cubicBezTo>
                  <a:pt x="5648590" y="4819860"/>
                  <a:pt x="5708506" y="4863796"/>
                  <a:pt x="5765173" y="4912286"/>
                </a:cubicBezTo>
                <a:cubicBezTo>
                  <a:pt x="5781416" y="4925946"/>
                  <a:pt x="5797839" y="4935280"/>
                  <a:pt x="5801450" y="4965101"/>
                </a:cubicBezTo>
                <a:cubicBezTo>
                  <a:pt x="5808487" y="5022926"/>
                  <a:pt x="5829602" y="5070733"/>
                  <a:pt x="5874721" y="5096229"/>
                </a:cubicBezTo>
                <a:cubicBezTo>
                  <a:pt x="5875080" y="5096458"/>
                  <a:pt x="5872555" y="5105110"/>
                  <a:pt x="5871110" y="5111026"/>
                </a:cubicBezTo>
                <a:cubicBezTo>
                  <a:pt x="5843499" y="5112849"/>
                  <a:pt x="5821663" y="5078700"/>
                  <a:pt x="5786469" y="5089855"/>
                </a:cubicBezTo>
                <a:cubicBezTo>
                  <a:pt x="5820218" y="5136296"/>
                  <a:pt x="5848372" y="5177958"/>
                  <a:pt x="5896196" y="5200041"/>
                </a:cubicBezTo>
                <a:cubicBezTo>
                  <a:pt x="5934457" y="5217568"/>
                  <a:pt x="5981739" y="5227813"/>
                  <a:pt x="6009534" y="5284725"/>
                </a:cubicBezTo>
                <a:cubicBezTo>
                  <a:pt x="5977228" y="5295882"/>
                  <a:pt x="5953224" y="5281769"/>
                  <a:pt x="5929042" y="5271751"/>
                </a:cubicBezTo>
                <a:cubicBezTo>
                  <a:pt x="5892045" y="5256270"/>
                  <a:pt x="5855409" y="5238742"/>
                  <a:pt x="5818413" y="5223260"/>
                </a:cubicBezTo>
                <a:cubicBezTo>
                  <a:pt x="5804336" y="5217341"/>
                  <a:pt x="5788996" y="5213242"/>
                  <a:pt x="5779973" y="5241473"/>
                </a:cubicBezTo>
                <a:cubicBezTo>
                  <a:pt x="5827077" y="5247392"/>
                  <a:pt x="5855230" y="5285637"/>
                  <a:pt x="5884826" y="5321606"/>
                </a:cubicBezTo>
                <a:cubicBezTo>
                  <a:pt x="5901430" y="5341868"/>
                  <a:pt x="5914966" y="5368959"/>
                  <a:pt x="5944924" y="5358715"/>
                </a:cubicBezTo>
                <a:cubicBezTo>
                  <a:pt x="5960626" y="5353252"/>
                  <a:pt x="5970550" y="5368502"/>
                  <a:pt x="5968926" y="5387170"/>
                </a:cubicBezTo>
                <a:cubicBezTo>
                  <a:pt x="5962971" y="5452963"/>
                  <a:pt x="5999606" y="5475955"/>
                  <a:pt x="6037505" y="5488704"/>
                </a:cubicBezTo>
                <a:cubicBezTo>
                  <a:pt x="6109333" y="5512608"/>
                  <a:pt x="6169069" y="5568837"/>
                  <a:pt x="6238910" y="5599571"/>
                </a:cubicBezTo>
                <a:cubicBezTo>
                  <a:pt x="6306768" y="5629394"/>
                  <a:pt x="6359285" y="5700193"/>
                  <a:pt x="6427321" y="5737302"/>
                </a:cubicBezTo>
                <a:cubicBezTo>
                  <a:pt x="6476592" y="5764165"/>
                  <a:pt x="6523694" y="5798767"/>
                  <a:pt x="6574408" y="5823126"/>
                </a:cubicBezTo>
                <a:cubicBezTo>
                  <a:pt x="6694419" y="5880723"/>
                  <a:pt x="6816779" y="5926936"/>
                  <a:pt x="6946177" y="5933538"/>
                </a:cubicBezTo>
                <a:cubicBezTo>
                  <a:pt x="7053016" y="5938775"/>
                  <a:pt x="7979734" y="5933767"/>
                  <a:pt x="8356197" y="5184561"/>
                </a:cubicBezTo>
                <a:cubicBezTo>
                  <a:pt x="8363416" y="5180917"/>
                  <a:pt x="8371536" y="5171356"/>
                  <a:pt x="8374063" y="5162249"/>
                </a:cubicBezTo>
                <a:cubicBezTo>
                  <a:pt x="8386155" y="5119678"/>
                  <a:pt x="8415752" y="5101238"/>
                  <a:pt x="8442461" y="5078246"/>
                </a:cubicBezTo>
                <a:cubicBezTo>
                  <a:pt x="8465923" y="5057984"/>
                  <a:pt x="8490829" y="5036813"/>
                  <a:pt x="8500574" y="5002664"/>
                </a:cubicBezTo>
                <a:cubicBezTo>
                  <a:pt x="8513388" y="4957134"/>
                  <a:pt x="8476933" y="4994469"/>
                  <a:pt x="8470255" y="4977167"/>
                </a:cubicBezTo>
                <a:cubicBezTo>
                  <a:pt x="8484151" y="4953492"/>
                  <a:pt x="8505628" y="4931864"/>
                  <a:pt x="8511222" y="4905001"/>
                </a:cubicBezTo>
                <a:cubicBezTo>
                  <a:pt x="8531614" y="4808021"/>
                  <a:pt x="8575650" y="4737448"/>
                  <a:pt x="8641522" y="4682584"/>
                </a:cubicBezTo>
                <a:cubicBezTo>
                  <a:pt x="8660471" y="4666876"/>
                  <a:pt x="8672923" y="4638191"/>
                  <a:pt x="8698730" y="4633640"/>
                </a:cubicBezTo>
                <a:cubicBezTo>
                  <a:pt x="8756120" y="4623622"/>
                  <a:pt x="8738073" y="4545310"/>
                  <a:pt x="8768393" y="4510479"/>
                </a:cubicBezTo>
                <a:cubicBezTo>
                  <a:pt x="8774168" y="4503875"/>
                  <a:pt x="8779401" y="4490901"/>
                  <a:pt x="8778319" y="4482024"/>
                </a:cubicBezTo>
                <a:cubicBezTo>
                  <a:pt x="8776696" y="4469272"/>
                  <a:pt x="8769837" y="4457207"/>
                  <a:pt x="8764062" y="4445824"/>
                </a:cubicBezTo>
                <a:cubicBezTo>
                  <a:pt x="8758106" y="4434442"/>
                  <a:pt x="8749083" y="4424425"/>
                  <a:pt x="8753414" y="4409400"/>
                </a:cubicBezTo>
                <a:cubicBezTo>
                  <a:pt x="8755217" y="4403254"/>
                  <a:pt x="8753956" y="4381855"/>
                  <a:pt x="8767310" y="4398700"/>
                </a:cubicBezTo>
                <a:cubicBezTo>
                  <a:pt x="8803945" y="4444915"/>
                  <a:pt x="8825242" y="4401206"/>
                  <a:pt x="8856643" y="4380261"/>
                </a:cubicBezTo>
                <a:cubicBezTo>
                  <a:pt x="8831377" y="4358633"/>
                  <a:pt x="8808638" y="4343381"/>
                  <a:pt x="8804848" y="4311055"/>
                </a:cubicBezTo>
                <a:cubicBezTo>
                  <a:pt x="8797088" y="4244352"/>
                  <a:pt x="8763883" y="4213847"/>
                  <a:pt x="8713530" y="4207927"/>
                </a:cubicBezTo>
                <a:cubicBezTo>
                  <a:pt x="8732118" y="4143502"/>
                  <a:pt x="8732118" y="4143502"/>
                  <a:pt x="8672022" y="4134623"/>
                </a:cubicBezTo>
                <a:cubicBezTo>
                  <a:pt x="8695122" y="4093646"/>
                  <a:pt x="8695122" y="4083174"/>
                  <a:pt x="8667148" y="4069059"/>
                </a:cubicBezTo>
                <a:cubicBezTo>
                  <a:pt x="8640258" y="4055627"/>
                  <a:pt x="8610481" y="4051074"/>
                  <a:pt x="8585575" y="4030359"/>
                </a:cubicBezTo>
                <a:cubicBezTo>
                  <a:pt x="8608496" y="3977998"/>
                  <a:pt x="8614992" y="3917215"/>
                  <a:pt x="8662275" y="3891717"/>
                </a:cubicBezTo>
                <a:cubicBezTo>
                  <a:pt x="8669675" y="3887847"/>
                  <a:pt x="8674728" y="3872139"/>
                  <a:pt x="8670037" y="3863033"/>
                </a:cubicBezTo>
                <a:cubicBezTo>
                  <a:pt x="8652891" y="3830024"/>
                  <a:pt x="8677435" y="3767419"/>
                  <a:pt x="8624017" y="3760362"/>
                </a:cubicBezTo>
                <a:cubicBezTo>
                  <a:pt x="8617338" y="3759679"/>
                  <a:pt x="8611202" y="3752848"/>
                  <a:pt x="8616436" y="3743970"/>
                </a:cubicBezTo>
                <a:cubicBezTo>
                  <a:pt x="8634484" y="3713010"/>
                  <a:pt x="8612646" y="3715058"/>
                  <a:pt x="8599473" y="3711188"/>
                </a:cubicBezTo>
                <a:cubicBezTo>
                  <a:pt x="8583590" y="3706409"/>
                  <a:pt x="8565543" y="3720067"/>
                  <a:pt x="8550745" y="3703220"/>
                </a:cubicBezTo>
                <a:cubicBezTo>
                  <a:pt x="8554174" y="3685463"/>
                  <a:pt x="8566987" y="3685690"/>
                  <a:pt x="8576010" y="3680000"/>
                </a:cubicBezTo>
                <a:cubicBezTo>
                  <a:pt x="8602359" y="3663608"/>
                  <a:pt x="8623836" y="3644031"/>
                  <a:pt x="8625100" y="3601459"/>
                </a:cubicBezTo>
                <a:cubicBezTo>
                  <a:pt x="8626001" y="3567084"/>
                  <a:pt x="8628889" y="3536807"/>
                  <a:pt x="8592433" y="3526333"/>
                </a:cubicBezTo>
                <a:cubicBezTo>
                  <a:pt x="8577274" y="3522007"/>
                  <a:pt x="8581606" y="3497194"/>
                  <a:pt x="8590269" y="3484900"/>
                </a:cubicBezTo>
                <a:cubicBezTo>
                  <a:pt x="8605789" y="3463046"/>
                  <a:pt x="8618601" y="3433907"/>
                  <a:pt x="8645312" y="3431858"/>
                </a:cubicBezTo>
                <a:cubicBezTo>
                  <a:pt x="8661554" y="3430493"/>
                  <a:pt x="8674007" y="3421385"/>
                  <a:pt x="8686820" y="3410914"/>
                </a:cubicBezTo>
                <a:cubicBezTo>
                  <a:pt x="8696024" y="3403399"/>
                  <a:pt x="8707033" y="3397026"/>
                  <a:pt x="8705950" y="3380864"/>
                </a:cubicBezTo>
                <a:cubicBezTo>
                  <a:pt x="8704867" y="3365383"/>
                  <a:pt x="8694220" y="3359009"/>
                  <a:pt x="8683391" y="3355822"/>
                </a:cubicBezTo>
                <a:cubicBezTo>
                  <a:pt x="8647296" y="3345578"/>
                  <a:pt x="8613369" y="3330552"/>
                  <a:pt x="8583229" y="3296177"/>
                </a:cubicBezTo>
                <a:cubicBezTo>
                  <a:pt x="8603262" y="3277964"/>
                  <a:pt x="8622392" y="3264761"/>
                  <a:pt x="8637190" y="3246320"/>
                </a:cubicBezTo>
                <a:cubicBezTo>
                  <a:pt x="8672923" y="3201702"/>
                  <a:pt x="8370273" y="3061239"/>
                  <a:pt x="8355114" y="3011154"/>
                </a:cubicBezTo>
                <a:cubicBezTo>
                  <a:pt x="8350422" y="2995674"/>
                  <a:pt x="8334361" y="2979739"/>
                  <a:pt x="8321004" y="2975186"/>
                </a:cubicBezTo>
                <a:cubicBezTo>
                  <a:pt x="8258382" y="2953786"/>
                  <a:pt x="8204061" y="2905750"/>
                  <a:pt x="8139993" y="2887993"/>
                </a:cubicBezTo>
                <a:cubicBezTo>
                  <a:pt x="8079535" y="2871148"/>
                  <a:pt x="8019980" y="2848609"/>
                  <a:pt x="7953747" y="2826301"/>
                </a:cubicBezTo>
                <a:cubicBezTo>
                  <a:pt x="7994353" y="2770297"/>
                  <a:pt x="8066361" y="2776900"/>
                  <a:pt x="8083145" y="2696083"/>
                </a:cubicBezTo>
                <a:cubicBezTo>
                  <a:pt x="8017633" y="2675138"/>
                  <a:pt x="7948695" y="2699043"/>
                  <a:pt x="7885529" y="2665804"/>
                </a:cubicBezTo>
                <a:cubicBezTo>
                  <a:pt x="7880115" y="2662846"/>
                  <a:pt x="7872715" y="2665804"/>
                  <a:pt x="7866219" y="2666715"/>
                </a:cubicBezTo>
                <a:cubicBezTo>
                  <a:pt x="7736099" y="2684472"/>
                  <a:pt x="7606520" y="2668993"/>
                  <a:pt x="7478205" y="2646681"/>
                </a:cubicBezTo>
                <a:cubicBezTo>
                  <a:pt x="7293403" y="2614811"/>
                  <a:pt x="7107878" y="2594550"/>
                  <a:pt x="6921993" y="2580207"/>
                </a:cubicBezTo>
                <a:cubicBezTo>
                  <a:pt x="6768412" y="2568368"/>
                  <a:pt x="6614471" y="2563133"/>
                  <a:pt x="6461612" y="2540368"/>
                </a:cubicBezTo>
                <a:cubicBezTo>
                  <a:pt x="6298106" y="2516010"/>
                  <a:pt x="6134780" y="2488463"/>
                  <a:pt x="5971453" y="2462965"/>
                </a:cubicBezTo>
                <a:cubicBezTo>
                  <a:pt x="5964054" y="2461826"/>
                  <a:pt x="5955887" y="2458241"/>
                  <a:pt x="5947992" y="2457985"/>
                </a:cubicBezTo>
                <a:close/>
                <a:moveTo>
                  <a:pt x="0" y="0"/>
                </a:moveTo>
                <a:lnTo>
                  <a:pt x="8078332" y="0"/>
                </a:lnTo>
                <a:lnTo>
                  <a:pt x="8051806" y="19899"/>
                </a:lnTo>
                <a:cubicBezTo>
                  <a:pt x="8010559" y="45723"/>
                  <a:pt x="7966035" y="59669"/>
                  <a:pt x="7919411" y="69998"/>
                </a:cubicBezTo>
                <a:cubicBezTo>
                  <a:pt x="7900760" y="74283"/>
                  <a:pt x="7882423" y="82852"/>
                  <a:pt x="7880558" y="103665"/>
                </a:cubicBezTo>
                <a:cubicBezTo>
                  <a:pt x="7878694" y="125395"/>
                  <a:pt x="7897654" y="133963"/>
                  <a:pt x="7913505" y="144066"/>
                </a:cubicBezTo>
                <a:cubicBezTo>
                  <a:pt x="7935573" y="158143"/>
                  <a:pt x="7957019" y="170388"/>
                  <a:pt x="7984993" y="172224"/>
                </a:cubicBezTo>
                <a:cubicBezTo>
                  <a:pt x="8030996" y="174978"/>
                  <a:pt x="8053062" y="214154"/>
                  <a:pt x="8079793" y="243535"/>
                </a:cubicBezTo>
                <a:cubicBezTo>
                  <a:pt x="8094711" y="260064"/>
                  <a:pt x="8102173" y="293423"/>
                  <a:pt x="8076065" y="299239"/>
                </a:cubicBezTo>
                <a:cubicBezTo>
                  <a:pt x="8013279" y="313320"/>
                  <a:pt x="8018253" y="354025"/>
                  <a:pt x="8019804" y="400240"/>
                </a:cubicBezTo>
                <a:cubicBezTo>
                  <a:pt x="8021980" y="457476"/>
                  <a:pt x="8058970" y="483796"/>
                  <a:pt x="8104349" y="505833"/>
                </a:cubicBezTo>
                <a:cubicBezTo>
                  <a:pt x="8119890" y="513484"/>
                  <a:pt x="8141956" y="513178"/>
                  <a:pt x="8147864" y="537052"/>
                </a:cubicBezTo>
                <a:cubicBezTo>
                  <a:pt x="8122377" y="559700"/>
                  <a:pt x="8091295" y="541338"/>
                  <a:pt x="8063941" y="547764"/>
                </a:cubicBezTo>
                <a:cubicBezTo>
                  <a:pt x="8041252" y="552966"/>
                  <a:pt x="8003642" y="550213"/>
                  <a:pt x="8034725" y="591836"/>
                </a:cubicBezTo>
                <a:cubicBezTo>
                  <a:pt x="8043740" y="603773"/>
                  <a:pt x="8033171" y="612956"/>
                  <a:pt x="8021669" y="613874"/>
                </a:cubicBezTo>
                <a:cubicBezTo>
                  <a:pt x="7929668" y="623362"/>
                  <a:pt x="7971939" y="707531"/>
                  <a:pt x="7942410" y="751909"/>
                </a:cubicBezTo>
                <a:cubicBezTo>
                  <a:pt x="7934331" y="764151"/>
                  <a:pt x="7943034" y="785269"/>
                  <a:pt x="7955778" y="790472"/>
                </a:cubicBezTo>
                <a:cubicBezTo>
                  <a:pt x="8037212" y="824753"/>
                  <a:pt x="8048401" y="906472"/>
                  <a:pt x="8087876" y="976867"/>
                </a:cubicBezTo>
                <a:cubicBezTo>
                  <a:pt x="8044981" y="1004717"/>
                  <a:pt x="7993697" y="1010838"/>
                  <a:pt x="7947386" y="1028897"/>
                </a:cubicBezTo>
                <a:cubicBezTo>
                  <a:pt x="7899207" y="1047873"/>
                  <a:pt x="7899207" y="1061952"/>
                  <a:pt x="7938992" y="1117042"/>
                </a:cubicBezTo>
                <a:cubicBezTo>
                  <a:pt x="7835489" y="1128980"/>
                  <a:pt x="7835489" y="1128980"/>
                  <a:pt x="7867503" y="1215596"/>
                </a:cubicBezTo>
                <a:cubicBezTo>
                  <a:pt x="7780782" y="1223554"/>
                  <a:pt x="7723594" y="1264566"/>
                  <a:pt x="7710229" y="1354244"/>
                </a:cubicBezTo>
                <a:cubicBezTo>
                  <a:pt x="7703701" y="1397704"/>
                  <a:pt x="7664539" y="1418209"/>
                  <a:pt x="7621024" y="1447286"/>
                </a:cubicBezTo>
                <a:cubicBezTo>
                  <a:pt x="7675106" y="1475446"/>
                  <a:pt x="7711784" y="1534209"/>
                  <a:pt x="7774880" y="1472076"/>
                </a:cubicBezTo>
                <a:cubicBezTo>
                  <a:pt x="7797879" y="1449429"/>
                  <a:pt x="7795707" y="1478199"/>
                  <a:pt x="7798812" y="1486462"/>
                </a:cubicBezTo>
                <a:cubicBezTo>
                  <a:pt x="7806271" y="1506661"/>
                  <a:pt x="7790732" y="1520130"/>
                  <a:pt x="7780474" y="1535432"/>
                </a:cubicBezTo>
                <a:cubicBezTo>
                  <a:pt x="7770528" y="1550736"/>
                  <a:pt x="7758715" y="1566956"/>
                  <a:pt x="7755919" y="1584099"/>
                </a:cubicBezTo>
                <a:cubicBezTo>
                  <a:pt x="7754055" y="1596034"/>
                  <a:pt x="7763068" y="1613478"/>
                  <a:pt x="7773014" y="1622355"/>
                </a:cubicBezTo>
                <a:cubicBezTo>
                  <a:pt x="7825233" y="1669183"/>
                  <a:pt x="7794151" y="1774469"/>
                  <a:pt x="7892993" y="1787937"/>
                </a:cubicBezTo>
                <a:cubicBezTo>
                  <a:pt x="7937439" y="1794056"/>
                  <a:pt x="7958885" y="1832621"/>
                  <a:pt x="7991521" y="1853739"/>
                </a:cubicBezTo>
                <a:cubicBezTo>
                  <a:pt x="8104970" y="1927500"/>
                  <a:pt x="8180811" y="2022380"/>
                  <a:pt x="8215932" y="2152764"/>
                </a:cubicBezTo>
                <a:cubicBezTo>
                  <a:pt x="8225567" y="2188879"/>
                  <a:pt x="8262556" y="2217957"/>
                  <a:pt x="8286489" y="2249786"/>
                </a:cubicBezTo>
                <a:cubicBezTo>
                  <a:pt x="8274987" y="2273047"/>
                  <a:pt x="8212203" y="2222852"/>
                  <a:pt x="8234270" y="2284064"/>
                </a:cubicBezTo>
                <a:cubicBezTo>
                  <a:pt x="8251054" y="2329975"/>
                  <a:pt x="8293949" y="2358439"/>
                  <a:pt x="8334357" y="2385679"/>
                </a:cubicBezTo>
                <a:cubicBezTo>
                  <a:pt x="8380357" y="2416591"/>
                  <a:pt x="8431331" y="2441382"/>
                  <a:pt x="8452157" y="2498616"/>
                </a:cubicBezTo>
                <a:cubicBezTo>
                  <a:pt x="8456509" y="2510859"/>
                  <a:pt x="8470494" y="2523714"/>
                  <a:pt x="8482927" y="2528612"/>
                </a:cubicBezTo>
                <a:cubicBezTo>
                  <a:pt x="9131298" y="3535869"/>
                  <a:pt x="10727356" y="3542602"/>
                  <a:pt x="10911361" y="3535561"/>
                </a:cubicBezTo>
                <a:cubicBezTo>
                  <a:pt x="11134219" y="3526686"/>
                  <a:pt x="11344956" y="3464554"/>
                  <a:pt x="11551649" y="3387120"/>
                </a:cubicBezTo>
                <a:cubicBezTo>
                  <a:pt x="11638991" y="3354371"/>
                  <a:pt x="11720114" y="3307851"/>
                  <a:pt x="11804971" y="3271735"/>
                </a:cubicBezTo>
                <a:cubicBezTo>
                  <a:pt x="11922148" y="3221845"/>
                  <a:pt x="12012596" y="3126660"/>
                  <a:pt x="12129465" y="3086565"/>
                </a:cubicBezTo>
                <a:lnTo>
                  <a:pt x="12192000" y="3060706"/>
                </a:lnTo>
                <a:lnTo>
                  <a:pt x="12192000" y="3766004"/>
                </a:lnTo>
                <a:lnTo>
                  <a:pt x="12069511" y="3730912"/>
                </a:lnTo>
                <a:cubicBezTo>
                  <a:pt x="11963133" y="3704591"/>
                  <a:pt x="11854734" y="3686839"/>
                  <a:pt x="11743305" y="3682401"/>
                </a:cubicBezTo>
                <a:cubicBezTo>
                  <a:pt x="11731805" y="3681961"/>
                  <a:pt x="11714789" y="3681575"/>
                  <a:pt x="11692833" y="3681484"/>
                </a:cubicBezTo>
                <a:cubicBezTo>
                  <a:pt x="11363495" y="3680110"/>
                  <a:pt x="9922719" y="3745047"/>
                  <a:pt x="9314871" y="4689350"/>
                </a:cubicBezTo>
                <a:cubicBezTo>
                  <a:pt x="9302438" y="4694248"/>
                  <a:pt x="9288453" y="4707103"/>
                  <a:pt x="9284101" y="4719346"/>
                </a:cubicBezTo>
                <a:cubicBezTo>
                  <a:pt x="9263275" y="4776580"/>
                  <a:pt x="9212301" y="4801371"/>
                  <a:pt x="9166300" y="4832283"/>
                </a:cubicBezTo>
                <a:cubicBezTo>
                  <a:pt x="9125893" y="4859523"/>
                  <a:pt x="9082998" y="4887987"/>
                  <a:pt x="9066214" y="4933898"/>
                </a:cubicBezTo>
                <a:cubicBezTo>
                  <a:pt x="9044146" y="4995110"/>
                  <a:pt x="9106931" y="4944915"/>
                  <a:pt x="9118433" y="4968176"/>
                </a:cubicBezTo>
                <a:cubicBezTo>
                  <a:pt x="9094500" y="5000005"/>
                  <a:pt x="9057511" y="5029083"/>
                  <a:pt x="9047876" y="5065198"/>
                </a:cubicBezTo>
                <a:cubicBezTo>
                  <a:pt x="9012755" y="5195582"/>
                  <a:pt x="8936914" y="5290462"/>
                  <a:pt x="8823465" y="5364223"/>
                </a:cubicBezTo>
                <a:cubicBezTo>
                  <a:pt x="8790828" y="5385341"/>
                  <a:pt x="8769383" y="5423906"/>
                  <a:pt x="8724937" y="5430025"/>
                </a:cubicBezTo>
                <a:cubicBezTo>
                  <a:pt x="8626095" y="5443493"/>
                  <a:pt x="8657177" y="5548779"/>
                  <a:pt x="8604958" y="5595607"/>
                </a:cubicBezTo>
                <a:cubicBezTo>
                  <a:pt x="8595012" y="5604484"/>
                  <a:pt x="8585999" y="5621928"/>
                  <a:pt x="8587863" y="5633863"/>
                </a:cubicBezTo>
                <a:cubicBezTo>
                  <a:pt x="8590659" y="5651006"/>
                  <a:pt x="8602472" y="5667226"/>
                  <a:pt x="8612418" y="5682530"/>
                </a:cubicBezTo>
                <a:cubicBezTo>
                  <a:pt x="8622675" y="5697832"/>
                  <a:pt x="8638215" y="5711301"/>
                  <a:pt x="8630756" y="5731500"/>
                </a:cubicBezTo>
                <a:cubicBezTo>
                  <a:pt x="8627651" y="5739763"/>
                  <a:pt x="8629823" y="5768533"/>
                  <a:pt x="8606823" y="5745886"/>
                </a:cubicBezTo>
                <a:cubicBezTo>
                  <a:pt x="8543727" y="5683753"/>
                  <a:pt x="8507049" y="5742516"/>
                  <a:pt x="8452968" y="5770676"/>
                </a:cubicBezTo>
                <a:cubicBezTo>
                  <a:pt x="8496482" y="5799753"/>
                  <a:pt x="8535645" y="5820258"/>
                  <a:pt x="8542173" y="5863718"/>
                </a:cubicBezTo>
                <a:cubicBezTo>
                  <a:pt x="8555538" y="5953396"/>
                  <a:pt x="8612726" y="5994408"/>
                  <a:pt x="8699447" y="6002366"/>
                </a:cubicBezTo>
                <a:cubicBezTo>
                  <a:pt x="8667433" y="6088982"/>
                  <a:pt x="8667433" y="6088982"/>
                  <a:pt x="8770936" y="6100920"/>
                </a:cubicBezTo>
                <a:cubicBezTo>
                  <a:pt x="8731151" y="6156010"/>
                  <a:pt x="8731151" y="6170089"/>
                  <a:pt x="8779329" y="6189065"/>
                </a:cubicBezTo>
                <a:cubicBezTo>
                  <a:pt x="8825641" y="6207124"/>
                  <a:pt x="8876925" y="6213245"/>
                  <a:pt x="8919820" y="6241095"/>
                </a:cubicBezTo>
                <a:cubicBezTo>
                  <a:pt x="8880345" y="6311490"/>
                  <a:pt x="8869155" y="6393209"/>
                  <a:pt x="8787721" y="6427490"/>
                </a:cubicBezTo>
                <a:cubicBezTo>
                  <a:pt x="8774978" y="6432693"/>
                  <a:pt x="8766275" y="6453811"/>
                  <a:pt x="8774354" y="6466053"/>
                </a:cubicBezTo>
                <a:cubicBezTo>
                  <a:pt x="8803883" y="6510431"/>
                  <a:pt x="8761612" y="6594600"/>
                  <a:pt x="8853613" y="6604088"/>
                </a:cubicBezTo>
                <a:cubicBezTo>
                  <a:pt x="8865115" y="6605005"/>
                  <a:pt x="8875684" y="6614189"/>
                  <a:pt x="8866669" y="6626125"/>
                </a:cubicBezTo>
                <a:cubicBezTo>
                  <a:pt x="8835586" y="6667749"/>
                  <a:pt x="8873196" y="6664996"/>
                  <a:pt x="8895884" y="6670198"/>
                </a:cubicBezTo>
                <a:cubicBezTo>
                  <a:pt x="8923238" y="6676624"/>
                  <a:pt x="8954320" y="6658261"/>
                  <a:pt x="8979808" y="6680910"/>
                </a:cubicBezTo>
                <a:cubicBezTo>
                  <a:pt x="8973900" y="6704783"/>
                  <a:pt x="8951834" y="6704478"/>
                  <a:pt x="8936293" y="6712128"/>
                </a:cubicBezTo>
                <a:cubicBezTo>
                  <a:pt x="8890913" y="6734166"/>
                  <a:pt x="8853924" y="6760486"/>
                  <a:pt x="8851748" y="6817721"/>
                </a:cubicBezTo>
                <a:lnTo>
                  <a:pt x="8854326" y="6858000"/>
                </a:lnTo>
                <a:lnTo>
                  <a:pt x="0" y="6858000"/>
                </a:lnTo>
                <a:close/>
              </a:path>
            </a:pathLst>
          </a:custGeom>
          <a:solidFill>
            <a:schemeClr val="bg2">
              <a:alpha val="50000"/>
            </a:schemeClr>
          </a:solidFill>
          <a:ln w="32707" cap="flat">
            <a:noFill/>
            <a:prstDash val="solid"/>
            <a:miter/>
          </a:ln>
        </p:spPr>
        <p:txBody>
          <a:bodyPr rtlCol="0" anchor="ctr"/>
          <a:lstStyle/>
          <a:p>
            <a:pPr defTabSz="457200"/>
            <a:endParaRPr lang="en-US">
              <a:solidFill>
                <a:schemeClr val="tx1"/>
              </a:solidFill>
            </a:endParaRPr>
          </a:p>
        </p:txBody>
      </p:sp>
      <p:sp>
        <p:nvSpPr>
          <p:cNvPr id="3" name="Title 2">
            <a:extLst>
              <a:ext uri="{FF2B5EF4-FFF2-40B4-BE49-F238E27FC236}">
                <a16:creationId xmlns:a16="http://schemas.microsoft.com/office/drawing/2014/main" id="{6E59EB1A-B047-38BC-894D-CDABCBB5D75B}"/>
              </a:ext>
            </a:extLst>
          </p:cNvPr>
          <p:cNvSpPr>
            <a:spLocks noGrp="1"/>
          </p:cNvSpPr>
          <p:nvPr>
            <p:ph type="title"/>
          </p:nvPr>
        </p:nvSpPr>
        <p:spPr>
          <a:xfrm>
            <a:off x="1457052" y="557578"/>
            <a:ext cx="9188946" cy="1767722"/>
          </a:xfrm>
        </p:spPr>
        <p:txBody>
          <a:bodyPr anchor="b">
            <a:normAutofit/>
          </a:bodyPr>
          <a:lstStyle/>
          <a:p>
            <a:r>
              <a:rPr lang="en-GB">
                <a:ea typeface="Calibri"/>
                <a:cs typeface="Calibri"/>
              </a:rPr>
              <a:t>References</a:t>
            </a:r>
            <a:br>
              <a:rPr lang="en-GB">
                <a:ea typeface="Calibri"/>
                <a:cs typeface="Calibri"/>
              </a:rPr>
            </a:br>
            <a:endParaRPr lang="en-GB"/>
          </a:p>
        </p:txBody>
      </p:sp>
      <p:sp>
        <p:nvSpPr>
          <p:cNvPr id="8" name="Content Placeholder 7">
            <a:extLst>
              <a:ext uri="{FF2B5EF4-FFF2-40B4-BE49-F238E27FC236}">
                <a16:creationId xmlns:a16="http://schemas.microsoft.com/office/drawing/2014/main" id="{3DA190DF-3C67-162C-D9EB-3021525AD169}"/>
              </a:ext>
            </a:extLst>
          </p:cNvPr>
          <p:cNvSpPr>
            <a:spLocks noGrp="1"/>
          </p:cNvSpPr>
          <p:nvPr>
            <p:ph idx="1"/>
          </p:nvPr>
        </p:nvSpPr>
        <p:spPr>
          <a:xfrm>
            <a:off x="1457052" y="2386210"/>
            <a:ext cx="7718612" cy="6943527"/>
          </a:xfrm>
        </p:spPr>
        <p:txBody>
          <a:bodyPr vert="horz" lIns="91440" tIns="45720" rIns="91440" bIns="45720" rtlCol="0" anchor="t">
            <a:normAutofit/>
          </a:bodyPr>
          <a:lstStyle/>
          <a:p>
            <a:r>
              <a:rPr lang="en-GB" sz="3000">
                <a:ea typeface="Calibri"/>
                <a:cs typeface="Calibri"/>
              </a:rPr>
              <a:t>NASP –  </a:t>
            </a:r>
            <a:r>
              <a:rPr lang="en-GB" sz="3000">
                <a:ea typeface="+mn-lt"/>
                <a:cs typeface="+mn-lt"/>
                <a:hlinkClick r:id="rId2"/>
              </a:rPr>
              <a:t>The impact of social prescribing on health service use and costs</a:t>
            </a:r>
            <a:endParaRPr lang="en-GB" sz="3000">
              <a:ea typeface="+mn-lt"/>
              <a:cs typeface="+mn-lt"/>
            </a:endParaRPr>
          </a:p>
          <a:p>
            <a:r>
              <a:rPr lang="en-GB" sz="3000">
                <a:ea typeface="+mn-lt"/>
                <a:cs typeface="+mn-lt"/>
              </a:rPr>
              <a:t>Polley, M., Seers, H., Toye, O., Henkin, T., Waterson, H., Bertotti, M. and Chatterjee, H.J. (2023). Building the economic evidence case for social prescribing. Report — October 2023. London: National Academy for Social Prescribing </a:t>
            </a:r>
            <a:r>
              <a:rPr lang="en-GB" sz="3000">
                <a:ea typeface="+mn-lt"/>
                <a:cs typeface="+mn-lt"/>
                <a:hlinkClick r:id="rId3"/>
              </a:rPr>
              <a:t>Building the economic case for social prescribing report</a:t>
            </a:r>
            <a:endParaRPr lang="en-GB" sz="3000">
              <a:ea typeface="Calibri"/>
              <a:cs typeface="Calibri"/>
            </a:endParaRPr>
          </a:p>
          <a:p>
            <a:endParaRPr lang="en-GB" sz="3000">
              <a:ea typeface="Calibri"/>
              <a:cs typeface="Calibri"/>
            </a:endParaRPr>
          </a:p>
          <a:p>
            <a:endParaRPr lang="en-GB" sz="3000">
              <a:ea typeface="Calibri"/>
              <a:cs typeface="Calibri"/>
            </a:endParaRPr>
          </a:p>
          <a:p>
            <a:endParaRPr lang="en-GB" sz="3000">
              <a:ea typeface="Calibri"/>
              <a:cs typeface="Calibri"/>
            </a:endParaRPr>
          </a:p>
        </p:txBody>
      </p:sp>
      <p:grpSp>
        <p:nvGrpSpPr>
          <p:cNvPr id="7" name="Group 5">
            <a:extLst>
              <a:ext uri="{FF2B5EF4-FFF2-40B4-BE49-F238E27FC236}">
                <a16:creationId xmlns:a16="http://schemas.microsoft.com/office/drawing/2014/main" id="{75718044-475F-81DD-2424-2A851BBE7DEF}"/>
              </a:ext>
            </a:extLst>
          </p:cNvPr>
          <p:cNvGrpSpPr/>
          <p:nvPr/>
        </p:nvGrpSpPr>
        <p:grpSpPr>
          <a:xfrm>
            <a:off x="14529375" y="6878472"/>
            <a:ext cx="2958899" cy="2656051"/>
            <a:chOff x="0" y="0"/>
            <a:chExt cx="812800" cy="812800"/>
          </a:xfrm>
        </p:grpSpPr>
        <p:sp>
          <p:nvSpPr>
            <p:cNvPr id="5" name="Freeform 6">
              <a:extLst>
                <a:ext uri="{FF2B5EF4-FFF2-40B4-BE49-F238E27FC236}">
                  <a16:creationId xmlns:a16="http://schemas.microsoft.com/office/drawing/2014/main" id="{AA5FBAC2-F49C-B0E4-5776-7BE8ACC8C2F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9C3"/>
            </a:solidFill>
            <a:ln w="952500" cap="sq">
              <a:solidFill>
                <a:srgbClr val="002256"/>
              </a:solidFill>
              <a:prstDash val="solid"/>
              <a:miter/>
            </a:ln>
          </p:spPr>
          <p:txBody>
            <a:bodyPr/>
            <a:lstStyle/>
            <a:p>
              <a:endParaRPr lang="en-GB"/>
            </a:p>
          </p:txBody>
        </p:sp>
        <p:sp>
          <p:nvSpPr>
            <p:cNvPr id="6" name="TextBox 7">
              <a:extLst>
                <a:ext uri="{FF2B5EF4-FFF2-40B4-BE49-F238E27FC236}">
                  <a16:creationId xmlns:a16="http://schemas.microsoft.com/office/drawing/2014/main" id="{A8568027-1DF3-CF9E-50E5-88E9D9934722}"/>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1" name="Group 11">
            <a:extLst>
              <a:ext uri="{FF2B5EF4-FFF2-40B4-BE49-F238E27FC236}">
                <a16:creationId xmlns:a16="http://schemas.microsoft.com/office/drawing/2014/main" id="{6ECCEAC8-20B9-5700-A7A8-A5640B057068}"/>
              </a:ext>
            </a:extLst>
          </p:cNvPr>
          <p:cNvGrpSpPr/>
          <p:nvPr/>
        </p:nvGrpSpPr>
        <p:grpSpPr>
          <a:xfrm>
            <a:off x="13713683" y="557578"/>
            <a:ext cx="3628871" cy="3628871"/>
            <a:chOff x="0" y="0"/>
            <a:chExt cx="812800" cy="812800"/>
          </a:xfrm>
        </p:grpSpPr>
        <p:sp>
          <p:nvSpPr>
            <p:cNvPr id="9" name="Freeform 12">
              <a:extLst>
                <a:ext uri="{FF2B5EF4-FFF2-40B4-BE49-F238E27FC236}">
                  <a16:creationId xmlns:a16="http://schemas.microsoft.com/office/drawing/2014/main" id="{5BB3FE3E-EB6E-E3AB-085D-49BDA6B52A4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9C3"/>
            </a:solidFill>
            <a:ln cap="sq">
              <a:noFill/>
              <a:prstDash val="solid"/>
              <a:miter/>
            </a:ln>
          </p:spPr>
          <p:txBody>
            <a:bodyPr/>
            <a:lstStyle/>
            <a:p>
              <a:endParaRPr lang="en-GB"/>
            </a:p>
          </p:txBody>
        </p:sp>
        <p:sp>
          <p:nvSpPr>
            <p:cNvPr id="10" name="TextBox 13">
              <a:extLst>
                <a:ext uri="{FF2B5EF4-FFF2-40B4-BE49-F238E27FC236}">
                  <a16:creationId xmlns:a16="http://schemas.microsoft.com/office/drawing/2014/main" id="{DD5F5B1A-A076-B534-C1E8-0038673F7EC9}"/>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grpSp>
        <p:nvGrpSpPr>
          <p:cNvPr id="15" name="Group 8">
            <a:extLst>
              <a:ext uri="{FF2B5EF4-FFF2-40B4-BE49-F238E27FC236}">
                <a16:creationId xmlns:a16="http://schemas.microsoft.com/office/drawing/2014/main" id="{68E18BAB-7E2D-7CD1-621E-73DC99B7122A}"/>
              </a:ext>
            </a:extLst>
          </p:cNvPr>
          <p:cNvGrpSpPr/>
          <p:nvPr/>
        </p:nvGrpSpPr>
        <p:grpSpPr>
          <a:xfrm>
            <a:off x="9615003" y="5112424"/>
            <a:ext cx="2615097" cy="2615097"/>
            <a:chOff x="0" y="0"/>
            <a:chExt cx="812800" cy="812800"/>
          </a:xfrm>
        </p:grpSpPr>
        <p:sp>
          <p:nvSpPr>
            <p:cNvPr id="13" name="Freeform 9">
              <a:extLst>
                <a:ext uri="{FF2B5EF4-FFF2-40B4-BE49-F238E27FC236}">
                  <a16:creationId xmlns:a16="http://schemas.microsoft.com/office/drawing/2014/main" id="{195CDECD-C2C5-DC54-A2F8-F2125B745E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9C3"/>
            </a:solidFill>
            <a:ln cap="sq">
              <a:noFill/>
              <a:prstDash val="solid"/>
              <a:miter/>
            </a:ln>
          </p:spPr>
          <p:txBody>
            <a:bodyPr/>
            <a:lstStyle/>
            <a:p>
              <a:endParaRPr lang="en-GB"/>
            </a:p>
          </p:txBody>
        </p:sp>
        <p:sp>
          <p:nvSpPr>
            <p:cNvPr id="14" name="TextBox 10">
              <a:extLst>
                <a:ext uri="{FF2B5EF4-FFF2-40B4-BE49-F238E27FC236}">
                  <a16:creationId xmlns:a16="http://schemas.microsoft.com/office/drawing/2014/main" id="{B87DD463-5D06-F04F-5E48-258214681AC8}"/>
                </a:ext>
              </a:extLst>
            </p:cNvPr>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Tree>
    <p:extLst>
      <p:ext uri="{BB962C8B-B14F-4D97-AF65-F5344CB8AC3E}">
        <p14:creationId xmlns:p14="http://schemas.microsoft.com/office/powerpoint/2010/main" val="36520921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b997d5d-b221-4905-898b-4210c87b28d4">
      <Terms xmlns="http://schemas.microsoft.com/office/infopath/2007/PartnerControls"/>
    </lcf76f155ced4ddcb4097134ff3c332f>
    <TaxCatchAll xmlns="7540cb0e-ba6c-4ccf-9442-4ecb4f2125e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BE9300A77663E4B8037E53E9EBE1FEE" ma:contentTypeVersion="14" ma:contentTypeDescription="Create a new document." ma:contentTypeScope="" ma:versionID="7c7c8e2544bbb1c5a4983ef052256b94">
  <xsd:schema xmlns:xsd="http://www.w3.org/2001/XMLSchema" xmlns:xs="http://www.w3.org/2001/XMLSchema" xmlns:p="http://schemas.microsoft.com/office/2006/metadata/properties" xmlns:ns2="cb997d5d-b221-4905-898b-4210c87b28d4" xmlns:ns3="7540cb0e-ba6c-4ccf-9442-4ecb4f2125e8" targetNamespace="http://schemas.microsoft.com/office/2006/metadata/properties" ma:root="true" ma:fieldsID="d826a5ab86d5194c06ab7a6978add916" ns2:_="" ns3:_="">
    <xsd:import namespace="cb997d5d-b221-4905-898b-4210c87b28d4"/>
    <xsd:import namespace="7540cb0e-ba6c-4ccf-9442-4ecb4f2125e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997d5d-b221-4905-898b-4210c87b28d4"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d915d7ad-2872-4716-817c-9544ac7fa0cb"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40cb0e-ba6c-4ccf-9442-4ecb4f2125e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31e3d96-310a-4223-b136-0a06e39c7282}" ma:internalName="TaxCatchAll" ma:showField="CatchAllData" ma:web="7540cb0e-ba6c-4ccf-9442-4ecb4f2125e8">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57720F-9D9C-4C63-8E1E-141A8A60F812}">
  <ds:schemaRefs>
    <ds:schemaRef ds:uri="7540cb0e-ba6c-4ccf-9442-4ecb4f2125e8"/>
    <ds:schemaRef ds:uri="cb997d5d-b221-4905-898b-4210c87b28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19BCC1F-C2FB-4254-83B3-C5AED425A4BE}">
  <ds:schemaRefs>
    <ds:schemaRef ds:uri="http://schemas.microsoft.com/sharepoint/v3/contenttype/forms"/>
  </ds:schemaRefs>
</ds:datastoreItem>
</file>

<file path=customXml/itemProps3.xml><?xml version="1.0" encoding="utf-8"?>
<ds:datastoreItem xmlns:ds="http://schemas.openxmlformats.org/officeDocument/2006/customXml" ds:itemID="{E1DE02B0-A1F6-4411-9555-756FB29521F8}">
  <ds:schemaRefs>
    <ds:schemaRef ds:uri="7540cb0e-ba6c-4ccf-9442-4ecb4f2125e8"/>
    <ds:schemaRef ds:uri="cb997d5d-b221-4905-898b-4210c87b28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63</TotalTime>
  <Words>2887</Words>
  <Application>Microsoft Office PowerPoint</Application>
  <PresentationFormat>Custom</PresentationFormat>
  <Paragraphs>188</Paragraphs>
  <Slides>13</Slides>
  <Notes>12</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Helvetica World Bold</vt:lpstr>
      <vt:lpstr>Calibri</vt:lpstr>
      <vt:lpstr>Helvetica World</vt:lpstr>
      <vt:lpstr>Arial</vt:lpstr>
      <vt:lpstr>Helvetica Now</vt:lpstr>
      <vt:lpstr>Helvetica Now Bold</vt:lpstr>
      <vt:lpstr>Arial,Sans-Serif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CLW Presentation</dc:title>
  <dc:creator>Gemma</dc:creator>
  <cp:lastModifiedBy>Roisin Hurst</cp:lastModifiedBy>
  <cp:revision>2</cp:revision>
  <dcterms:created xsi:type="dcterms:W3CDTF">2006-08-16T00:00:00Z</dcterms:created>
  <dcterms:modified xsi:type="dcterms:W3CDTF">2025-12-02T08:41:14Z</dcterms:modified>
  <dc:identifier>DAGSQ1lTDCo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0x010100BBE9300A77663E4B8037E53E9EBE1FEE</vt:lpwstr>
  </property>
  <property fmtid="{D5CDD505-2E9C-101B-9397-08002B2CF9AE}" pid="3" name="MediaServiceImageTags">
    <vt:lpwstr/>
  </property>
</Properties>
</file>