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notesMasterIdLst>
    <p:notesMasterId r:id="rId13"/>
  </p:notesMasterIdLst>
  <p:sldIdLst>
    <p:sldId id="257" r:id="rId3"/>
    <p:sldId id="271" r:id="rId4"/>
    <p:sldId id="273" r:id="rId5"/>
    <p:sldId id="270" r:id="rId6"/>
    <p:sldId id="275" r:id="rId7"/>
    <p:sldId id="272" r:id="rId8"/>
    <p:sldId id="276" r:id="rId9"/>
    <p:sldId id="281" r:id="rId10"/>
    <p:sldId id="282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lker B (Barry)" initials="SB(" lastIdx="16" clrIdx="0">
    <p:extLst>
      <p:ext uri="{19B8F6BF-5375-455C-9EA6-DF929625EA0E}">
        <p15:presenceInfo xmlns:p15="http://schemas.microsoft.com/office/powerpoint/2012/main" userId="S-1-5-21-765483983-692928010-316617838-205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96B1"/>
    <a:srgbClr val="636FA0"/>
    <a:srgbClr val="974C7C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659" autoAdjust="0"/>
  </p:normalViewPr>
  <p:slideViewPr>
    <p:cSldViewPr snapToGrid="0">
      <p:cViewPr varScale="1">
        <p:scale>
          <a:sx n="79" d="100"/>
          <a:sy n="79" d="100"/>
        </p:scale>
        <p:origin x="13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BC4C1-DC79-4674-947C-1ACDC3B8D3AC}" type="datetimeFigureOut">
              <a:t>5/10/2023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DF06-4015-4672-88EE-69AF9B3A39A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76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A6DF06-4015-4672-88EE-69AF9B3A39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3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E65E0-E18F-4EE6-90B2-11FB20AD46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53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E65E0-E18F-4EE6-90B2-11FB20AD46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897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A6DF06-4015-4672-88EE-69AF9B3A39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56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310D4-2983-431C-90CA-F58FD133D32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38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32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64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33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62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89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46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3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47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87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855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C1BFE-1037-43F8-840E-859F2CCBD2EF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76172-B357-46C3-A567-B55879258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37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s.gov.scot/national-performance-framework/" TargetMode="External"/><Relationship Id="rId3" Type="http://schemas.openxmlformats.org/officeDocument/2006/relationships/hyperlink" Target="https://consult.gov.scot/national-performance-framework-unit/review-of-the-npf/" TargetMode="External"/><Relationship Id="rId7" Type="http://schemas.openxmlformats.org/officeDocument/2006/relationships/hyperlink" Target="https://scot.us14.list-manage.com/subscribe?u=666737b5304a9477cda644ee2&amp;id=ce759906f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tionalperformance.gov.scot/national-performance-framework-downloadable-version" TargetMode="External"/><Relationship Id="rId5" Type="http://schemas.openxmlformats.org/officeDocument/2006/relationships/hyperlink" Target="mailto:nationalperformance@gov.scot" TargetMode="External"/><Relationship Id="rId4" Type="http://schemas.openxmlformats.org/officeDocument/2006/relationships/hyperlink" Target="https://consult.gov.scot/national-performance-framework-unit/call-for-evidence/" TargetMode="External"/><Relationship Id="rId9" Type="http://schemas.openxmlformats.org/officeDocument/2006/relationships/hyperlink" Target="mailto:S@ScotGovOutcom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r="5601" b="2298"/>
          <a:stretch/>
        </p:blipFill>
        <p:spPr>
          <a:xfrm>
            <a:off x="6312038" y="539738"/>
            <a:ext cx="5538829" cy="55491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5916350" cy="6858000"/>
          </a:xfrm>
          <a:prstGeom prst="rect">
            <a:avLst/>
          </a:prstGeom>
          <a:solidFill>
            <a:srgbClr val="6D57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02863" y="1144511"/>
            <a:ext cx="55106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Scotland’s National Performance Framework</a:t>
            </a:r>
          </a:p>
        </p:txBody>
      </p:sp>
    </p:spTree>
    <p:extLst>
      <p:ext uri="{BB962C8B-B14F-4D97-AF65-F5344CB8AC3E}">
        <p14:creationId xmlns:p14="http://schemas.microsoft.com/office/powerpoint/2010/main" val="99041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9" y="1340768"/>
            <a:ext cx="4067321" cy="40792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665" y="260649"/>
            <a:ext cx="27528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GB" sz="3600" b="1" dirty="0">
                <a:solidFill>
                  <a:srgbClr val="D57C26"/>
                </a:solidFill>
                <a:latin typeface="Calibri Light" panose="020F0302020204030204"/>
              </a:rPr>
              <a:t>How it started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834820" y="260648"/>
            <a:ext cx="27336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GB" sz="3600" b="1" dirty="0">
                <a:solidFill>
                  <a:srgbClr val="D57C26"/>
                </a:solidFill>
                <a:latin typeface="Calibri Light" panose="020F0302020204030204"/>
              </a:rPr>
              <a:t>How it’s going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1" y="6150114"/>
            <a:ext cx="102662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GB" sz="4000" b="1" dirty="0">
                <a:solidFill>
                  <a:srgbClr val="3B96B1"/>
                </a:solidFill>
                <a:latin typeface="Calibri Light" panose="020F0302020204030204"/>
              </a:rPr>
              <a:t>Scotland’s National Performance Framework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545" y="1187103"/>
            <a:ext cx="3658551" cy="464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0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63" y="0"/>
            <a:ext cx="10408061" cy="694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1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94" y="-92467"/>
            <a:ext cx="12314434" cy="2044558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974C7C"/>
                </a:solidFill>
              </a:rPr>
              <a:t>Statutory Review of National Outcomes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A4F1AC-799E-CDBE-3EEB-FD1038219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74339" cy="4760110"/>
          </a:xfrm>
        </p:spPr>
        <p:txBody>
          <a:bodyPr/>
          <a:lstStyle/>
          <a:p>
            <a:r>
              <a:rPr lang="en-GB" dirty="0"/>
              <a:t>Required under the Community Empowerment Act 2015</a:t>
            </a:r>
          </a:p>
          <a:p>
            <a:r>
              <a:rPr lang="en-GB" dirty="0"/>
              <a:t>Must begin a review of the National Outcomes before the expiry of the period of 5 years beginning with the date on which the National Outcomes were published</a:t>
            </a:r>
          </a:p>
          <a:p>
            <a:r>
              <a:rPr lang="en-GB" dirty="0"/>
              <a:t>In carrying out a review, the Scottish Ministers must consult – </a:t>
            </a:r>
          </a:p>
          <a:p>
            <a:pPr lvl="1"/>
            <a:r>
              <a:rPr lang="en-GB" dirty="0"/>
              <a:t>Such persons who appear to them to represent the interests of communities in Scotland, and</a:t>
            </a:r>
          </a:p>
          <a:p>
            <a:pPr lvl="1"/>
            <a:r>
              <a:rPr lang="en-GB" dirty="0"/>
              <a:t>Such other persons as they consider appropriate</a:t>
            </a:r>
          </a:p>
          <a:p>
            <a:r>
              <a:rPr lang="en-GB" dirty="0"/>
              <a:t>Following a review, the Scottish Ministers must consult the Scottish Parliament </a:t>
            </a:r>
          </a:p>
        </p:txBody>
      </p:sp>
    </p:spTree>
    <p:extLst>
      <p:ext uri="{BB962C8B-B14F-4D97-AF65-F5344CB8AC3E}">
        <p14:creationId xmlns:p14="http://schemas.microsoft.com/office/powerpoint/2010/main" val="245320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52767A9-D61D-1826-CF5E-ADACB53E17F9}"/>
              </a:ext>
            </a:extLst>
          </p:cNvPr>
          <p:cNvSpPr/>
          <p:nvPr/>
        </p:nvSpPr>
        <p:spPr>
          <a:xfrm>
            <a:off x="512957" y="1920240"/>
            <a:ext cx="10972800" cy="457263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908" y="269412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636FA0"/>
                </a:solidFill>
              </a:rPr>
              <a:t>Review Governance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534D29-D221-7B17-5323-CAB21AEAE41B}"/>
              </a:ext>
            </a:extLst>
          </p:cNvPr>
          <p:cNvSpPr/>
          <p:nvPr/>
        </p:nvSpPr>
        <p:spPr>
          <a:xfrm>
            <a:off x="4235607" y="3602354"/>
            <a:ext cx="2599362" cy="61644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Project Board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E6F9CC-72E8-F783-6961-D43115AB56A1}"/>
              </a:ext>
            </a:extLst>
          </p:cNvPr>
          <p:cNvSpPr/>
          <p:nvPr/>
        </p:nvSpPr>
        <p:spPr>
          <a:xfrm>
            <a:off x="4235607" y="4457755"/>
            <a:ext cx="2599362" cy="61644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NPF Unit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00AC0A-2F0D-0579-78B4-FD362B74EFCC}"/>
              </a:ext>
            </a:extLst>
          </p:cNvPr>
          <p:cNvSpPr/>
          <p:nvPr/>
        </p:nvSpPr>
        <p:spPr>
          <a:xfrm>
            <a:off x="958152" y="4055690"/>
            <a:ext cx="2599362" cy="616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DFM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167DEE-D91B-5535-0FFF-6FBFE14FB01D}"/>
              </a:ext>
            </a:extLst>
          </p:cNvPr>
          <p:cNvSpPr/>
          <p:nvPr/>
        </p:nvSpPr>
        <p:spPr>
          <a:xfrm>
            <a:off x="7900013" y="3986610"/>
            <a:ext cx="2599362" cy="61644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Expert Advisory Group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9A7F1A-15ED-8D01-2CD4-96C8D73768C8}"/>
              </a:ext>
            </a:extLst>
          </p:cNvPr>
          <p:cNvSpPr/>
          <p:nvPr/>
        </p:nvSpPr>
        <p:spPr>
          <a:xfrm>
            <a:off x="7900013" y="4765135"/>
            <a:ext cx="2599362" cy="61644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Policy Advisory Group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4DFA2B-3AC6-051A-EEEC-5EA57DF11DFD}"/>
              </a:ext>
            </a:extLst>
          </p:cNvPr>
          <p:cNvSpPr/>
          <p:nvPr/>
        </p:nvSpPr>
        <p:spPr>
          <a:xfrm>
            <a:off x="7900013" y="3178736"/>
            <a:ext cx="2599362" cy="61644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Technical Advisory 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389CB9-4B2B-E301-60CF-A5449C198D08}"/>
              </a:ext>
            </a:extLst>
          </p:cNvPr>
          <p:cNvSpPr txBox="1"/>
          <p:nvPr/>
        </p:nvSpPr>
        <p:spPr>
          <a:xfrm>
            <a:off x="906780" y="3610519"/>
            <a:ext cx="25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70C0"/>
                </a:solidFill>
              </a:rPr>
              <a:t>Overall leadership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6B194B-88D1-DA4E-C2ED-507545AF8B35}"/>
              </a:ext>
            </a:extLst>
          </p:cNvPr>
          <p:cNvSpPr txBox="1"/>
          <p:nvPr/>
        </p:nvSpPr>
        <p:spPr>
          <a:xfrm>
            <a:off x="4173105" y="3065508"/>
            <a:ext cx="3027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Delivery, Assurance, Risk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D2B311-C6DA-02F8-27ED-65E02701CF3C}"/>
              </a:ext>
            </a:extLst>
          </p:cNvPr>
          <p:cNvSpPr txBox="1"/>
          <p:nvPr/>
        </p:nvSpPr>
        <p:spPr>
          <a:xfrm>
            <a:off x="7837512" y="2669524"/>
            <a:ext cx="2724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4">
                    <a:lumMod val="75000"/>
                  </a:schemeClr>
                </a:solidFill>
              </a:rPr>
              <a:t>Advice</a:t>
            </a:r>
          </a:p>
        </p:txBody>
      </p:sp>
    </p:spTree>
    <p:extLst>
      <p:ext uri="{BB962C8B-B14F-4D97-AF65-F5344CB8AC3E}">
        <p14:creationId xmlns:p14="http://schemas.microsoft.com/office/powerpoint/2010/main" val="1002824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664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636FA0"/>
                </a:solidFill>
              </a:rPr>
              <a:t>Review engagement plan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19" y="1326995"/>
            <a:ext cx="9582145" cy="49546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1464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57" y="87601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3B96B1"/>
                </a:solidFill>
              </a:rPr>
              <a:t>Timing and Next steps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733897"/>
              </p:ext>
            </p:extLst>
          </p:nvPr>
        </p:nvGraphicFramePr>
        <p:xfrm>
          <a:off x="292608" y="1413164"/>
          <a:ext cx="11549987" cy="471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5513">
                  <a:extLst>
                    <a:ext uri="{9D8B030D-6E8A-4147-A177-3AD203B41FA5}">
                      <a16:colId xmlns:a16="http://schemas.microsoft.com/office/drawing/2014/main" val="2252891943"/>
                    </a:ext>
                  </a:extLst>
                </a:gridCol>
                <a:gridCol w="7984474">
                  <a:extLst>
                    <a:ext uri="{9D8B030D-6E8A-4147-A177-3AD203B41FA5}">
                      <a16:colId xmlns:a16="http://schemas.microsoft.com/office/drawing/2014/main" val="4282719845"/>
                    </a:ext>
                  </a:extLst>
                </a:gridCol>
              </a:tblGrid>
              <a:tr h="512055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Date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Action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37012"/>
                  </a:ext>
                </a:extLst>
              </a:tr>
              <a:tr h="470567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Ongoing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Desk based research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544287"/>
                  </a:ext>
                </a:extLst>
              </a:tr>
              <a:tr h="693294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March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Publish online consultation and call for evidence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579192"/>
                  </a:ext>
                </a:extLst>
              </a:tr>
              <a:tr h="506875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May - June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Expert stakeholder meetings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302217"/>
                  </a:ext>
                </a:extLst>
              </a:tr>
              <a:tr h="585627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June – July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Analysis of responses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283778"/>
                  </a:ext>
                </a:extLst>
              </a:tr>
              <a:tr h="585627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1143000" algn="l"/>
                          <a:tab pos="2057400" algn="l"/>
                        </a:tabLst>
                        <a:defRPr/>
                      </a:pPr>
                      <a:r>
                        <a:rPr lang="en-GB" sz="2000" dirty="0">
                          <a:effectLst/>
                        </a:rPr>
                        <a:t>August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Policy Development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281603"/>
                  </a:ext>
                </a:extLst>
              </a:tr>
              <a:tr h="427986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Autumn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Cabinet approval (will depend on available timing)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34812"/>
                  </a:ext>
                </a:extLst>
              </a:tr>
              <a:tr h="527341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December 2023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Parliamentary consultation, with laying of statutory document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473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2024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1143000" algn="l"/>
                          <a:tab pos="2057400" algn="l"/>
                        </a:tabLst>
                      </a:pPr>
                      <a:r>
                        <a:rPr lang="en-GB" sz="2000" dirty="0">
                          <a:effectLst/>
                        </a:rPr>
                        <a:t>Publish reviewed National Outcomes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B96B1">
                        <a:alpha val="2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369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88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D5BE4C3-DA1C-6122-4A6C-A8243DE6CE1B}"/>
              </a:ext>
            </a:extLst>
          </p:cNvPr>
          <p:cNvSpPr/>
          <p:nvPr/>
        </p:nvSpPr>
        <p:spPr>
          <a:xfrm>
            <a:off x="164387" y="99318"/>
            <a:ext cx="6287784" cy="2003460"/>
          </a:xfrm>
          <a:prstGeom prst="rightArrow">
            <a:avLst/>
          </a:prstGeom>
          <a:solidFill>
            <a:srgbClr val="636FA0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Review of National Outcomes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19ED0A6-4770-6741-EAC8-6C8438914871}"/>
              </a:ext>
            </a:extLst>
          </p:cNvPr>
          <p:cNvSpPr/>
          <p:nvPr/>
        </p:nvSpPr>
        <p:spPr>
          <a:xfrm>
            <a:off x="2928134" y="2430695"/>
            <a:ext cx="6606284" cy="2003460"/>
          </a:xfrm>
          <a:prstGeom prst="rightArrow">
            <a:avLst/>
          </a:prstGeom>
          <a:solidFill>
            <a:srgbClr val="974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Implementation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07BD06-A5E9-FF70-3559-0C04C49DAF41}"/>
              </a:ext>
            </a:extLst>
          </p:cNvPr>
          <p:cNvCxnSpPr>
            <a:cxnSpLocks/>
          </p:cNvCxnSpPr>
          <p:nvPr/>
        </p:nvCxnSpPr>
        <p:spPr>
          <a:xfrm>
            <a:off x="6579845" y="1059366"/>
            <a:ext cx="0" cy="2040673"/>
          </a:xfrm>
          <a:prstGeom prst="line">
            <a:avLst/>
          </a:prstGeom>
          <a:ln w="44450">
            <a:solidFill>
              <a:srgbClr val="974C7C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5A32CAB-6202-C5F9-5DD8-BF4B1B87CE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r="5601" b="2298"/>
          <a:stretch/>
        </p:blipFill>
        <p:spPr>
          <a:xfrm>
            <a:off x="164387" y="4082026"/>
            <a:ext cx="2671655" cy="26766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FF633D-419C-9CB1-BFF5-5D050EC07C91}"/>
              </a:ext>
            </a:extLst>
          </p:cNvPr>
          <p:cNvSpPr txBox="1"/>
          <p:nvPr/>
        </p:nvSpPr>
        <p:spPr>
          <a:xfrm>
            <a:off x="6629962" y="1006367"/>
            <a:ext cx="3473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636FA0"/>
                </a:solidFill>
              </a:rPr>
              <a:t>Jan 2024</a:t>
            </a:r>
          </a:p>
          <a:p>
            <a:r>
              <a:rPr lang="en-GB" dirty="0">
                <a:solidFill>
                  <a:srgbClr val="636FA0"/>
                </a:solidFill>
              </a:rPr>
              <a:t>Reviewed NPF published</a:t>
            </a:r>
          </a:p>
          <a:p>
            <a:r>
              <a:rPr lang="en-GB" dirty="0">
                <a:solidFill>
                  <a:srgbClr val="974C7C"/>
                </a:solidFill>
              </a:rPr>
              <a:t>Implementation Plan published (Commitment to FPAC)</a:t>
            </a:r>
          </a:p>
          <a:p>
            <a:r>
              <a:rPr lang="en-GB" dirty="0">
                <a:solidFill>
                  <a:srgbClr val="974C7C"/>
                </a:solidFill>
              </a:rPr>
              <a:t>User guides for NPF</a:t>
            </a:r>
          </a:p>
          <a:p>
            <a:r>
              <a:rPr lang="en-GB" dirty="0">
                <a:solidFill>
                  <a:srgbClr val="974C7C"/>
                </a:solidFill>
              </a:rPr>
              <a:t>Website </a:t>
            </a:r>
          </a:p>
          <a:p>
            <a:endParaRPr lang="en-GB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0DBB96-7A6A-330A-7F6D-A651A4EDF163}"/>
              </a:ext>
            </a:extLst>
          </p:cNvPr>
          <p:cNvCxnSpPr>
            <a:cxnSpLocks/>
          </p:cNvCxnSpPr>
          <p:nvPr/>
        </p:nvCxnSpPr>
        <p:spPr>
          <a:xfrm>
            <a:off x="900659" y="1059366"/>
            <a:ext cx="0" cy="1605775"/>
          </a:xfrm>
          <a:prstGeom prst="line">
            <a:avLst/>
          </a:prstGeom>
          <a:ln w="44450">
            <a:solidFill>
              <a:srgbClr val="636F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A56266F-1BF0-89ED-AD79-BE2C01EE348B}"/>
              </a:ext>
            </a:extLst>
          </p:cNvPr>
          <p:cNvSpPr txBox="1"/>
          <p:nvPr/>
        </p:nvSpPr>
        <p:spPr>
          <a:xfrm>
            <a:off x="950776" y="1830530"/>
            <a:ext cx="2372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636FA0"/>
                </a:solidFill>
              </a:rPr>
              <a:t>March 2023 </a:t>
            </a:r>
          </a:p>
          <a:p>
            <a:r>
              <a:rPr lang="en-GB" dirty="0">
                <a:solidFill>
                  <a:srgbClr val="636FA0"/>
                </a:solidFill>
              </a:rPr>
              <a:t>Public engagement launched</a:t>
            </a:r>
            <a:endParaRPr lang="en-GB" dirty="0">
              <a:solidFill>
                <a:srgbClr val="974C7C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176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DA2AF0-C022-8E52-2FC8-C16F1F90DDCA}"/>
              </a:ext>
            </a:extLst>
          </p:cNvPr>
          <p:cNvSpPr txBox="1"/>
          <p:nvPr/>
        </p:nvSpPr>
        <p:spPr>
          <a:xfrm>
            <a:off x="426720" y="294448"/>
            <a:ext cx="1103376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4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u="none" strike="noStrike" baseline="0" dirty="0">
                <a:solidFill>
                  <a:srgbClr val="000000"/>
                </a:solidFill>
              </a:rPr>
              <a:t>Are there any changes to the current set of 11 National Outcomes that you would propose?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0" i="0" u="none" strike="noStrike" baseline="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u="none" strike="noStrike" baseline="0" dirty="0">
                <a:solidFill>
                  <a:srgbClr val="000000"/>
                </a:solidFill>
              </a:rPr>
              <a:t>Are there new National Outcomes that should be included in the National Performance Framework, if so why should they be included?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0" i="0" u="none" strike="noStrike" baseline="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u="none" strike="noStrike" baseline="0" dirty="0">
                <a:solidFill>
                  <a:srgbClr val="000000"/>
                </a:solidFill>
              </a:rPr>
              <a:t>Are there any changes you would propose to the wider National Performance Framework on set of National Indicators?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0" i="0" u="none" strike="noStrike" baseline="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u="none" strike="noStrike" baseline="0" dirty="0">
                <a:solidFill>
                  <a:srgbClr val="000000"/>
                </a:solidFill>
              </a:rPr>
              <a:t>What impact does the current National Outcomes have on your work?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0" i="0" u="none" strike="noStrike" baseline="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u="none" strike="noStrike" baseline="0" dirty="0">
                <a:solidFill>
                  <a:srgbClr val="000000"/>
                </a:solidFill>
              </a:rPr>
              <a:t>What are the main obstacles and barriers in the further implementation of the National Outcomes</a:t>
            </a:r>
            <a:r>
              <a:rPr lang="en-GB" sz="2800" b="1" i="0" u="none" strike="noStrike" baseline="0" dirty="0">
                <a:solidFill>
                  <a:srgbClr val="000000"/>
                </a:solidFill>
              </a:rPr>
              <a:t>? </a:t>
            </a:r>
            <a:endParaRPr lang="en-GB" sz="2800" b="0" i="0" u="none" strike="noStrike" baseline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29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2581" y="213025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Resources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582" y="1052736"/>
            <a:ext cx="1120420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Consultation: </a:t>
            </a:r>
            <a:r>
              <a:rPr lang="en-GB" sz="2800" dirty="0">
                <a:hlinkClick r:id="rId3"/>
              </a:rPr>
              <a:t>Review of the National Outcomes - Scottish Government - Citizen Space (</a:t>
            </a:r>
            <a:r>
              <a:rPr lang="en-GB" sz="2800" dirty="0" err="1">
                <a:hlinkClick r:id="rId3"/>
              </a:rPr>
              <a:t>consult.gov.scot</a:t>
            </a:r>
            <a:r>
              <a:rPr lang="en-GB" sz="2800" dirty="0">
                <a:hlinkClick r:id="rId3"/>
              </a:rPr>
              <a:t>)</a:t>
            </a:r>
            <a:r>
              <a:rPr lang="en-GB" sz="28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Call for evidence: </a:t>
            </a:r>
            <a:r>
              <a:rPr lang="en-GB" sz="2800" dirty="0">
                <a:hlinkClick r:id="rId4"/>
              </a:rPr>
              <a:t>Review of National Outcomes: call for evidence - Scottish Government - Citizen Space (</a:t>
            </a:r>
            <a:r>
              <a:rPr lang="en-GB" sz="2800" dirty="0" err="1">
                <a:hlinkClick r:id="rId4"/>
              </a:rPr>
              <a:t>consult.gov.scot</a:t>
            </a:r>
            <a:r>
              <a:rPr lang="en-GB" sz="2800" dirty="0">
                <a:hlinkClick r:id="rId4"/>
              </a:rPr>
              <a:t>)</a:t>
            </a:r>
            <a:r>
              <a:rPr lang="en-GB" sz="28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Contact the </a:t>
            </a:r>
            <a:r>
              <a:rPr lang="en-GB" sz="2800" dirty="0" err="1"/>
              <a:t>NPF</a:t>
            </a:r>
            <a:r>
              <a:rPr lang="en-GB" sz="2800" dirty="0"/>
              <a:t> Unit </a:t>
            </a:r>
            <a:r>
              <a:rPr lang="en-GB" sz="2800" dirty="0" err="1">
                <a:hlinkClick r:id="rId5"/>
              </a:rPr>
              <a:t>nationalperformance@gov.scot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err="1"/>
              <a:t>NPF</a:t>
            </a:r>
            <a:r>
              <a:rPr lang="en-GB" sz="2800" dirty="0"/>
              <a:t> website: </a:t>
            </a:r>
            <a:r>
              <a:rPr lang="en-GB" sz="2800" u="sng" dirty="0" err="1">
                <a:hlinkClick r:id="rId6"/>
              </a:rPr>
              <a:t>nationalperformance.gov.scot</a:t>
            </a:r>
            <a:r>
              <a:rPr lang="en-GB" sz="2800" u="sng" dirty="0">
                <a:hlinkClick r:id="rId6"/>
              </a:rPr>
              <a:t>/</a:t>
            </a:r>
            <a:r>
              <a:rPr lang="en-GB" sz="28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Subscribe to our monthly newsletter: </a:t>
            </a:r>
            <a:r>
              <a:rPr lang="en-GB" sz="2800" dirty="0">
                <a:hlinkClick r:id="rId7"/>
              </a:rPr>
              <a:t>https://scot.us14.list-manage.com/subscribe?u=666737b5304a9477cda644ee2&amp;id=ce759906f9</a:t>
            </a:r>
            <a:r>
              <a:rPr lang="en-GB" sz="2800" dirty="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Blog: </a:t>
            </a:r>
            <a:r>
              <a:rPr lang="en-GB" sz="2800" u="sng" dirty="0" err="1">
                <a:hlinkClick r:id="rId8"/>
              </a:rPr>
              <a:t>blogs.gov.scot</a:t>
            </a:r>
            <a:r>
              <a:rPr lang="en-GB" sz="2800" u="sng" dirty="0">
                <a:hlinkClick r:id="rId8"/>
              </a:rPr>
              <a:t>/national-performance-framework/</a:t>
            </a:r>
            <a:endParaRPr lang="en-GB" sz="28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Twitter: </a:t>
            </a:r>
            <a:r>
              <a:rPr lang="en-GB" sz="2800" u="sng" dirty="0">
                <a:hlinkClick r:id="rId9"/>
              </a:rPr>
              <a:t>@ScotGovOutcomes</a:t>
            </a:r>
            <a:r>
              <a:rPr lang="en-GB" sz="28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385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A43134958</value>
    </field>
    <field name="Objective-Title">
      <value order="0">Review of National Outcomes - P&amp;D Network</value>
    </field>
    <field name="Objective-Description">
      <value order="0"/>
    </field>
    <field name="Objective-CreationStamp">
      <value order="0">2023-03-29T14:45:59Z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2023-03-29T14:56:46Z</value>
    </field>
    <field name="Objective-Owner">
      <value order="0">Dodds, Caroline C (U445644)</value>
    </field>
    <field name="Objective-Path">
      <value order="0">Objective Global Folder:SG File Plan:Administration:Corporate strategy:Strategy and change:Policies and procedures: Strategy and change:National Performance Framework: National Outcomes Review 2022: Communications and Engagement: 2022-2027</value>
    </field>
    <field name="Objective-Parent">
      <value order="0">National Performance Framework: National Outcomes Review 2022: Communications and Engagement: 2022-2027</value>
    </field>
    <field name="Objective-State">
      <value order="0">Being Drafted</value>
    </field>
    <field name="Objective-VersionId">
      <value order="0">vA64312838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POL/37472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3351</TotalTime>
  <Words>414</Words>
  <Application>Microsoft Office PowerPoint</Application>
  <PresentationFormat>Widescreen</PresentationFormat>
  <Paragraphs>74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Statutory Review of National Outcomes</vt:lpstr>
      <vt:lpstr>Review Governance</vt:lpstr>
      <vt:lpstr>Review engagement plan</vt:lpstr>
      <vt:lpstr>Timing and Next steps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Stalker B (Barry)</dc:creator>
  <cp:lastModifiedBy>Lesley Thomson</cp:lastModifiedBy>
  <cp:revision>262</cp:revision>
  <dcterms:created xsi:type="dcterms:W3CDTF">2013-07-15T20:26:40Z</dcterms:created>
  <dcterms:modified xsi:type="dcterms:W3CDTF">2023-05-10T09:00:27Z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A43134958</vt:lpwstr>
  </property>
  <property fmtid="{D5CDD505-2E9C-101B-9397-08002B2CF9AE}" pid="4" name="Objective-Title">
    <vt:lpwstr>Review of National Outcomes - P&amp;D Network</vt:lpwstr>
  </property>
  <property fmtid="{D5CDD505-2E9C-101B-9397-08002B2CF9AE}" pid="5" name="Objective-Description">
    <vt:lpwstr/>
  </property>
  <property fmtid="{D5CDD505-2E9C-101B-9397-08002B2CF9AE}" pid="6" name="Objective-CreationStamp">
    <vt:filetime>2023-03-29T14:45:59Z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2023-03-29T14:56:46Z</vt:filetime>
  </property>
  <property fmtid="{D5CDD505-2E9C-101B-9397-08002B2CF9AE}" pid="11" name="Objective-Owner">
    <vt:lpwstr>Dodds, Caroline C (U445644)</vt:lpwstr>
  </property>
  <property fmtid="{D5CDD505-2E9C-101B-9397-08002B2CF9AE}" pid="12" name="Objective-Path">
    <vt:lpwstr>Objective Global Folder:SG File Plan:Administration:Corporate strategy:Strategy and change:Policies and procedures: Strategy and change:National Performance Framework: National Outcomes Review 2022: Communications and Engagement: 2022-2027</vt:lpwstr>
  </property>
  <property fmtid="{D5CDD505-2E9C-101B-9397-08002B2CF9AE}" pid="13" name="Objective-Parent">
    <vt:lpwstr>National Performance Framework: National Outcomes Review 2022: Communications and Engagement: 2022-2027</vt:lpwstr>
  </property>
  <property fmtid="{D5CDD505-2E9C-101B-9397-08002B2CF9AE}" pid="14" name="Objective-State">
    <vt:lpwstr>Being Drafted</vt:lpwstr>
  </property>
  <property fmtid="{D5CDD505-2E9C-101B-9397-08002B2CF9AE}" pid="15" name="Objective-VersionId">
    <vt:lpwstr>vA64312838</vt:lpwstr>
  </property>
  <property fmtid="{D5CDD505-2E9C-101B-9397-08002B2CF9AE}" pid="16" name="Objective-Version">
    <vt:lpwstr>0.1</vt:lpwstr>
  </property>
  <property fmtid="{D5CDD505-2E9C-101B-9397-08002B2CF9AE}" pid="17" name="Objective-VersionNumber">
    <vt:r8>1</vt:r8>
  </property>
  <property fmtid="{D5CDD505-2E9C-101B-9397-08002B2CF9AE}" pid="18" name="Objective-VersionComment">
    <vt:lpwstr>First version</vt:lpwstr>
  </property>
  <property fmtid="{D5CDD505-2E9C-101B-9397-08002B2CF9AE}" pid="19" name="Objective-FileNumber">
    <vt:lpwstr>POL/37472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