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  <p:sldMasterId id="2147483650" r:id="rId2"/>
    <p:sldMasterId id="2147483660" r:id="rId3"/>
    <p:sldMasterId id="2147483680" r:id="rId4"/>
    <p:sldMasterId id="2147484262" r:id="rId5"/>
    <p:sldMasterId id="2147484280" r:id="rId6"/>
    <p:sldMasterId id="2147484294" r:id="rId7"/>
    <p:sldMasterId id="2147484305" r:id="rId8"/>
  </p:sldMasterIdLst>
  <p:notesMasterIdLst>
    <p:notesMasterId r:id="rId22"/>
  </p:notesMasterIdLst>
  <p:handoutMasterIdLst>
    <p:handoutMasterId r:id="rId23"/>
  </p:handoutMasterIdLst>
  <p:sldIdLst>
    <p:sldId id="628" r:id="rId9"/>
    <p:sldId id="682" r:id="rId10"/>
    <p:sldId id="681" r:id="rId11"/>
    <p:sldId id="655" r:id="rId12"/>
    <p:sldId id="679" r:id="rId13"/>
    <p:sldId id="690" r:id="rId14"/>
    <p:sldId id="683" r:id="rId15"/>
    <p:sldId id="687" r:id="rId16"/>
    <p:sldId id="684" r:id="rId17"/>
    <p:sldId id="686" r:id="rId18"/>
    <p:sldId id="688" r:id="rId19"/>
    <p:sldId id="685" r:id="rId20"/>
    <p:sldId id="689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315C"/>
    <a:srgbClr val="6BBB69"/>
    <a:srgbClr val="0D5945"/>
    <a:srgbClr val="3DA7AA"/>
    <a:srgbClr val="3DA6AB"/>
    <a:srgbClr val="193E44"/>
    <a:srgbClr val="EC9F00"/>
    <a:srgbClr val="000000"/>
    <a:srgbClr val="66305C"/>
    <a:srgbClr val="F5F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A6912-B5AA-47E9-B7B4-A0BAF304A327}" v="123" dt="2022-10-18T11:19:18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75131" autoAdjust="0"/>
  </p:normalViewPr>
  <p:slideViewPr>
    <p:cSldViewPr snapToGrid="0" snapToObjects="1">
      <p:cViewPr varScale="1">
        <p:scale>
          <a:sx n="49" d="100"/>
          <a:sy n="49" d="100"/>
        </p:scale>
        <p:origin x="122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2898" y="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4" Type="http://schemas.openxmlformats.org/officeDocument/2006/relationships/image" Target="../media/image3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4" Type="http://schemas.openxmlformats.org/officeDocument/2006/relationships/image" Target="../media/image3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E09DA-BE65-44D3-8E96-8C492D1B425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E8794A-435E-40C5-AB5D-963E654D6E9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/>
            <a:t>Support members</a:t>
          </a:r>
          <a:endParaRPr lang="en-US" sz="2800" dirty="0"/>
        </a:p>
      </dgm:t>
    </dgm:pt>
    <dgm:pt modelId="{2CD7B773-23B8-414F-93BE-57EEEF0E678C}" type="parTrans" cxnId="{6B4A775F-72C6-453C-8D11-E69F1949FD7A}">
      <dgm:prSet/>
      <dgm:spPr/>
      <dgm:t>
        <a:bodyPr/>
        <a:lstStyle/>
        <a:p>
          <a:endParaRPr lang="en-US"/>
        </a:p>
      </dgm:t>
    </dgm:pt>
    <dgm:pt modelId="{39BFF873-B024-4ADA-ADB2-A93DF336EF25}" type="sibTrans" cxnId="{6B4A775F-72C6-453C-8D11-E69F1949FD7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A74460F-F148-410A-B19B-BFD7366370B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/>
            <a:t>Lead the profession</a:t>
          </a:r>
          <a:endParaRPr lang="en-US" sz="2800" dirty="0"/>
        </a:p>
      </dgm:t>
    </dgm:pt>
    <dgm:pt modelId="{8B14AE9E-48A2-41E9-825F-EC6324980553}" type="parTrans" cxnId="{62320B3E-643A-4846-8438-0CF1A9D0D61D}">
      <dgm:prSet/>
      <dgm:spPr/>
      <dgm:t>
        <a:bodyPr/>
        <a:lstStyle/>
        <a:p>
          <a:endParaRPr lang="en-US"/>
        </a:p>
      </dgm:t>
    </dgm:pt>
    <dgm:pt modelId="{60448189-FB76-4965-B814-7D30A4C5EF05}" type="sibTrans" cxnId="{62320B3E-643A-4846-8438-0CF1A9D0D61D}">
      <dgm:prSet/>
      <dgm:spPr/>
      <dgm:t>
        <a:bodyPr/>
        <a:lstStyle/>
        <a:p>
          <a:endParaRPr lang="en-US"/>
        </a:p>
      </dgm:t>
    </dgm:pt>
    <dgm:pt modelId="{87E09D08-46CD-4B1B-8AEC-563F839F98A3}" type="pres">
      <dgm:prSet presAssocID="{393E09DA-BE65-44D3-8E96-8C492D1B425C}" presName="root" presStyleCnt="0">
        <dgm:presLayoutVars>
          <dgm:dir/>
          <dgm:resizeHandles val="exact"/>
        </dgm:presLayoutVars>
      </dgm:prSet>
      <dgm:spPr/>
    </dgm:pt>
    <dgm:pt modelId="{192DF1E6-226A-40A9-80F1-6EB878CA1EC1}" type="pres">
      <dgm:prSet presAssocID="{393E09DA-BE65-44D3-8E96-8C492D1B425C}" presName="container" presStyleCnt="0">
        <dgm:presLayoutVars>
          <dgm:dir/>
          <dgm:resizeHandles val="exact"/>
        </dgm:presLayoutVars>
      </dgm:prSet>
      <dgm:spPr/>
    </dgm:pt>
    <dgm:pt modelId="{4A704B0A-BA8C-4D08-9E93-CA83B43C10C9}" type="pres">
      <dgm:prSet presAssocID="{FBE8794A-435E-40C5-AB5D-963E654D6E95}" presName="compNode" presStyleCnt="0"/>
      <dgm:spPr/>
    </dgm:pt>
    <dgm:pt modelId="{CFC51FC2-E582-48AC-9E9E-E509D8E26E7A}" type="pres">
      <dgm:prSet presAssocID="{FBE8794A-435E-40C5-AB5D-963E654D6E95}" presName="iconBgRect" presStyleLbl="bgShp" presStyleIdx="0" presStyleCnt="2"/>
      <dgm:spPr/>
    </dgm:pt>
    <dgm:pt modelId="{1D5F787A-EF11-40D1-9DB0-C949363FAD6C}" type="pres">
      <dgm:prSet presAssocID="{FBE8794A-435E-40C5-AB5D-963E654D6E9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7ADDF8A-55E4-4209-A858-0AB473EE8090}" type="pres">
      <dgm:prSet presAssocID="{FBE8794A-435E-40C5-AB5D-963E654D6E95}" presName="spaceRect" presStyleCnt="0"/>
      <dgm:spPr/>
    </dgm:pt>
    <dgm:pt modelId="{B0CAF76B-E367-47BD-8ABC-EF907A20CE39}" type="pres">
      <dgm:prSet presAssocID="{FBE8794A-435E-40C5-AB5D-963E654D6E95}" presName="textRect" presStyleLbl="revTx" presStyleIdx="0" presStyleCnt="2" custScaleX="110761">
        <dgm:presLayoutVars>
          <dgm:chMax val="1"/>
          <dgm:chPref val="1"/>
        </dgm:presLayoutVars>
      </dgm:prSet>
      <dgm:spPr/>
    </dgm:pt>
    <dgm:pt modelId="{5745A3AE-1631-4D6D-95FA-E93176044159}" type="pres">
      <dgm:prSet presAssocID="{39BFF873-B024-4ADA-ADB2-A93DF336EF25}" presName="sibTrans" presStyleLbl="sibTrans2D1" presStyleIdx="0" presStyleCnt="0"/>
      <dgm:spPr/>
    </dgm:pt>
    <dgm:pt modelId="{476AEAD9-FD16-4768-B23D-AEA68A0A7DC3}" type="pres">
      <dgm:prSet presAssocID="{CA74460F-F148-410A-B19B-BFD7366370B3}" presName="compNode" presStyleCnt="0"/>
      <dgm:spPr/>
    </dgm:pt>
    <dgm:pt modelId="{4AB1E2B5-0710-4B8B-AC44-C7381C08481C}" type="pres">
      <dgm:prSet presAssocID="{CA74460F-F148-410A-B19B-BFD7366370B3}" presName="iconBgRect" presStyleLbl="bgShp" presStyleIdx="1" presStyleCnt="2" custLinFactNeighborX="-21996" custLinFactNeighborY="-8912"/>
      <dgm:spPr/>
    </dgm:pt>
    <dgm:pt modelId="{134C1859-05C0-4D99-A1AA-27A5579CCDAB}" type="pres">
      <dgm:prSet presAssocID="{CA74460F-F148-410A-B19B-BFD7366370B3}" presName="iconRect" presStyleLbl="node1" presStyleIdx="1" presStyleCnt="2" custLinFactNeighborX="-34424" custLinFactNeighborY="-8258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7A5EB98-8873-47C4-8ACC-47BB4D0E4B95}" type="pres">
      <dgm:prSet presAssocID="{CA74460F-F148-410A-B19B-BFD7366370B3}" presName="spaceRect" presStyleCnt="0"/>
      <dgm:spPr/>
    </dgm:pt>
    <dgm:pt modelId="{1835BF4A-C362-4459-9BF7-316E549FA159}" type="pres">
      <dgm:prSet presAssocID="{CA74460F-F148-410A-B19B-BFD7366370B3}" presName="textRect" presStyleLbl="revTx" presStyleIdx="1" presStyleCnt="2" custScaleX="123469" custLinFactNeighborX="9473" custLinFactNeighborY="-756">
        <dgm:presLayoutVars>
          <dgm:chMax val="1"/>
          <dgm:chPref val="1"/>
        </dgm:presLayoutVars>
      </dgm:prSet>
      <dgm:spPr/>
    </dgm:pt>
  </dgm:ptLst>
  <dgm:cxnLst>
    <dgm:cxn modelId="{19E09310-A5BA-4E90-82BA-B25809F69A01}" type="presOf" srcId="{FBE8794A-435E-40C5-AB5D-963E654D6E95}" destId="{B0CAF76B-E367-47BD-8ABC-EF907A20CE39}" srcOrd="0" destOrd="0" presId="urn:microsoft.com/office/officeart/2018/2/layout/IconCircleList"/>
    <dgm:cxn modelId="{EEE68B29-4090-4D1C-92F8-CBD8D31FC500}" type="presOf" srcId="{CA74460F-F148-410A-B19B-BFD7366370B3}" destId="{1835BF4A-C362-4459-9BF7-316E549FA159}" srcOrd="0" destOrd="0" presId="urn:microsoft.com/office/officeart/2018/2/layout/IconCircleList"/>
    <dgm:cxn modelId="{62320B3E-643A-4846-8438-0CF1A9D0D61D}" srcId="{393E09DA-BE65-44D3-8E96-8C492D1B425C}" destId="{CA74460F-F148-410A-B19B-BFD7366370B3}" srcOrd="1" destOrd="0" parTransId="{8B14AE9E-48A2-41E9-825F-EC6324980553}" sibTransId="{60448189-FB76-4965-B814-7D30A4C5EF05}"/>
    <dgm:cxn modelId="{6B4A775F-72C6-453C-8D11-E69F1949FD7A}" srcId="{393E09DA-BE65-44D3-8E96-8C492D1B425C}" destId="{FBE8794A-435E-40C5-AB5D-963E654D6E95}" srcOrd="0" destOrd="0" parTransId="{2CD7B773-23B8-414F-93BE-57EEEF0E678C}" sibTransId="{39BFF873-B024-4ADA-ADB2-A93DF336EF25}"/>
    <dgm:cxn modelId="{D72D63C7-9A3F-4D18-95BB-9BC716764E21}" type="presOf" srcId="{39BFF873-B024-4ADA-ADB2-A93DF336EF25}" destId="{5745A3AE-1631-4D6D-95FA-E93176044159}" srcOrd="0" destOrd="0" presId="urn:microsoft.com/office/officeart/2018/2/layout/IconCircleList"/>
    <dgm:cxn modelId="{95D6D1D2-EFBF-4166-882E-40B15C55B681}" type="presOf" srcId="{393E09DA-BE65-44D3-8E96-8C492D1B425C}" destId="{87E09D08-46CD-4B1B-8AEC-563F839F98A3}" srcOrd="0" destOrd="0" presId="urn:microsoft.com/office/officeart/2018/2/layout/IconCircleList"/>
    <dgm:cxn modelId="{495201CB-B023-40A4-8C16-B0067A71660B}" type="presParOf" srcId="{87E09D08-46CD-4B1B-8AEC-563F839F98A3}" destId="{192DF1E6-226A-40A9-80F1-6EB878CA1EC1}" srcOrd="0" destOrd="0" presId="urn:microsoft.com/office/officeart/2018/2/layout/IconCircleList"/>
    <dgm:cxn modelId="{7CBA6319-4303-4CE3-A8B5-2DC9E14A37B2}" type="presParOf" srcId="{192DF1E6-226A-40A9-80F1-6EB878CA1EC1}" destId="{4A704B0A-BA8C-4D08-9E93-CA83B43C10C9}" srcOrd="0" destOrd="0" presId="urn:microsoft.com/office/officeart/2018/2/layout/IconCircleList"/>
    <dgm:cxn modelId="{D063B411-3744-48FA-B328-924051F2AB0E}" type="presParOf" srcId="{4A704B0A-BA8C-4D08-9E93-CA83B43C10C9}" destId="{CFC51FC2-E582-48AC-9E9E-E509D8E26E7A}" srcOrd="0" destOrd="0" presId="urn:microsoft.com/office/officeart/2018/2/layout/IconCircleList"/>
    <dgm:cxn modelId="{5BA1B57A-E976-4EA2-9EF1-ED72FC0C123B}" type="presParOf" srcId="{4A704B0A-BA8C-4D08-9E93-CA83B43C10C9}" destId="{1D5F787A-EF11-40D1-9DB0-C949363FAD6C}" srcOrd="1" destOrd="0" presId="urn:microsoft.com/office/officeart/2018/2/layout/IconCircleList"/>
    <dgm:cxn modelId="{050B4622-6495-4B08-A77C-71BE046DC1A4}" type="presParOf" srcId="{4A704B0A-BA8C-4D08-9E93-CA83B43C10C9}" destId="{07ADDF8A-55E4-4209-A858-0AB473EE8090}" srcOrd="2" destOrd="0" presId="urn:microsoft.com/office/officeart/2018/2/layout/IconCircleList"/>
    <dgm:cxn modelId="{58E1F890-C690-41BF-8337-BFA59CC3898B}" type="presParOf" srcId="{4A704B0A-BA8C-4D08-9E93-CA83B43C10C9}" destId="{B0CAF76B-E367-47BD-8ABC-EF907A20CE39}" srcOrd="3" destOrd="0" presId="urn:microsoft.com/office/officeart/2018/2/layout/IconCircleList"/>
    <dgm:cxn modelId="{5CD61B13-AD72-4CAE-8C74-3BE83B1A6407}" type="presParOf" srcId="{192DF1E6-226A-40A9-80F1-6EB878CA1EC1}" destId="{5745A3AE-1631-4D6D-95FA-E93176044159}" srcOrd="1" destOrd="0" presId="urn:microsoft.com/office/officeart/2018/2/layout/IconCircleList"/>
    <dgm:cxn modelId="{CCFDF737-5E9B-4D49-8B1B-5916AEB7A7E6}" type="presParOf" srcId="{192DF1E6-226A-40A9-80F1-6EB878CA1EC1}" destId="{476AEAD9-FD16-4768-B23D-AEA68A0A7DC3}" srcOrd="2" destOrd="0" presId="urn:microsoft.com/office/officeart/2018/2/layout/IconCircleList"/>
    <dgm:cxn modelId="{6A8F2FC5-6EBC-4926-A968-14B964391EF1}" type="presParOf" srcId="{476AEAD9-FD16-4768-B23D-AEA68A0A7DC3}" destId="{4AB1E2B5-0710-4B8B-AC44-C7381C08481C}" srcOrd="0" destOrd="0" presId="urn:microsoft.com/office/officeart/2018/2/layout/IconCircleList"/>
    <dgm:cxn modelId="{EB1C7D80-351C-40E7-9032-4ECEFFAFD048}" type="presParOf" srcId="{476AEAD9-FD16-4768-B23D-AEA68A0A7DC3}" destId="{134C1859-05C0-4D99-A1AA-27A5579CCDAB}" srcOrd="1" destOrd="0" presId="urn:microsoft.com/office/officeart/2018/2/layout/IconCircleList"/>
    <dgm:cxn modelId="{7DF53967-7FA3-49B9-9E67-1CF26CB6EB18}" type="presParOf" srcId="{476AEAD9-FD16-4768-B23D-AEA68A0A7DC3}" destId="{77A5EB98-8873-47C4-8ACC-47BB4D0E4B95}" srcOrd="2" destOrd="0" presId="urn:microsoft.com/office/officeart/2018/2/layout/IconCircleList"/>
    <dgm:cxn modelId="{C59EE62B-7D77-42B2-A64A-D06F8AE60146}" type="presParOf" srcId="{476AEAD9-FD16-4768-B23D-AEA68A0A7DC3}" destId="{1835BF4A-C362-4459-9BF7-316E549FA15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C51FC2-E582-48AC-9E9E-E509D8E26E7A}">
      <dsp:nvSpPr>
        <dsp:cNvPr id="0" name=""/>
        <dsp:cNvSpPr/>
      </dsp:nvSpPr>
      <dsp:spPr>
        <a:xfrm>
          <a:off x="6048" y="2742842"/>
          <a:ext cx="1372315" cy="13723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F787A-EF11-40D1-9DB0-C949363FAD6C}">
      <dsp:nvSpPr>
        <dsp:cNvPr id="0" name=""/>
        <dsp:cNvSpPr/>
      </dsp:nvSpPr>
      <dsp:spPr>
        <a:xfrm>
          <a:off x="294234" y="3031028"/>
          <a:ext cx="795943" cy="7959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AF76B-E367-47BD-8ABC-EF907A20CE39}">
      <dsp:nvSpPr>
        <dsp:cNvPr id="0" name=""/>
        <dsp:cNvSpPr/>
      </dsp:nvSpPr>
      <dsp:spPr>
        <a:xfrm>
          <a:off x="1498386" y="2742842"/>
          <a:ext cx="3582835" cy="1372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Support members</a:t>
          </a:r>
          <a:endParaRPr lang="en-US" sz="2800" kern="1200" dirty="0"/>
        </a:p>
      </dsp:txBody>
      <dsp:txXfrm>
        <a:off x="1498386" y="2742842"/>
        <a:ext cx="3582835" cy="1372315"/>
      </dsp:txXfrm>
    </dsp:sp>
    <dsp:sp modelId="{4AB1E2B5-0710-4B8B-AC44-C7381C08481C}">
      <dsp:nvSpPr>
        <dsp:cNvPr id="0" name=""/>
        <dsp:cNvSpPr/>
      </dsp:nvSpPr>
      <dsp:spPr>
        <a:xfrm>
          <a:off x="5342996" y="2620541"/>
          <a:ext cx="1372315" cy="13723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C1859-05C0-4D99-A1AA-27A5579CCDAB}">
      <dsp:nvSpPr>
        <dsp:cNvPr id="0" name=""/>
        <dsp:cNvSpPr/>
      </dsp:nvSpPr>
      <dsp:spPr>
        <a:xfrm>
          <a:off x="5659042" y="2965299"/>
          <a:ext cx="795943" cy="7959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5BF4A-C362-4459-9BF7-316E549FA159}">
      <dsp:nvSpPr>
        <dsp:cNvPr id="0" name=""/>
        <dsp:cNvSpPr/>
      </dsp:nvSpPr>
      <dsp:spPr>
        <a:xfrm>
          <a:off x="6937702" y="2732467"/>
          <a:ext cx="3993906" cy="1372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Lead the profession</a:t>
          </a:r>
          <a:endParaRPr lang="en-US" sz="2800" kern="1200" dirty="0"/>
        </a:p>
      </dsp:txBody>
      <dsp:txXfrm>
        <a:off x="6937702" y="2732467"/>
        <a:ext cx="3993906" cy="1372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8CC6A5-F303-0E41-BF76-1D09A91287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13CACF-4C56-F44B-B053-6B34C22FDA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AC43C-67F1-EE49-9405-D584FFF9DDA9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F4E1C-8336-0946-8794-2A8475A750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5F07A1-C766-F348-9253-F4C81606FF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553FD-18D5-3349-B153-4344496B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34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B55D4-9EBE-424F-BD32-AB1CCE81BCD5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BA20B-2E27-E242-A120-82A9C43E0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00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020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41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23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54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59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41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60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04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4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38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BA20B-2E27-E242-A120-82A9C43E07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7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sv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openxmlformats.org/officeDocument/2006/relationships/image" Target="../media/image28.svg"/><Relationship Id="rId4" Type="http://schemas.openxmlformats.org/officeDocument/2006/relationships/image" Target="../media/image11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7.svg"/><Relationship Id="rId4" Type="http://schemas.openxmlformats.org/officeDocument/2006/relationships/image" Target="../media/image9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29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openxmlformats.org/officeDocument/2006/relationships/image" Target="../media/image28.svg"/><Relationship Id="rId4" Type="http://schemas.openxmlformats.org/officeDocument/2006/relationships/image" Target="../media/image11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1.svg"/><Relationship Id="rId4" Type="http://schemas.openxmlformats.org/officeDocument/2006/relationships/image" Target="../media/image3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openxmlformats.org/officeDocument/2006/relationships/image" Target="../media/image32.svg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30.svg"/><Relationship Id="rId4" Type="http://schemas.openxmlformats.org/officeDocument/2006/relationships/image" Target="../media/image1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29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3.png"/><Relationship Id="rId5" Type="http://schemas.openxmlformats.org/officeDocument/2006/relationships/image" Target="../media/image28.sv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83CFF38-7332-4FD5-9628-F12990C5F2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39778">
            <a:off x="-6874280" y="-9922175"/>
            <a:ext cx="24130281" cy="2413028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29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AB9238-CE18-45D1-8BBF-B6BF2014BF3C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56074C1-B355-714F-8386-78612BA56F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1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00573">
            <a:off x="-2394720" y="-9335130"/>
            <a:ext cx="22895712" cy="22895712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7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534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20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987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3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3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3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67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E381D89-99DA-4626-A928-027FA16506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376716">
            <a:off x="-4964780" y="-8720197"/>
            <a:ext cx="22606751" cy="2260675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00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A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2B83AD8-25DD-5B42-83A1-4122A77E22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71270">
            <a:off x="-5702943" y="-813261"/>
            <a:ext cx="16664235" cy="16664235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20873E-AAA7-4BBE-99E6-E1840952B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3577">
            <a:off x="398369" y="-2464367"/>
            <a:ext cx="21338049" cy="2133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58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45F825B-ED58-8740-91D2-9FD35ECEE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8F91035-8C78-4FC5-B4D9-FC3844E44B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638582">
            <a:off x="-2675319" y="-3744962"/>
            <a:ext cx="18479265" cy="1847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03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005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7413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3999" y="960438"/>
            <a:ext cx="7058327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4692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708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69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61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47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A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621043A-10E6-459E-9C1A-EE9997337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961894">
            <a:off x="-3602499" y="-6356925"/>
            <a:ext cx="14274349" cy="1427434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D4A8111-5C55-46D4-9208-9D943F88EE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0609">
            <a:off x="-1459038" y="-1598594"/>
            <a:ext cx="19360329" cy="1936032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48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P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83CFF38-7332-4FD5-9628-F12990C5F21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81000"/>
          </a:blip>
          <a:stretch>
            <a:fillRect/>
          </a:stretch>
        </p:blipFill>
        <p:spPr>
          <a:xfrm rot="20939778">
            <a:off x="-6874280" y="-9922175"/>
            <a:ext cx="24130281" cy="2413028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95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972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6FC039B-CF71-4574-B8D1-1A2246495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12773">
            <a:off x="-4284890" y="-8363820"/>
            <a:ext cx="22453421" cy="2245342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42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56074C1-B355-714F-8386-78612BA56F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4789">
            <a:off x="-2792535" y="-9185682"/>
            <a:ext cx="23237763" cy="232377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66305C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0631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3357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0178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7356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536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53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04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057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9888D59-8F7B-4D81-A45A-23DE5B2AF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48901">
            <a:off x="-5106767" y="-7496020"/>
            <a:ext cx="22405533" cy="2240553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634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7F7D6A-E389-49A1-9D80-79C82746A7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71139">
            <a:off x="-5293621" y="-8164638"/>
            <a:ext cx="23723850" cy="2372385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18927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56074C1-B355-714F-8386-78612BA56F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3442">
            <a:off x="-5700963" y="-10093574"/>
            <a:ext cx="24530552" cy="245305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0D5945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8512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00204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36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3999" y="960438"/>
            <a:ext cx="7074505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94965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642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00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407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76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C5D900-C29F-4148-9189-F367C8DA5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53539">
            <a:off x="-4454203" y="-7642084"/>
            <a:ext cx="21856706" cy="2185670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117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6FC039B-CF71-4574-B8D1-1A22464956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12773">
            <a:off x="-4284890" y="-8363820"/>
            <a:ext cx="22453421" cy="2245342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39158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415B55-2010-3742-9412-AE9400703A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000" y="0"/>
            <a:ext cx="6985000" cy="685800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735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C90A0A-BCE4-854A-B679-99049A761B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000" y="0"/>
            <a:ext cx="6985000" cy="685800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214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A3E9ED-54CC-9B4B-A890-E30EA64AA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000" y="0"/>
            <a:ext cx="6985000" cy="685800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338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A368E-2C6C-8E4D-95DE-E563E955C7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7000" y="0"/>
            <a:ext cx="6985000" cy="685800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679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4EA7F5-CB10-8B49-A4F2-40041E0EB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 </a:t>
            </a:r>
          </a:p>
        </p:txBody>
      </p:sp>
    </p:spTree>
    <p:extLst>
      <p:ext uri="{BB962C8B-B14F-4D97-AF65-F5344CB8AC3E}">
        <p14:creationId xmlns:p14="http://schemas.microsoft.com/office/powerpoint/2010/main" val="26308696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4B3C7-1AF0-2D4B-84A4-F6C7146FB6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 </a:t>
            </a:r>
          </a:p>
        </p:txBody>
      </p:sp>
    </p:spTree>
    <p:extLst>
      <p:ext uri="{BB962C8B-B14F-4D97-AF65-F5344CB8AC3E}">
        <p14:creationId xmlns:p14="http://schemas.microsoft.com/office/powerpoint/2010/main" val="3347662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30BA3-A0FD-7844-89D4-9EE287FD2E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  <a:p>
            <a:pPr lvl="1"/>
            <a:r>
              <a:rPr lang="en-US" dirty="0"/>
              <a:t>Bullet points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985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0B0BD5-7264-4C43-ABC1-5C72E72A24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1463" indent="-271463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  <a:p>
            <a:pPr lvl="1"/>
            <a:r>
              <a:rPr lang="en-US" dirty="0"/>
              <a:t>Bullet points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070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- 2 columns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045C41-AF29-B844-B23D-E4EEFDB514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6623" y="960438"/>
            <a:ext cx="3402211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>
              <a:defRPr sz="1600">
                <a:solidFill>
                  <a:srgbClr val="C04A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Click to add bullet points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30187" y="960438"/>
            <a:ext cx="3695700" cy="54927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801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xt - 2 columns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E94972-D973-4441-B27D-46EA95810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6623" y="960438"/>
            <a:ext cx="3428337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>
              <a:defRPr sz="1600">
                <a:solidFill>
                  <a:srgbClr val="C04A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Click to add bullet points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30187" y="960438"/>
            <a:ext cx="3695700" cy="54927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13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1463" indent="-271463"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6725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71360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813" y="271732"/>
            <a:ext cx="6689923" cy="47870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C04A89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44979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769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9888D59-8F7B-4D81-A45A-23DE5B2AF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48901">
            <a:off x="-5106767" y="-7496020"/>
            <a:ext cx="22405533" cy="2240553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389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A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2B83AD8-25DD-5B42-83A1-4122A77E22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71270">
            <a:off x="-5702943" y="-813261"/>
            <a:ext cx="16664235" cy="16664235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20873E-AAA7-4BBE-99E6-E1840952B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3577">
            <a:off x="398369" y="-2464367"/>
            <a:ext cx="21338049" cy="2133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155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45F825B-ED58-8740-91D2-9FD35ECEE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8F91035-8C78-4FC5-B4D9-FC3844E44B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638582">
            <a:off x="-2675319" y="-3744962"/>
            <a:ext cx="18479265" cy="1847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186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47297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15020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3999" y="960438"/>
            <a:ext cx="7058327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64354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833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352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125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323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A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621043A-10E6-459E-9C1A-EE9997337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961894">
            <a:off x="-3602499" y="-6356925"/>
            <a:ext cx="14274349" cy="1427434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D4A8111-5C55-46D4-9208-9D943F88EE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70609">
            <a:off x="-1459038" y="-1598594"/>
            <a:ext cx="19360329" cy="1936032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49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83CFF38-7332-4FD5-9628-F12990C5F2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39778">
            <a:off x="-6874280" y="-9922175"/>
            <a:ext cx="24130281" cy="2413028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28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AB9238-CE18-45D1-8BBF-B6BF2014BF3C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56074C1-B355-714F-8386-78612BA56F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81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400573">
            <a:off x="-2394720" y="-9335130"/>
            <a:ext cx="22895712" cy="22895712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86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6801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7088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6838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257409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772087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65334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864506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E381D89-99DA-4626-A928-027FA16506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376716">
            <a:off x="-4964780" y="-8720197"/>
            <a:ext cx="22606751" cy="2260675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995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Titl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7F7D6A-E389-49A1-9D80-79C82746A7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71139">
            <a:off x="-5293621" y="-8164638"/>
            <a:ext cx="23723850" cy="2372385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7DADA5F-0744-444A-98FE-9E48FBC2C9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3982315"/>
            <a:ext cx="4191000" cy="588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94054F-6EED-E54F-B7C6-0E94A8B00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976" y="2371725"/>
            <a:ext cx="755650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sz="4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3510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PS Divider P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A9BF9F-34A6-C54C-9E2D-8674003D705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56074C1-B355-714F-8386-78612BA56F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33442">
            <a:off x="-5700963" y="-10093574"/>
            <a:ext cx="24530552" cy="245305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6C6B28-84DD-E24A-AB8E-10AB1E125810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4CFC4-EDD8-E64D-A039-EC0EDECDA15F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ED9A495-CF78-514F-AE1C-5DF65AC4A2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815DE7CA-6A53-FC49-B918-43372352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5125"/>
            <a:ext cx="5040313" cy="5980811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rgbClr val="0D5945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37693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960438"/>
            <a:ext cx="7066416" cy="549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content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41D372-B5E7-7A4B-B46B-33E2C2120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91456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91194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7891B6-6F0F-4A43-8BF7-7E587B00BB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51983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151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D07D8-9236-E745-ABFD-FC257BA3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AAC7F-1D26-EE4B-8604-42F5B6AD0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960438"/>
            <a:ext cx="3695700" cy="549275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8DFEE63-202F-C842-9781-EE221CE06F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CC474D-2AD6-8B41-B978-A6622A63C0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402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Images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4FA76B6-1A82-C04E-94EE-B992A37CB3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43700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36E2E6D7-FADC-7B42-93BB-93DE8F1A59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43700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72F84B-4387-B44C-9B66-819E2208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335236C-FE91-CE4B-9CB6-6D2C537BE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5051425" cy="2647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7A590693-F320-A142-89E5-CD39A49E4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11943" y="3795713"/>
            <a:ext cx="5051425" cy="26574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761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A6B4D-C1E2-BE43-B731-6A8D621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68301"/>
            <a:ext cx="8904288" cy="395628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943" y="960438"/>
            <a:ext cx="10283182" cy="5492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383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B3C2983-82D2-B044-89BE-33B1BA491A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8100" y="0"/>
            <a:ext cx="113238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367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A8AB09-56DB-204F-AD2E-BE8FBF8C71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C5D900-C29F-4148-9189-F367C8DA5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53539">
            <a:off x="-4454203" y="-7642084"/>
            <a:ext cx="21856706" cy="2185670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54936CB-F58F-2F4E-9CF1-1FB8F812003E}"/>
              </a:ext>
            </a:extLst>
          </p:cNvPr>
          <p:cNvSpPr txBox="1">
            <a:spLocks/>
          </p:cNvSpPr>
          <p:nvPr userDrawn="1"/>
        </p:nvSpPr>
        <p:spPr>
          <a:xfrm>
            <a:off x="2570545" y="2766218"/>
            <a:ext cx="7050911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Together,</a:t>
            </a:r>
            <a:b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4800" b="1" i="0" dirty="0">
                <a:solidFill>
                  <a:schemeClr val="bg1"/>
                </a:solidFill>
                <a:latin typeface="Georgia" panose="02040502050405020303" pitchFamily="18" charset="0"/>
              </a:rPr>
              <a:t>we are pharmacy.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5FB0777-8587-EE4D-98F1-54E7F505D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5" y="368301"/>
            <a:ext cx="2796240" cy="82389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B258BFB-CB68-B542-9502-BCA058AAE6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14" y="5795607"/>
            <a:ext cx="606998" cy="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8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95FC1E-B9E2-4A4E-BB78-13D622ED776D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C43BF-2110-4099-A12A-433ADE8F9C45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3A0492-2443-44E7-A6CC-4C6E5C74C74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2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700" r:id="rId5"/>
    <p:sldLayoutId id="2147483695" r:id="rId6"/>
    <p:sldLayoutId id="2147483696" r:id="rId7"/>
    <p:sldLayoutId id="2147483697" r:id="rId8"/>
    <p:sldLayoutId id="2147483698" r:id="rId9"/>
    <p:sldLayoutId id="214748369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82" userDrawn="1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8" r:id="rId3"/>
    <p:sldLayoutId id="2147483659" r:id="rId4"/>
    <p:sldLayoutId id="2147483701" r:id="rId5"/>
    <p:sldLayoutId id="2147483652" r:id="rId6"/>
    <p:sldLayoutId id="2147483653" r:id="rId7"/>
    <p:sldLayoutId id="2147483654" r:id="rId8"/>
    <p:sldLayoutId id="2147483655" r:id="rId9"/>
    <p:sldLayoutId id="2147483657" r:id="rId10"/>
    <p:sldLayoutId id="2147484242" r:id="rId11"/>
    <p:sldLayoutId id="214748424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3" orient="horz" pos="4065" userDrawn="1">
          <p15:clr>
            <a:srgbClr val="F26B43"/>
          </p15:clr>
        </p15:guide>
        <p15:guide id="4" pos="7430" userDrawn="1">
          <p15:clr>
            <a:srgbClr val="F26B43"/>
          </p15:clr>
        </p15:guide>
        <p15:guide id="5" orient="horz" pos="605" userDrawn="1">
          <p15:clr>
            <a:srgbClr val="F26B43"/>
          </p15:clr>
        </p15:guide>
        <p15:guide id="9" pos="960" userDrawn="1">
          <p15:clr>
            <a:srgbClr val="F26B43"/>
          </p15:clr>
        </p15:guide>
        <p15:guide id="10" pos="4135" userDrawn="1">
          <p15:clr>
            <a:srgbClr val="F26B43"/>
          </p15:clr>
        </p15:guide>
        <p15:guide id="11" pos="4248" userDrawn="1">
          <p15:clr>
            <a:srgbClr val="F26B43"/>
          </p15:clr>
        </p15:guide>
        <p15:guide id="12" orient="horz" pos="2273" userDrawn="1">
          <p15:clr>
            <a:srgbClr val="F26B43"/>
          </p15:clr>
        </p15:guide>
        <p15:guide id="13" orient="horz" pos="2391" userDrawn="1">
          <p15:clr>
            <a:srgbClr val="F26B43"/>
          </p15:clr>
        </p15:guide>
        <p15:guide id="14" pos="3288" userDrawn="1">
          <p15:clr>
            <a:srgbClr val="F26B43"/>
          </p15:clr>
        </p15:guide>
        <p15:guide id="15" pos="3405" userDrawn="1">
          <p15:clr>
            <a:srgbClr val="F26B43"/>
          </p15:clr>
        </p15:guide>
        <p15:guide id="16" pos="6569" userDrawn="1">
          <p15:clr>
            <a:srgbClr val="F26B43"/>
          </p15:clr>
        </p15:guide>
        <p15:guide id="17" pos="6686" userDrawn="1">
          <p15:clr>
            <a:srgbClr val="F26B43"/>
          </p15:clr>
        </p15:guide>
        <p15:guide id="18" pos="55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7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702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60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8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703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60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8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  <p:sldLayoutId id="2147484274" r:id="rId12"/>
    <p:sldLayoutId id="2147484275" r:id="rId13"/>
    <p:sldLayoutId id="2147484276" r:id="rId14"/>
    <p:sldLayoutId id="2147484277" r:id="rId15"/>
    <p:sldLayoutId id="214748427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60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5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1" r:id="rId1"/>
    <p:sldLayoutId id="2147484282" r:id="rId2"/>
    <p:sldLayoutId id="2147484283" r:id="rId3"/>
    <p:sldLayoutId id="2147484284" r:id="rId4"/>
    <p:sldLayoutId id="2147484285" r:id="rId5"/>
    <p:sldLayoutId id="2147484286" r:id="rId6"/>
    <p:sldLayoutId id="2147484287" r:id="rId7"/>
    <p:sldLayoutId id="2147484288" r:id="rId8"/>
    <p:sldLayoutId id="2147484289" r:id="rId9"/>
    <p:sldLayoutId id="214748429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60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95FC1E-B9E2-4A4E-BB78-13D622ED776D}"/>
              </a:ext>
            </a:extLst>
          </p:cNvPr>
          <p:cNvSpPr/>
          <p:nvPr userDrawn="1"/>
        </p:nvSpPr>
        <p:spPr>
          <a:xfrm>
            <a:off x="0" y="0"/>
            <a:ext cx="874713" cy="6858000"/>
          </a:xfrm>
          <a:prstGeom prst="rect">
            <a:avLst/>
          </a:prstGeom>
          <a:solidFill>
            <a:srgbClr val="F5F2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C43BF-2110-4099-A12A-433ADE8F9C45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3A0492-2443-44E7-A6CC-4C6E5C74C74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1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82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B9F103-3635-D04A-993A-B034A8BB1F4C}"/>
              </a:ext>
            </a:extLst>
          </p:cNvPr>
          <p:cNvSpPr>
            <a:spLocks/>
          </p:cNvSpPr>
          <p:nvPr userDrawn="1"/>
        </p:nvSpPr>
        <p:spPr>
          <a:xfrm flipH="1">
            <a:off x="-3" y="0"/>
            <a:ext cx="90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C2251D-175F-ED46-BE88-793AEEF6F610}"/>
              </a:ext>
            </a:extLst>
          </p:cNvPr>
          <p:cNvSpPr txBox="1"/>
          <p:nvPr userDrawn="1"/>
        </p:nvSpPr>
        <p:spPr>
          <a:xfrm>
            <a:off x="-11574" y="6164573"/>
            <a:ext cx="9115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960CC4C1-403A-AA4F-857E-BC82B33E4061}" type="slidenum">
              <a:rPr 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AC3749D-CB3E-D443-9786-3853B916485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0187" y="368300"/>
            <a:ext cx="331200" cy="121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2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4">
          <p15:clr>
            <a:srgbClr val="F26B43"/>
          </p15:clr>
        </p15:guide>
        <p15:guide id="2" orient="horz" pos="232">
          <p15:clr>
            <a:srgbClr val="F26B43"/>
          </p15:clr>
        </p15:guide>
        <p15:guide id="3" orient="horz" pos="4065">
          <p15:clr>
            <a:srgbClr val="F26B43"/>
          </p15:clr>
        </p15:guide>
        <p15:guide id="4" pos="7430">
          <p15:clr>
            <a:srgbClr val="F26B43"/>
          </p15:clr>
        </p15:guide>
        <p15:guide id="5" orient="horz" pos="605">
          <p15:clr>
            <a:srgbClr val="F26B43"/>
          </p15:clr>
        </p15:guide>
        <p15:guide id="9" pos="960">
          <p15:clr>
            <a:srgbClr val="F26B43"/>
          </p15:clr>
        </p15:guide>
        <p15:guide id="10" pos="4135">
          <p15:clr>
            <a:srgbClr val="F26B43"/>
          </p15:clr>
        </p15:guide>
        <p15:guide id="11" pos="4248">
          <p15:clr>
            <a:srgbClr val="F26B43"/>
          </p15:clr>
        </p15:guide>
        <p15:guide id="12" orient="horz" pos="2273">
          <p15:clr>
            <a:srgbClr val="F26B43"/>
          </p15:clr>
        </p15:guide>
        <p15:guide id="13" orient="horz" pos="2391">
          <p15:clr>
            <a:srgbClr val="F26B43"/>
          </p15:clr>
        </p15:guide>
        <p15:guide id="14" pos="3288">
          <p15:clr>
            <a:srgbClr val="F26B43"/>
          </p15:clr>
        </p15:guide>
        <p15:guide id="15" pos="3405">
          <p15:clr>
            <a:srgbClr val="F26B43"/>
          </p15:clr>
        </p15:guide>
        <p15:guide id="16" pos="6569">
          <p15:clr>
            <a:srgbClr val="F26B43"/>
          </p15:clr>
        </p15:guide>
        <p15:guide id="17" pos="6686">
          <p15:clr>
            <a:srgbClr val="F26B43"/>
          </p15:clr>
        </p15:guide>
        <p15:guide id="18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eta.isdscotland.org/media/4052/2020-03-24-childhood-immunisation-report.pdf" TargetMode="External"/><Relationship Id="rId7" Type="http://schemas.openxmlformats.org/officeDocument/2006/relationships/hyperlink" Target="https://www.instituteofhealthequity.org/resources-reports/priority-public-health-conditions-task-group-report/task-group-8-priority-public-health-conditions-full.pdf" TargetMode="External"/><Relationship Id="rId2" Type="http://schemas.openxmlformats.org/officeDocument/2006/relationships/hyperlink" Target="https://assets.publishing.service.gov.uk/government/uploads/system/uploads/attachment_data/file/957717/immnstn-equity_STRATEGY_v11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pubmed.ncbi.nlm.nih.gov/25988589/" TargetMode="External"/><Relationship Id="rId5" Type="http://schemas.openxmlformats.org/officeDocument/2006/relationships/hyperlink" Target="https://www.local.gov.uk/sites/default/files/documents/P5%20Drugs%20and%20alcohol%20related%20health%20inequalities%20differentials%20in%20harm%20and%20outcomes%20-%20Andrew%20Brown%20amd%20Pete%20Burkinsaw.pdf" TargetMode="External"/><Relationship Id="rId4" Type="http://schemas.openxmlformats.org/officeDocument/2006/relationships/hyperlink" Target="https://ash.org.uk/category/information-and-resources/health-inequaliti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56BCA-6E4E-4A9F-850C-3AC2F8A29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00500" y="4571276"/>
            <a:ext cx="4191000" cy="1454769"/>
          </a:xfrm>
        </p:spPr>
        <p:txBody>
          <a:bodyPr/>
          <a:lstStyle/>
          <a:p>
            <a:r>
              <a:rPr lang="en-GB" dirty="0"/>
              <a:t>Laura Wilson</a:t>
            </a:r>
          </a:p>
          <a:p>
            <a:r>
              <a:rPr lang="en-GB" dirty="0"/>
              <a:t>Policy and Practice Lead </a:t>
            </a:r>
          </a:p>
          <a:p>
            <a:r>
              <a:rPr lang="en-GB" dirty="0"/>
              <a:t>RPS Scotland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54796E-80DF-4477-B4A7-DE82D214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Tackling Health Inequalities: Pharmacy’s Role</a:t>
            </a:r>
          </a:p>
        </p:txBody>
      </p:sp>
    </p:spTree>
    <p:extLst>
      <p:ext uri="{BB962C8B-B14F-4D97-AF65-F5344CB8AC3E}">
        <p14:creationId xmlns:p14="http://schemas.microsoft.com/office/powerpoint/2010/main" val="334199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29E97A-97C3-40EA-8A04-5C02398D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C4396-B23D-4B65-B96B-D0CA83FE4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599688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Who are we?</a:t>
            </a:r>
            <a:b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9FA8C2E-A5A7-4490-927A-7CD58343E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353312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DD264-35C5-4256-ACCE-C2B15DDFB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4462" y="378823"/>
            <a:ext cx="7074409" cy="171515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>
              <a:spcAft>
                <a:spcPts val="800"/>
              </a:spcAft>
            </a:pPr>
            <a:r>
              <a:rPr lang="en-US" sz="2400" dirty="0">
                <a:solidFill>
                  <a:srgbClr val="FFFFFF"/>
                </a:solidFill>
                <a:latin typeface="+mn-lt"/>
                <a:cs typeface="+mn-cs"/>
              </a:rPr>
              <a:t>Our </a:t>
            </a:r>
            <a:r>
              <a:rPr lang="en-US" sz="2400" b="1" dirty="0">
                <a:solidFill>
                  <a:srgbClr val="FFFFFF"/>
                </a:solidFill>
                <a:latin typeface="+mn-lt"/>
                <a:cs typeface="+mn-cs"/>
              </a:rPr>
              <a:t>mission</a:t>
            </a:r>
            <a:r>
              <a:rPr lang="en-US" sz="2400" dirty="0">
                <a:solidFill>
                  <a:srgbClr val="FFFFFF"/>
                </a:solidFill>
                <a:latin typeface="+mn-lt"/>
                <a:cs typeface="+mn-cs"/>
              </a:rPr>
              <a:t> is to put pharmacy at the forefront of healthcare</a:t>
            </a:r>
          </a:p>
          <a:p>
            <a:pPr marL="0">
              <a:spcAft>
                <a:spcPts val="800"/>
              </a:spcAft>
            </a:pPr>
            <a:r>
              <a:rPr lang="en-US" sz="2400" b="0" i="0" u="none" strike="noStrike" dirty="0">
                <a:solidFill>
                  <a:srgbClr val="FFFFFF"/>
                </a:solidFill>
                <a:effectLst/>
                <a:latin typeface="+mn-lt"/>
                <a:cs typeface="+mn-cs"/>
              </a:rPr>
              <a:t>Our </a:t>
            </a:r>
            <a:r>
              <a:rPr lang="en-US" sz="2400" b="1" i="0" u="none" strike="noStrike" dirty="0">
                <a:solidFill>
                  <a:srgbClr val="FFFFFF"/>
                </a:solidFill>
                <a:effectLst/>
                <a:latin typeface="+mn-lt"/>
                <a:cs typeface="+mn-cs"/>
              </a:rPr>
              <a:t>vision</a:t>
            </a:r>
            <a:r>
              <a:rPr lang="en-US" sz="2400" b="0" i="0" u="none" strike="noStrike" dirty="0">
                <a:solidFill>
                  <a:srgbClr val="FFFFFF"/>
                </a:solidFill>
                <a:effectLst/>
                <a:latin typeface="+mn-lt"/>
                <a:cs typeface="+mn-cs"/>
              </a:rPr>
              <a:t> is to become the world leader in the safe and effective use of medicines</a:t>
            </a:r>
            <a:endParaRPr lang="en-US" sz="2400" dirty="0">
              <a:solidFill>
                <a:srgbClr val="FFFFFF"/>
              </a:solidFill>
              <a:latin typeface="+mn-lt"/>
              <a:cs typeface="+mn-cs"/>
            </a:endParaRPr>
          </a:p>
          <a:p>
            <a:pPr marL="0"/>
            <a:endParaRPr lang="en-US" sz="20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0548CD-E54C-4ABE-AE64-D1CB39442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2987002"/>
            <a:ext cx="10917936" cy="3248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476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99FD0B-EC9F-488E-A022-E83E4990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are we?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556AD-BDCC-41F0-9CBD-72CE3C666B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spcAft>
                <a:spcPts val="800"/>
              </a:spcAft>
            </a:pPr>
            <a:r>
              <a:rPr lang="en-US" sz="2200">
                <a:latin typeface="+mn-lt"/>
                <a:cs typeface="+mn-cs"/>
              </a:rPr>
              <a:t>We promote pharmacy in the media and government</a:t>
            </a:r>
          </a:p>
          <a:p>
            <a:pPr lvl="1">
              <a:spcAft>
                <a:spcPts val="800"/>
              </a:spcAft>
            </a:pPr>
            <a:r>
              <a:rPr lang="en-US" sz="2200">
                <a:latin typeface="+mn-lt"/>
                <a:cs typeface="+mn-cs"/>
              </a:rPr>
              <a:t>We are internationally renowned for publishing medicines information</a:t>
            </a:r>
          </a:p>
          <a:p>
            <a:pPr lvl="1">
              <a:spcAft>
                <a:spcPts val="800"/>
              </a:spcAft>
            </a:pPr>
            <a:r>
              <a:rPr lang="en-US" sz="2200">
                <a:latin typeface="+mn-lt"/>
                <a:cs typeface="+mn-cs"/>
              </a:rPr>
              <a:t>We support pharmacists in their education and development</a:t>
            </a:r>
          </a:p>
          <a:p>
            <a:pPr lvl="1">
              <a:spcAft>
                <a:spcPts val="800"/>
              </a:spcAft>
            </a:pPr>
            <a:r>
              <a:rPr lang="en-US" sz="2200">
                <a:latin typeface="+mn-lt"/>
                <a:cs typeface="+mn-cs"/>
              </a:rPr>
              <a:t>Founded in 1841</a:t>
            </a:r>
          </a:p>
          <a:p>
            <a:endParaRPr lang="en-US" sz="2200">
              <a:latin typeface="+mn-lt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A63FE9-E1F5-4CE4-99A6-F71412BBF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2616979"/>
            <a:ext cx="5458968" cy="1624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249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Text Placeholder 2">
            <a:extLst>
              <a:ext uri="{FF2B5EF4-FFF2-40B4-BE49-F238E27FC236}">
                <a16:creationId xmlns:a16="http://schemas.microsoft.com/office/drawing/2014/main" id="{92122A78-ED33-4049-895E-375B99AA9A7E}"/>
              </a:ext>
            </a:extLst>
          </p:cNvPr>
          <p:cNvGraphicFramePr/>
          <p:nvPr/>
        </p:nvGraphicFramePr>
        <p:xfrm>
          <a:off x="1581666" y="-551544"/>
          <a:ext cx="1093160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4">
            <a:extLst>
              <a:ext uri="{FF2B5EF4-FFF2-40B4-BE49-F238E27FC236}">
                <a16:creationId xmlns:a16="http://schemas.microsoft.com/office/drawing/2014/main" id="{CFD384D3-B7D4-46F5-BBA5-021B71A30E0B}"/>
              </a:ext>
            </a:extLst>
          </p:cNvPr>
          <p:cNvSpPr txBox="1">
            <a:spLocks/>
          </p:cNvSpPr>
          <p:nvPr/>
        </p:nvSpPr>
        <p:spPr>
          <a:xfrm>
            <a:off x="2095500" y="596901"/>
            <a:ext cx="8904288" cy="8364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GB" sz="4000" dirty="0">
                <a:latin typeface="+mj-lt"/>
              </a:rPr>
              <a:t>Role of RPS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AC64AD-C922-468D-A405-89805E758B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492369" y="3407198"/>
            <a:ext cx="11502682" cy="3450801"/>
          </a:xfrm>
          <a:custGeom>
            <a:avLst/>
            <a:gdLst/>
            <a:ahLst/>
            <a:cxnLst/>
            <a:rect l="l" t="t" r="r" b="b"/>
            <a:pathLst>
              <a:path w="12192000" h="3657600">
                <a:moveTo>
                  <a:pt x="7230262" y="3468462"/>
                </a:moveTo>
                <a:lnTo>
                  <a:pt x="7197115" y="3474938"/>
                </a:lnTo>
                <a:lnTo>
                  <a:pt x="7214545" y="3473344"/>
                </a:lnTo>
                <a:cubicBezTo>
                  <a:pt x="7220308" y="3472558"/>
                  <a:pt x="7225785" y="3471224"/>
                  <a:pt x="7230262" y="3468462"/>
                </a:cubicBezTo>
                <a:close/>
                <a:moveTo>
                  <a:pt x="7009120" y="3411863"/>
                </a:moveTo>
                <a:lnTo>
                  <a:pt x="7021563" y="3422955"/>
                </a:lnTo>
                <a:lnTo>
                  <a:pt x="7021563" y="3422954"/>
                </a:lnTo>
                <a:close/>
                <a:moveTo>
                  <a:pt x="7768443" y="3303674"/>
                </a:moveTo>
                <a:lnTo>
                  <a:pt x="7768443" y="3303675"/>
                </a:lnTo>
                <a:lnTo>
                  <a:pt x="7792447" y="3326153"/>
                </a:lnTo>
                <a:cubicBezTo>
                  <a:pt x="7785969" y="3320057"/>
                  <a:pt x="7779301" y="3313961"/>
                  <a:pt x="7768443" y="3303674"/>
                </a:cubicBezTo>
                <a:close/>
                <a:moveTo>
                  <a:pt x="4038748" y="3301555"/>
                </a:moveTo>
                <a:lnTo>
                  <a:pt x="4030517" y="3313199"/>
                </a:lnTo>
                <a:cubicBezTo>
                  <a:pt x="4026230" y="3321105"/>
                  <a:pt x="4021242" y="3327345"/>
                  <a:pt x="4015609" y="3332050"/>
                </a:cubicBezTo>
                <a:lnTo>
                  <a:pt x="3996845" y="3341704"/>
                </a:lnTo>
                <a:cubicBezTo>
                  <a:pt x="4010562" y="3338155"/>
                  <a:pt x="4021944" y="3329011"/>
                  <a:pt x="4030518" y="3313199"/>
                </a:cubicBezTo>
                <a:close/>
                <a:moveTo>
                  <a:pt x="6245343" y="3298149"/>
                </a:moveTo>
                <a:lnTo>
                  <a:pt x="6274406" y="3304945"/>
                </a:lnTo>
                <a:lnTo>
                  <a:pt x="6291247" y="3311262"/>
                </a:lnTo>
                <a:lnTo>
                  <a:pt x="6291385" y="3311314"/>
                </a:lnTo>
                <a:lnTo>
                  <a:pt x="6306284" y="3317152"/>
                </a:lnTo>
                <a:lnTo>
                  <a:pt x="6308075" y="3317568"/>
                </a:lnTo>
                <a:lnTo>
                  <a:pt x="6313855" y="3319733"/>
                </a:lnTo>
                <a:cubicBezTo>
                  <a:pt x="6321454" y="3322121"/>
                  <a:pt x="6329151" y="3323858"/>
                  <a:pt x="6337048" y="3324296"/>
                </a:cubicBezTo>
                <a:lnTo>
                  <a:pt x="6308075" y="3317568"/>
                </a:lnTo>
                <a:lnTo>
                  <a:pt x="6291385" y="3311314"/>
                </a:lnTo>
                <a:lnTo>
                  <a:pt x="6276197" y="3305364"/>
                </a:lnTo>
                <a:lnTo>
                  <a:pt x="6274406" y="3304945"/>
                </a:lnTo>
                <a:lnTo>
                  <a:pt x="6268613" y="3302771"/>
                </a:lnTo>
                <a:cubicBezTo>
                  <a:pt x="6260996" y="3300370"/>
                  <a:pt x="6253273" y="3298613"/>
                  <a:pt x="6245343" y="3298149"/>
                </a:cubicBezTo>
                <a:close/>
                <a:moveTo>
                  <a:pt x="6558837" y="3268317"/>
                </a:moveTo>
                <a:cubicBezTo>
                  <a:pt x="6548970" y="3267668"/>
                  <a:pt x="6539355" y="3268073"/>
                  <a:pt x="6529984" y="3269763"/>
                </a:cubicBezTo>
                <a:lnTo>
                  <a:pt x="6589207" y="3273193"/>
                </a:lnTo>
                <a:cubicBezTo>
                  <a:pt x="6578825" y="3270668"/>
                  <a:pt x="6568705" y="3268966"/>
                  <a:pt x="6558837" y="3268317"/>
                </a:cubicBezTo>
                <a:close/>
                <a:moveTo>
                  <a:pt x="4834454" y="3207659"/>
                </a:moveTo>
                <a:cubicBezTo>
                  <a:pt x="4849504" y="3224138"/>
                  <a:pt x="4866316" y="3230376"/>
                  <a:pt x="4883986" y="3231901"/>
                </a:cubicBezTo>
                <a:lnTo>
                  <a:pt x="4858238" y="3225387"/>
                </a:lnTo>
                <a:cubicBezTo>
                  <a:pt x="4849945" y="3221578"/>
                  <a:pt x="4841981" y="3215898"/>
                  <a:pt x="4834454" y="3207659"/>
                </a:cubicBezTo>
                <a:close/>
                <a:moveTo>
                  <a:pt x="5056443" y="3205325"/>
                </a:moveTo>
                <a:lnTo>
                  <a:pt x="5072589" y="3206105"/>
                </a:lnTo>
                <a:cubicBezTo>
                  <a:pt x="5078053" y="3207563"/>
                  <a:pt x="5083590" y="3210326"/>
                  <a:pt x="5089162" y="3214707"/>
                </a:cubicBezTo>
                <a:cubicBezTo>
                  <a:pt x="5078020" y="3205944"/>
                  <a:pt x="5067015" y="3203658"/>
                  <a:pt x="5056443" y="3205325"/>
                </a:cubicBezTo>
                <a:close/>
                <a:moveTo>
                  <a:pt x="739852" y="2905443"/>
                </a:moveTo>
                <a:cubicBezTo>
                  <a:pt x="733899" y="2911992"/>
                  <a:pt x="728660" y="2919613"/>
                  <a:pt x="724278" y="2926662"/>
                </a:cubicBezTo>
                <a:cubicBezTo>
                  <a:pt x="719849" y="2933806"/>
                  <a:pt x="714527" y="2939152"/>
                  <a:pt x="708621" y="2942822"/>
                </a:cubicBezTo>
                <a:lnTo>
                  <a:pt x="691439" y="2948297"/>
                </a:lnTo>
                <a:lnTo>
                  <a:pt x="708622" y="2942822"/>
                </a:lnTo>
                <a:cubicBezTo>
                  <a:pt x="714527" y="2939152"/>
                  <a:pt x="719849" y="2933806"/>
                  <a:pt x="724279" y="2926662"/>
                </a:cubicBezTo>
                <a:cubicBezTo>
                  <a:pt x="728660" y="2919613"/>
                  <a:pt x="733899" y="2911992"/>
                  <a:pt x="739852" y="2905443"/>
                </a:cubicBezTo>
                <a:close/>
                <a:moveTo>
                  <a:pt x="8934151" y="2836933"/>
                </a:moveTo>
                <a:cubicBezTo>
                  <a:pt x="8940248" y="2842173"/>
                  <a:pt x="8947058" y="2847506"/>
                  <a:pt x="8954249" y="2851864"/>
                </a:cubicBezTo>
                <a:lnTo>
                  <a:pt x="8962389" y="2855163"/>
                </a:lnTo>
                <a:lnTo>
                  <a:pt x="8954250" y="2851864"/>
                </a:lnTo>
                <a:cubicBezTo>
                  <a:pt x="8947058" y="2847506"/>
                  <a:pt x="8940248" y="2842173"/>
                  <a:pt x="8934151" y="2836933"/>
                </a:cubicBezTo>
                <a:close/>
                <a:moveTo>
                  <a:pt x="2314816" y="2835337"/>
                </a:moveTo>
                <a:cubicBezTo>
                  <a:pt x="2309720" y="2836314"/>
                  <a:pt x="2304339" y="2838362"/>
                  <a:pt x="2300909" y="2840743"/>
                </a:cubicBezTo>
                <a:cubicBezTo>
                  <a:pt x="2267856" y="2863985"/>
                  <a:pt x="2242281" y="2875891"/>
                  <a:pt x="2216515" y="2876487"/>
                </a:cubicBezTo>
                <a:cubicBezTo>
                  <a:pt x="2242281" y="2875891"/>
                  <a:pt x="2267856" y="2863985"/>
                  <a:pt x="2300910" y="2840743"/>
                </a:cubicBezTo>
                <a:close/>
                <a:moveTo>
                  <a:pt x="1916629" y="2813600"/>
                </a:moveTo>
                <a:lnTo>
                  <a:pt x="1907132" y="2816930"/>
                </a:lnTo>
                <a:lnTo>
                  <a:pt x="1866619" y="2826615"/>
                </a:lnTo>
                <a:lnTo>
                  <a:pt x="1907133" y="2816930"/>
                </a:lnTo>
                <a:close/>
                <a:moveTo>
                  <a:pt x="2058204" y="2802832"/>
                </a:moveTo>
                <a:cubicBezTo>
                  <a:pt x="2076636" y="2804546"/>
                  <a:pt x="2095174" y="2805403"/>
                  <a:pt x="2108194" y="2817539"/>
                </a:cubicBezTo>
                <a:cubicBezTo>
                  <a:pt x="2095175" y="2805403"/>
                  <a:pt x="2076636" y="2804546"/>
                  <a:pt x="2058204" y="280283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10707"/>
                </a:lnTo>
                <a:cubicBezTo>
                  <a:pt x="12192000" y="826330"/>
                  <a:pt x="12192000" y="835855"/>
                  <a:pt x="12192000" y="845570"/>
                </a:cubicBezTo>
                <a:lnTo>
                  <a:pt x="12192000" y="1243302"/>
                </a:lnTo>
                <a:lnTo>
                  <a:pt x="12160947" y="1271923"/>
                </a:lnTo>
                <a:cubicBezTo>
                  <a:pt x="12118083" y="1293449"/>
                  <a:pt x="12072360" y="1312882"/>
                  <a:pt x="12026448" y="1332123"/>
                </a:cubicBezTo>
                <a:cubicBezTo>
                  <a:pt x="12013114" y="1337649"/>
                  <a:pt x="11998443" y="1340697"/>
                  <a:pt x="11986443" y="1348126"/>
                </a:cubicBezTo>
                <a:cubicBezTo>
                  <a:pt x="11931195" y="1382036"/>
                  <a:pt x="11877664" y="1418614"/>
                  <a:pt x="11821656" y="1451191"/>
                </a:cubicBezTo>
                <a:cubicBezTo>
                  <a:pt x="11763931" y="1484910"/>
                  <a:pt x="11712304" y="1524726"/>
                  <a:pt x="11672489" y="1578639"/>
                </a:cubicBezTo>
                <a:cubicBezTo>
                  <a:pt x="11635529" y="1628743"/>
                  <a:pt x="11599714" y="1679607"/>
                  <a:pt x="11562947" y="1729900"/>
                </a:cubicBezTo>
                <a:cubicBezTo>
                  <a:pt x="11553613" y="1742665"/>
                  <a:pt x="11545039" y="1757715"/>
                  <a:pt x="11532275" y="1765907"/>
                </a:cubicBezTo>
                <a:cubicBezTo>
                  <a:pt x="11505795" y="1783052"/>
                  <a:pt x="11476838" y="1796959"/>
                  <a:pt x="11448453" y="1811057"/>
                </a:cubicBezTo>
                <a:cubicBezTo>
                  <a:pt x="11424069" y="1823059"/>
                  <a:pt x="11398160" y="1832011"/>
                  <a:pt x="11374346" y="1844966"/>
                </a:cubicBezTo>
                <a:cubicBezTo>
                  <a:pt x="11355296" y="1855255"/>
                  <a:pt x="11338339" y="1869543"/>
                  <a:pt x="11320623" y="1882497"/>
                </a:cubicBezTo>
                <a:cubicBezTo>
                  <a:pt x="11305192" y="1893736"/>
                  <a:pt x="11288238" y="1903452"/>
                  <a:pt x="11275283" y="1916978"/>
                </a:cubicBezTo>
                <a:cubicBezTo>
                  <a:pt x="11243658" y="1949745"/>
                  <a:pt x="11211843" y="1981940"/>
                  <a:pt x="11172600" y="2006136"/>
                </a:cubicBezTo>
                <a:cubicBezTo>
                  <a:pt x="11133927" y="2030138"/>
                  <a:pt x="11097350" y="2057001"/>
                  <a:pt x="11058869" y="2081386"/>
                </a:cubicBezTo>
                <a:cubicBezTo>
                  <a:pt x="11021146" y="2105199"/>
                  <a:pt x="10987046" y="2131297"/>
                  <a:pt x="10967423" y="2173591"/>
                </a:cubicBezTo>
                <a:cubicBezTo>
                  <a:pt x="10958661" y="2192259"/>
                  <a:pt x="10946279" y="2212644"/>
                  <a:pt x="10929704" y="2223503"/>
                </a:cubicBezTo>
                <a:cubicBezTo>
                  <a:pt x="10906081" y="2238934"/>
                  <a:pt x="10876171" y="2244459"/>
                  <a:pt x="10850453" y="2257603"/>
                </a:cubicBezTo>
                <a:cubicBezTo>
                  <a:pt x="10820162" y="2273034"/>
                  <a:pt x="10785111" y="2286370"/>
                  <a:pt x="10764534" y="2310945"/>
                </a:cubicBezTo>
                <a:cubicBezTo>
                  <a:pt x="10746246" y="2332855"/>
                  <a:pt x="10727767" y="2349999"/>
                  <a:pt x="10703573" y="2363905"/>
                </a:cubicBezTo>
                <a:cubicBezTo>
                  <a:pt x="10686617" y="2373622"/>
                  <a:pt x="10674046" y="2391338"/>
                  <a:pt x="10656519" y="2399340"/>
                </a:cubicBezTo>
                <a:cubicBezTo>
                  <a:pt x="10633467" y="2410009"/>
                  <a:pt x="10610225" y="2418391"/>
                  <a:pt x="10590031" y="2434966"/>
                </a:cubicBezTo>
                <a:cubicBezTo>
                  <a:pt x="10569075" y="2452110"/>
                  <a:pt x="10545263" y="2465636"/>
                  <a:pt x="10523354" y="2481639"/>
                </a:cubicBezTo>
                <a:cubicBezTo>
                  <a:pt x="10511734" y="2490211"/>
                  <a:pt x="10502208" y="2501451"/>
                  <a:pt x="10490969" y="2510406"/>
                </a:cubicBezTo>
                <a:cubicBezTo>
                  <a:pt x="10470394" y="2526788"/>
                  <a:pt x="10449438" y="2542791"/>
                  <a:pt x="10428291" y="2558222"/>
                </a:cubicBezTo>
                <a:cubicBezTo>
                  <a:pt x="10407146" y="2573655"/>
                  <a:pt x="10386952" y="2591561"/>
                  <a:pt x="10363709" y="2602801"/>
                </a:cubicBezTo>
                <a:cubicBezTo>
                  <a:pt x="10324086" y="2621851"/>
                  <a:pt x="10280840" y="2633282"/>
                  <a:pt x="10242357" y="2653857"/>
                </a:cubicBezTo>
                <a:cubicBezTo>
                  <a:pt x="10203304" y="2674811"/>
                  <a:pt x="10166536" y="2701103"/>
                  <a:pt x="10131863" y="2728915"/>
                </a:cubicBezTo>
                <a:cubicBezTo>
                  <a:pt x="10104430" y="2750824"/>
                  <a:pt x="10078713" y="2772543"/>
                  <a:pt x="10044230" y="2783782"/>
                </a:cubicBezTo>
                <a:cubicBezTo>
                  <a:pt x="10024990" y="2790070"/>
                  <a:pt x="10004797" y="2803786"/>
                  <a:pt x="9993175" y="2819789"/>
                </a:cubicBezTo>
                <a:cubicBezTo>
                  <a:pt x="9968027" y="2854649"/>
                  <a:pt x="9935832" y="2879226"/>
                  <a:pt x="9899446" y="2900182"/>
                </a:cubicBezTo>
                <a:cubicBezTo>
                  <a:pt x="9850865" y="2928376"/>
                  <a:pt x="9802858" y="2957143"/>
                  <a:pt x="9754088" y="2984766"/>
                </a:cubicBezTo>
                <a:cubicBezTo>
                  <a:pt x="9725323" y="3001151"/>
                  <a:pt x="9696749" y="3018485"/>
                  <a:pt x="9666265" y="3030488"/>
                </a:cubicBezTo>
                <a:cubicBezTo>
                  <a:pt x="9603971" y="3055255"/>
                  <a:pt x="9540152" y="3076399"/>
                  <a:pt x="9477283" y="3099451"/>
                </a:cubicBezTo>
                <a:cubicBezTo>
                  <a:pt x="9456709" y="3106880"/>
                  <a:pt x="9437278" y="3117549"/>
                  <a:pt x="9416321" y="3124026"/>
                </a:cubicBezTo>
                <a:cubicBezTo>
                  <a:pt x="9393650" y="3131075"/>
                  <a:pt x="9369267" y="3133171"/>
                  <a:pt x="9346597" y="3140219"/>
                </a:cubicBezTo>
                <a:cubicBezTo>
                  <a:pt x="9308875" y="3151840"/>
                  <a:pt x="9272298" y="3166701"/>
                  <a:pt x="9234579" y="3178511"/>
                </a:cubicBezTo>
                <a:cubicBezTo>
                  <a:pt x="9161805" y="3201182"/>
                  <a:pt x="9088840" y="3222899"/>
                  <a:pt x="9015878" y="3244426"/>
                </a:cubicBezTo>
                <a:cubicBezTo>
                  <a:pt x="9000257" y="3248999"/>
                  <a:pt x="8983301" y="3249570"/>
                  <a:pt x="8967871" y="3254523"/>
                </a:cubicBezTo>
                <a:cubicBezTo>
                  <a:pt x="8926911" y="3267859"/>
                  <a:pt x="8886142" y="3282336"/>
                  <a:pt x="8845565" y="3297007"/>
                </a:cubicBezTo>
                <a:cubicBezTo>
                  <a:pt x="8820990" y="3305961"/>
                  <a:pt x="8796985" y="3317009"/>
                  <a:pt x="8772219" y="3325582"/>
                </a:cubicBezTo>
                <a:cubicBezTo>
                  <a:pt x="8752407" y="3332440"/>
                  <a:pt x="8732023" y="3337774"/>
                  <a:pt x="8711448" y="3341966"/>
                </a:cubicBezTo>
                <a:cubicBezTo>
                  <a:pt x="8693731" y="3345586"/>
                  <a:pt x="8675253" y="3345203"/>
                  <a:pt x="8657726" y="3349586"/>
                </a:cubicBezTo>
                <a:cubicBezTo>
                  <a:pt x="8610288" y="3361397"/>
                  <a:pt x="8563425" y="3374733"/>
                  <a:pt x="8516369" y="3387305"/>
                </a:cubicBezTo>
                <a:cubicBezTo>
                  <a:pt x="8497511" y="3392259"/>
                  <a:pt x="8478269" y="3395880"/>
                  <a:pt x="8459979" y="3402166"/>
                </a:cubicBezTo>
                <a:cubicBezTo>
                  <a:pt x="8411019" y="3418741"/>
                  <a:pt x="8362822" y="3437599"/>
                  <a:pt x="8313671" y="3453222"/>
                </a:cubicBezTo>
                <a:cubicBezTo>
                  <a:pt x="8272903" y="3466176"/>
                  <a:pt x="8230992" y="3475510"/>
                  <a:pt x="8189651" y="3486941"/>
                </a:cubicBezTo>
                <a:cubicBezTo>
                  <a:pt x="8172124" y="3491895"/>
                  <a:pt x="8155359" y="3498943"/>
                  <a:pt x="8137835" y="3503134"/>
                </a:cubicBezTo>
                <a:cubicBezTo>
                  <a:pt x="8098590" y="3512659"/>
                  <a:pt x="8058774" y="3520659"/>
                  <a:pt x="8019339" y="3530186"/>
                </a:cubicBezTo>
                <a:cubicBezTo>
                  <a:pt x="7996859" y="3535710"/>
                  <a:pt x="7975142" y="3545617"/>
                  <a:pt x="7952280" y="3549237"/>
                </a:cubicBezTo>
                <a:cubicBezTo>
                  <a:pt x="7897987" y="3557809"/>
                  <a:pt x="7843311" y="3563905"/>
                  <a:pt x="7788636" y="3570763"/>
                </a:cubicBezTo>
                <a:cubicBezTo>
                  <a:pt x="7732247" y="3577811"/>
                  <a:pt x="7676047" y="3585242"/>
                  <a:pt x="7619655" y="3591528"/>
                </a:cubicBezTo>
                <a:cubicBezTo>
                  <a:pt x="7588795" y="3594768"/>
                  <a:pt x="7557742" y="3595338"/>
                  <a:pt x="7526880" y="3598386"/>
                </a:cubicBezTo>
                <a:cubicBezTo>
                  <a:pt x="7499828" y="3601055"/>
                  <a:pt x="7472967" y="3606007"/>
                  <a:pt x="7445916" y="3609247"/>
                </a:cubicBezTo>
                <a:cubicBezTo>
                  <a:pt x="7422483" y="3611913"/>
                  <a:pt x="7398860" y="3613437"/>
                  <a:pt x="7375428" y="3616105"/>
                </a:cubicBezTo>
                <a:cubicBezTo>
                  <a:pt x="7337899" y="3620485"/>
                  <a:pt x="7300559" y="3625439"/>
                  <a:pt x="7263220" y="3630011"/>
                </a:cubicBezTo>
                <a:cubicBezTo>
                  <a:pt x="7247599" y="3631726"/>
                  <a:pt x="7231214" y="3636488"/>
                  <a:pt x="7216547" y="3633632"/>
                </a:cubicBezTo>
                <a:cubicBezTo>
                  <a:pt x="7179587" y="3626391"/>
                  <a:pt x="7143199" y="3628487"/>
                  <a:pt x="7106432" y="3633440"/>
                </a:cubicBezTo>
                <a:cubicBezTo>
                  <a:pt x="7093860" y="3635155"/>
                  <a:pt x="7080334" y="3634774"/>
                  <a:pt x="7068141" y="3631536"/>
                </a:cubicBezTo>
                <a:cubicBezTo>
                  <a:pt x="7043184" y="3625057"/>
                  <a:pt x="7018991" y="3615913"/>
                  <a:pt x="6994415" y="3607913"/>
                </a:cubicBezTo>
                <a:cubicBezTo>
                  <a:pt x="6991747" y="3606961"/>
                  <a:pt x="6988509" y="3606769"/>
                  <a:pt x="6985653" y="3606199"/>
                </a:cubicBezTo>
                <a:cubicBezTo>
                  <a:pt x="6969457" y="3602959"/>
                  <a:pt x="6953457" y="3599720"/>
                  <a:pt x="6937263" y="3596863"/>
                </a:cubicBezTo>
                <a:cubicBezTo>
                  <a:pt x="6928501" y="3595338"/>
                  <a:pt x="6919547" y="3595149"/>
                  <a:pt x="6910782" y="3593814"/>
                </a:cubicBezTo>
                <a:cubicBezTo>
                  <a:pt x="6876872" y="3588480"/>
                  <a:pt x="6839534" y="3597434"/>
                  <a:pt x="6810195" y="3574384"/>
                </a:cubicBezTo>
                <a:cubicBezTo>
                  <a:pt x="6791144" y="3559523"/>
                  <a:pt x="6772665" y="3562953"/>
                  <a:pt x="6752283" y="3565239"/>
                </a:cubicBezTo>
                <a:cubicBezTo>
                  <a:pt x="6736851" y="3566953"/>
                  <a:pt x="6721038" y="3566382"/>
                  <a:pt x="6705417" y="3566574"/>
                </a:cubicBezTo>
                <a:cubicBezTo>
                  <a:pt x="6677984" y="3567143"/>
                  <a:pt x="6650551" y="3567335"/>
                  <a:pt x="6623118" y="3568287"/>
                </a:cubicBezTo>
                <a:cubicBezTo>
                  <a:pt x="6614353" y="3568667"/>
                  <a:pt x="6605401" y="3573432"/>
                  <a:pt x="6596828" y="3572670"/>
                </a:cubicBezTo>
                <a:cubicBezTo>
                  <a:pt x="6557201" y="3569049"/>
                  <a:pt x="6517576" y="3563334"/>
                  <a:pt x="6477951" y="3560095"/>
                </a:cubicBezTo>
                <a:cubicBezTo>
                  <a:pt x="6455472" y="3558191"/>
                  <a:pt x="6432420" y="3561809"/>
                  <a:pt x="6410131" y="3559143"/>
                </a:cubicBezTo>
                <a:cubicBezTo>
                  <a:pt x="6384414" y="3556095"/>
                  <a:pt x="6359268" y="3548285"/>
                  <a:pt x="6333739" y="3543520"/>
                </a:cubicBezTo>
                <a:cubicBezTo>
                  <a:pt x="6326691" y="3542189"/>
                  <a:pt x="6318880" y="3543903"/>
                  <a:pt x="6311449" y="3544282"/>
                </a:cubicBezTo>
                <a:cubicBezTo>
                  <a:pt x="6303068" y="3544664"/>
                  <a:pt x="6294876" y="3545426"/>
                  <a:pt x="6286493" y="3545617"/>
                </a:cubicBezTo>
                <a:cubicBezTo>
                  <a:pt x="6260964" y="3545999"/>
                  <a:pt x="6235437" y="3545426"/>
                  <a:pt x="6209909" y="3546761"/>
                </a:cubicBezTo>
                <a:cubicBezTo>
                  <a:pt x="6194288" y="3547522"/>
                  <a:pt x="6177905" y="3555333"/>
                  <a:pt x="6163425" y="3552474"/>
                </a:cubicBezTo>
                <a:cubicBezTo>
                  <a:pt x="6133897" y="3546951"/>
                  <a:pt x="6104368" y="3559333"/>
                  <a:pt x="6074842" y="3549047"/>
                </a:cubicBezTo>
                <a:cubicBezTo>
                  <a:pt x="6065695" y="3545999"/>
                  <a:pt x="6053124" y="3553619"/>
                  <a:pt x="6042072" y="3553999"/>
                </a:cubicBezTo>
                <a:cubicBezTo>
                  <a:pt x="6014449" y="3554951"/>
                  <a:pt x="5986828" y="3554761"/>
                  <a:pt x="5959204" y="3554571"/>
                </a:cubicBezTo>
                <a:cubicBezTo>
                  <a:pt x="5934438" y="3554381"/>
                  <a:pt x="5908719" y="3557047"/>
                  <a:pt x="5884906" y="3551713"/>
                </a:cubicBezTo>
                <a:cubicBezTo>
                  <a:pt x="5859949" y="3545999"/>
                  <a:pt x="5837472" y="3546761"/>
                  <a:pt x="5813276" y="3553237"/>
                </a:cubicBezTo>
                <a:cubicBezTo>
                  <a:pt x="5796702" y="3557619"/>
                  <a:pt x="5779174" y="3558191"/>
                  <a:pt x="5762029" y="3559523"/>
                </a:cubicBezTo>
                <a:cubicBezTo>
                  <a:pt x="5743551" y="3561047"/>
                  <a:pt x="5723166" y="3557047"/>
                  <a:pt x="5706401" y="3563334"/>
                </a:cubicBezTo>
                <a:cubicBezTo>
                  <a:pt x="5656488" y="3582003"/>
                  <a:pt x="5605244" y="3586003"/>
                  <a:pt x="5553045" y="3586003"/>
                </a:cubicBezTo>
                <a:cubicBezTo>
                  <a:pt x="5543518" y="3586003"/>
                  <a:pt x="5533802" y="3583338"/>
                  <a:pt x="5524660" y="3580480"/>
                </a:cubicBezTo>
                <a:cubicBezTo>
                  <a:pt x="5471316" y="3563334"/>
                  <a:pt x="5417784" y="3564857"/>
                  <a:pt x="5363491" y="3575336"/>
                </a:cubicBezTo>
                <a:cubicBezTo>
                  <a:pt x="5352250" y="3577622"/>
                  <a:pt x="5339677" y="3578003"/>
                  <a:pt x="5328438" y="3575718"/>
                </a:cubicBezTo>
                <a:cubicBezTo>
                  <a:pt x="5296812" y="3569049"/>
                  <a:pt x="5266141" y="3557999"/>
                  <a:pt x="5234326" y="3553237"/>
                </a:cubicBezTo>
                <a:cubicBezTo>
                  <a:pt x="5181748" y="3545426"/>
                  <a:pt x="5136216" y="3571715"/>
                  <a:pt x="5089162" y="3588862"/>
                </a:cubicBezTo>
                <a:cubicBezTo>
                  <a:pt x="5044391" y="3605055"/>
                  <a:pt x="5006292" y="3641632"/>
                  <a:pt x="4953328" y="3633440"/>
                </a:cubicBezTo>
                <a:cubicBezTo>
                  <a:pt x="4947996" y="3632678"/>
                  <a:pt x="4942089" y="3637822"/>
                  <a:pt x="4936184" y="3639155"/>
                </a:cubicBezTo>
                <a:cubicBezTo>
                  <a:pt x="4919991" y="3642776"/>
                  <a:pt x="4903799" y="3647155"/>
                  <a:pt x="4887415" y="3648872"/>
                </a:cubicBezTo>
                <a:cubicBezTo>
                  <a:pt x="4867412" y="3651158"/>
                  <a:pt x="4847027" y="3650397"/>
                  <a:pt x="4827024" y="3652301"/>
                </a:cubicBezTo>
                <a:cubicBezTo>
                  <a:pt x="4814166" y="3653444"/>
                  <a:pt x="4801401" y="3655539"/>
                  <a:pt x="4788661" y="3657349"/>
                </a:cubicBezTo>
                <a:lnTo>
                  <a:pt x="4785776" y="3657600"/>
                </a:lnTo>
                <a:lnTo>
                  <a:pt x="4726469" y="3657600"/>
                </a:lnTo>
                <a:lnTo>
                  <a:pt x="4719697" y="3656730"/>
                </a:lnTo>
                <a:cubicBezTo>
                  <a:pt x="4709482" y="3654539"/>
                  <a:pt x="4699289" y="3651920"/>
                  <a:pt x="4689098" y="3650205"/>
                </a:cubicBezTo>
                <a:cubicBezTo>
                  <a:pt x="4660331" y="3645442"/>
                  <a:pt x="4628705" y="3646776"/>
                  <a:pt x="4603368" y="3634584"/>
                </a:cubicBezTo>
                <a:cubicBezTo>
                  <a:pt x="4576318" y="3621629"/>
                  <a:pt x="4550599" y="3615723"/>
                  <a:pt x="4522596" y="3619723"/>
                </a:cubicBezTo>
                <a:cubicBezTo>
                  <a:pt x="4513260" y="3621057"/>
                  <a:pt x="4501257" y="3629059"/>
                  <a:pt x="4497068" y="3637249"/>
                </a:cubicBezTo>
                <a:cubicBezTo>
                  <a:pt x="4487731" y="3655538"/>
                  <a:pt x="4474969" y="3658778"/>
                  <a:pt x="4457632" y="3652490"/>
                </a:cubicBezTo>
                <a:cubicBezTo>
                  <a:pt x="4442581" y="3647155"/>
                  <a:pt x="4424104" y="3644490"/>
                  <a:pt x="4413817" y="3634201"/>
                </a:cubicBezTo>
                <a:cubicBezTo>
                  <a:pt x="4384668" y="3605055"/>
                  <a:pt x="4347518" y="3604103"/>
                  <a:pt x="4311323" y="3596293"/>
                </a:cubicBezTo>
                <a:cubicBezTo>
                  <a:pt x="4289227" y="3591528"/>
                  <a:pt x="4268649" y="3591338"/>
                  <a:pt x="4246551" y="3594576"/>
                </a:cubicBezTo>
                <a:cubicBezTo>
                  <a:pt x="4198546" y="3601816"/>
                  <a:pt x="4151870" y="3591528"/>
                  <a:pt x="4105766" y="3578384"/>
                </a:cubicBezTo>
                <a:cubicBezTo>
                  <a:pt x="4075285" y="3569622"/>
                  <a:pt x="4044043" y="3564287"/>
                  <a:pt x="4013753" y="3555333"/>
                </a:cubicBezTo>
                <a:cubicBezTo>
                  <a:pt x="3991083" y="3548474"/>
                  <a:pt x="3968414" y="3540282"/>
                  <a:pt x="3947648" y="3529234"/>
                </a:cubicBezTo>
                <a:cubicBezTo>
                  <a:pt x="3917546" y="3513040"/>
                  <a:pt x="3891259" y="3488655"/>
                  <a:pt x="3852966" y="3495133"/>
                </a:cubicBezTo>
                <a:cubicBezTo>
                  <a:pt x="3819245" y="3500847"/>
                  <a:pt x="3788766" y="3488847"/>
                  <a:pt x="3757902" y="3477416"/>
                </a:cubicBezTo>
                <a:cubicBezTo>
                  <a:pt x="3735231" y="3469034"/>
                  <a:pt x="3712565" y="3460459"/>
                  <a:pt x="3689131" y="3455126"/>
                </a:cubicBezTo>
                <a:cubicBezTo>
                  <a:pt x="3661315" y="3448839"/>
                  <a:pt x="3629882" y="3451507"/>
                  <a:pt x="3605116" y="3439885"/>
                </a:cubicBezTo>
                <a:cubicBezTo>
                  <a:pt x="3579206" y="3427693"/>
                  <a:pt x="3557682" y="3435885"/>
                  <a:pt x="3534629" y="3439315"/>
                </a:cubicBezTo>
                <a:cubicBezTo>
                  <a:pt x="3497862" y="3444649"/>
                  <a:pt x="3461282" y="3454555"/>
                  <a:pt x="3424135" y="3441982"/>
                </a:cubicBezTo>
                <a:cubicBezTo>
                  <a:pt x="3378986" y="3426741"/>
                  <a:pt x="3334216" y="3410358"/>
                  <a:pt x="3288877" y="3395880"/>
                </a:cubicBezTo>
                <a:cubicBezTo>
                  <a:pt x="3271348" y="3390353"/>
                  <a:pt x="3252492" y="3388067"/>
                  <a:pt x="3234202" y="3385591"/>
                </a:cubicBezTo>
                <a:cubicBezTo>
                  <a:pt x="3216867" y="3383495"/>
                  <a:pt x="3196102" y="3388830"/>
                  <a:pt x="3182763" y="3380829"/>
                </a:cubicBezTo>
                <a:cubicBezTo>
                  <a:pt x="3148472" y="3360255"/>
                  <a:pt x="3113231" y="3350158"/>
                  <a:pt x="3073604" y="3350158"/>
                </a:cubicBezTo>
                <a:cubicBezTo>
                  <a:pt x="3058743" y="3350158"/>
                  <a:pt x="3044264" y="3341584"/>
                  <a:pt x="3029216" y="3340059"/>
                </a:cubicBezTo>
                <a:cubicBezTo>
                  <a:pt x="3008639" y="3338155"/>
                  <a:pt x="2985016" y="3333011"/>
                  <a:pt x="2967110" y="3340251"/>
                </a:cubicBezTo>
                <a:cubicBezTo>
                  <a:pt x="2925008" y="3357397"/>
                  <a:pt x="2890910" y="3343107"/>
                  <a:pt x="2854140" y="3326153"/>
                </a:cubicBezTo>
                <a:cubicBezTo>
                  <a:pt x="2817943" y="3309389"/>
                  <a:pt x="2779842" y="3296055"/>
                  <a:pt x="2741360" y="3285003"/>
                </a:cubicBezTo>
                <a:cubicBezTo>
                  <a:pt x="2726882" y="3281003"/>
                  <a:pt x="2709548" y="3287672"/>
                  <a:pt x="2693543" y="3289005"/>
                </a:cubicBezTo>
                <a:cubicBezTo>
                  <a:pt x="2687827" y="3289386"/>
                  <a:pt x="2681540" y="3289958"/>
                  <a:pt x="2676398" y="3288053"/>
                </a:cubicBezTo>
                <a:cubicBezTo>
                  <a:pt x="2626677" y="3269763"/>
                  <a:pt x="2576191" y="3255857"/>
                  <a:pt x="2522279" y="3265382"/>
                </a:cubicBezTo>
                <a:cubicBezTo>
                  <a:pt x="2517327" y="3266335"/>
                  <a:pt x="2511800" y="3264239"/>
                  <a:pt x="2506847" y="3262905"/>
                </a:cubicBezTo>
                <a:cubicBezTo>
                  <a:pt x="2482652" y="3256047"/>
                  <a:pt x="2459029" y="3245189"/>
                  <a:pt x="2434456" y="3242712"/>
                </a:cubicBezTo>
                <a:cubicBezTo>
                  <a:pt x="2373874" y="3236616"/>
                  <a:pt x="2312915" y="3234138"/>
                  <a:pt x="2251948" y="3230138"/>
                </a:cubicBezTo>
                <a:cubicBezTo>
                  <a:pt x="2248138" y="3229949"/>
                  <a:pt x="2244137" y="3229949"/>
                  <a:pt x="2240710" y="3228614"/>
                </a:cubicBezTo>
                <a:cubicBezTo>
                  <a:pt x="2218229" y="3220422"/>
                  <a:pt x="2198608" y="3223090"/>
                  <a:pt x="2179556" y="3238711"/>
                </a:cubicBezTo>
                <a:cubicBezTo>
                  <a:pt x="2171173" y="3245569"/>
                  <a:pt x="2159743" y="3249189"/>
                  <a:pt x="2149267" y="3252999"/>
                </a:cubicBezTo>
                <a:cubicBezTo>
                  <a:pt x="2133834" y="3258715"/>
                  <a:pt x="2118023" y="3264239"/>
                  <a:pt x="2102021" y="3267859"/>
                </a:cubicBezTo>
                <a:cubicBezTo>
                  <a:pt x="2086208" y="3271288"/>
                  <a:pt x="2069254" y="3276049"/>
                  <a:pt x="2054013" y="3273384"/>
                </a:cubicBezTo>
                <a:cubicBezTo>
                  <a:pt x="2026581" y="3268622"/>
                  <a:pt x="2000479" y="3257953"/>
                  <a:pt x="1973429" y="3250903"/>
                </a:cubicBezTo>
                <a:cubicBezTo>
                  <a:pt x="1964094" y="3248426"/>
                  <a:pt x="1953806" y="3248809"/>
                  <a:pt x="1944092" y="3248617"/>
                </a:cubicBezTo>
                <a:cubicBezTo>
                  <a:pt x="1921800" y="3248047"/>
                  <a:pt x="1898940" y="3253571"/>
                  <a:pt x="1878748" y="3237759"/>
                </a:cubicBezTo>
                <a:cubicBezTo>
                  <a:pt x="1860079" y="3222899"/>
                  <a:pt x="1841216" y="3227280"/>
                  <a:pt x="1821596" y="3238520"/>
                </a:cubicBezTo>
                <a:cubicBezTo>
                  <a:pt x="1807497" y="3246522"/>
                  <a:pt x="1791496" y="3252809"/>
                  <a:pt x="1775684" y="3255857"/>
                </a:cubicBezTo>
                <a:cubicBezTo>
                  <a:pt x="1753965" y="3260047"/>
                  <a:pt x="1732439" y="3261763"/>
                  <a:pt x="1709006" y="3259285"/>
                </a:cubicBezTo>
                <a:cubicBezTo>
                  <a:pt x="1692431" y="3257571"/>
                  <a:pt x="1678904" y="3256809"/>
                  <a:pt x="1665950" y="3246713"/>
                </a:cubicBezTo>
                <a:cubicBezTo>
                  <a:pt x="1663856" y="3245189"/>
                  <a:pt x="1660046" y="3244807"/>
                  <a:pt x="1657188" y="3244999"/>
                </a:cubicBezTo>
                <a:cubicBezTo>
                  <a:pt x="1619658" y="3248237"/>
                  <a:pt x="1582510" y="3246522"/>
                  <a:pt x="1544598" y="3244234"/>
                </a:cubicBezTo>
                <a:cubicBezTo>
                  <a:pt x="1496403" y="3241189"/>
                  <a:pt x="1445725" y="3250141"/>
                  <a:pt x="1404006" y="3282146"/>
                </a:cubicBezTo>
                <a:cubicBezTo>
                  <a:pt x="1397909" y="3286910"/>
                  <a:pt x="1388765" y="3289005"/>
                  <a:pt x="1380762" y="3290149"/>
                </a:cubicBezTo>
                <a:cubicBezTo>
                  <a:pt x="1343044" y="3295101"/>
                  <a:pt x="1305132" y="3298530"/>
                  <a:pt x="1267411" y="3304055"/>
                </a:cubicBezTo>
                <a:cubicBezTo>
                  <a:pt x="1246837" y="3307103"/>
                  <a:pt x="1225310" y="3309770"/>
                  <a:pt x="1206641" y="3318153"/>
                </a:cubicBezTo>
                <a:cubicBezTo>
                  <a:pt x="1188354" y="3326343"/>
                  <a:pt x="1173681" y="3336059"/>
                  <a:pt x="1162823" y="3318915"/>
                </a:cubicBezTo>
                <a:cubicBezTo>
                  <a:pt x="1143394" y="3328059"/>
                  <a:pt x="1126437" y="3335680"/>
                  <a:pt x="1109865" y="3343870"/>
                </a:cubicBezTo>
                <a:cubicBezTo>
                  <a:pt x="1103767" y="3346918"/>
                  <a:pt x="1098623" y="3351872"/>
                  <a:pt x="1092527" y="3354730"/>
                </a:cubicBezTo>
                <a:cubicBezTo>
                  <a:pt x="1086048" y="3357778"/>
                  <a:pt x="1078810" y="3359682"/>
                  <a:pt x="1071762" y="3361207"/>
                </a:cubicBezTo>
                <a:cubicBezTo>
                  <a:pt x="1040327" y="3368065"/>
                  <a:pt x="1008894" y="3374351"/>
                  <a:pt x="977653" y="3381782"/>
                </a:cubicBezTo>
                <a:cubicBezTo>
                  <a:pt x="971554" y="3383305"/>
                  <a:pt x="966411" y="3389401"/>
                  <a:pt x="960887" y="3393401"/>
                </a:cubicBezTo>
                <a:cubicBezTo>
                  <a:pt x="957266" y="3396070"/>
                  <a:pt x="953648" y="3400070"/>
                  <a:pt x="949646" y="3400642"/>
                </a:cubicBezTo>
                <a:cubicBezTo>
                  <a:pt x="919165" y="3405214"/>
                  <a:pt x="888877" y="3410549"/>
                  <a:pt x="858205" y="3412834"/>
                </a:cubicBezTo>
                <a:cubicBezTo>
                  <a:pt x="832486" y="3414738"/>
                  <a:pt x="807719" y="3414168"/>
                  <a:pt x="801053" y="3447315"/>
                </a:cubicBezTo>
                <a:cubicBezTo>
                  <a:pt x="799909" y="3453032"/>
                  <a:pt x="791717" y="3459128"/>
                  <a:pt x="785432" y="3461984"/>
                </a:cubicBezTo>
                <a:cubicBezTo>
                  <a:pt x="767524" y="3470176"/>
                  <a:pt x="748471" y="3475701"/>
                  <a:pt x="730754" y="3484082"/>
                </a:cubicBezTo>
                <a:cubicBezTo>
                  <a:pt x="672650" y="3512088"/>
                  <a:pt x="611880" y="3529805"/>
                  <a:pt x="546917" y="3526566"/>
                </a:cubicBezTo>
                <a:cubicBezTo>
                  <a:pt x="526724" y="3525614"/>
                  <a:pt x="507102" y="3515326"/>
                  <a:pt x="494337" y="3511515"/>
                </a:cubicBezTo>
                <a:cubicBezTo>
                  <a:pt x="457572" y="3526566"/>
                  <a:pt x="426709" y="3541045"/>
                  <a:pt x="394511" y="3551903"/>
                </a:cubicBezTo>
                <a:cubicBezTo>
                  <a:pt x="366127" y="3561619"/>
                  <a:pt x="336408" y="3567715"/>
                  <a:pt x="307259" y="3574763"/>
                </a:cubicBezTo>
                <a:cubicBezTo>
                  <a:pt x="296590" y="3577432"/>
                  <a:pt x="285732" y="3578955"/>
                  <a:pt x="274873" y="3580290"/>
                </a:cubicBezTo>
                <a:cubicBezTo>
                  <a:pt x="240965" y="3584480"/>
                  <a:pt x="205529" y="3574384"/>
                  <a:pt x="172384" y="3590386"/>
                </a:cubicBezTo>
                <a:cubicBezTo>
                  <a:pt x="155046" y="3598768"/>
                  <a:pt x="137898" y="3608865"/>
                  <a:pt x="119613" y="3613247"/>
                </a:cubicBezTo>
                <a:cubicBezTo>
                  <a:pt x="99990" y="3618009"/>
                  <a:pt x="80794" y="3625439"/>
                  <a:pt x="61197" y="3630750"/>
                </a:cubicBezTo>
                <a:lnTo>
                  <a:pt x="544" y="3635521"/>
                </a:lnTo>
                <a:lnTo>
                  <a:pt x="544" y="3508282"/>
                </a:lnTo>
                <a:lnTo>
                  <a:pt x="0" y="3508282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361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99AB4-BE3A-4F28-8026-A859005A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>
                <a:latin typeface="+mj-lt"/>
              </a:rPr>
              <a:t>Why are we looking at health inequalities?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5FDAA-DBE1-4427-AC00-6A99FCC299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latin typeface="+mn-lt"/>
                <a:cs typeface="+mn-cs"/>
              </a:rPr>
              <a:t>Third largest healthcare profession</a:t>
            </a:r>
          </a:p>
          <a:p>
            <a:r>
              <a:rPr lang="en-US" sz="2200" dirty="0">
                <a:latin typeface="+mn-lt"/>
                <a:cs typeface="+mn-cs"/>
              </a:rPr>
              <a:t>Accessibility in various settings</a:t>
            </a:r>
            <a:endParaRPr lang="en-US" sz="2200" dirty="0">
              <a:latin typeface="+mn-lt"/>
              <a:cs typeface="Calibri"/>
            </a:endParaRPr>
          </a:p>
          <a:p>
            <a:r>
              <a:rPr lang="en-US" sz="2200" dirty="0">
                <a:latin typeface="+mn-lt"/>
                <a:cs typeface="+mn-cs"/>
              </a:rPr>
              <a:t>Community teams embedded in the most deprived and challenging communities </a:t>
            </a:r>
            <a:endParaRPr lang="en-US" sz="2200" dirty="0">
              <a:latin typeface="+mn-lt"/>
              <a:cs typeface="Calibri"/>
            </a:endParaRPr>
          </a:p>
          <a:p>
            <a:r>
              <a:rPr lang="en-US" sz="2200" dirty="0">
                <a:latin typeface="+mn-lt"/>
                <a:cs typeface="+mn-cs"/>
              </a:rPr>
              <a:t>Daily contact for those who may not access other NHS services</a:t>
            </a:r>
            <a:endParaRPr lang="en-US" sz="2200" dirty="0">
              <a:latin typeface="+mn-lt"/>
              <a:cs typeface="Calibri"/>
            </a:endParaRPr>
          </a:p>
          <a:p>
            <a:r>
              <a:rPr lang="en-US" sz="2200" dirty="0">
                <a:latin typeface="+mn-lt"/>
                <a:cs typeface="Calibri"/>
              </a:rPr>
              <a:t>Pharmacy 2030</a:t>
            </a: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408E72F5-20AF-4091-8443-C7BF38B542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11" r="1652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508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6A4186-CD0B-32F5-84DD-5902A5F0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Pharmacy 2030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73E2-EA6C-CBFF-F855-24A426736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latin typeface="+mn-lt"/>
                <a:cs typeface="+mn-cs"/>
              </a:rPr>
              <a:t>Shared decision making</a:t>
            </a:r>
          </a:p>
          <a:p>
            <a:r>
              <a:rPr lang="en-US" sz="2200">
                <a:latin typeface="+mn-lt"/>
                <a:cs typeface="+mn-cs"/>
              </a:rPr>
              <a:t>Equity of access</a:t>
            </a:r>
          </a:p>
          <a:p>
            <a:r>
              <a:rPr lang="en-US" sz="2200">
                <a:latin typeface="+mn-lt"/>
                <a:cs typeface="+mn-cs"/>
              </a:rPr>
              <a:t>Location </a:t>
            </a:r>
          </a:p>
          <a:p>
            <a:r>
              <a:rPr lang="en-US" sz="2200">
                <a:latin typeface="+mn-lt"/>
                <a:cs typeface="+mn-cs"/>
              </a:rPr>
              <a:t>Prevention of ill health</a:t>
            </a:r>
          </a:p>
          <a:p>
            <a:r>
              <a:rPr lang="en-US" sz="2200">
                <a:latin typeface="+mn-lt"/>
                <a:cs typeface="+mn-cs"/>
              </a:rPr>
              <a:t>Sustainable pharmacy services</a:t>
            </a:r>
          </a:p>
          <a:p>
            <a:endParaRPr lang="en-US" sz="2200">
              <a:latin typeface="+mn-lt"/>
              <a:cs typeface="+mn-cs"/>
            </a:endParaRPr>
          </a:p>
          <a:p>
            <a:endParaRPr lang="en-US" sz="2200">
              <a:latin typeface="+mn-lt"/>
              <a:cs typeface="+mn-cs"/>
            </a:endParaRPr>
          </a:p>
        </p:txBody>
      </p:sp>
      <p:pic>
        <p:nvPicPr>
          <p:cNvPr id="6" name="Picture 5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A18155EA-FC8C-418F-AD25-2C54BC7BC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659921"/>
            <a:ext cx="6903720" cy="353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87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Text&#10;&#10;Description automatically generated">
            <a:extLst>
              <a:ext uri="{FF2B5EF4-FFF2-40B4-BE49-F238E27FC236}">
                <a16:creationId xmlns:a16="http://schemas.microsoft.com/office/drawing/2014/main" id="{83563B12-F4BA-490B-9775-04867D8198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812" b="2812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6C9EF-6BB4-444E-A1D4-4DD8EADB1A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10342" y="195942"/>
            <a:ext cx="4010297" cy="1358538"/>
          </a:xfrm>
          <a:prstGeom prst="rect">
            <a:avLst/>
          </a:prstGeom>
        </p:spPr>
        <p:txBody>
          <a:bodyPr/>
          <a:lstStyle/>
          <a:p>
            <a:r>
              <a:rPr lang="en-GB" sz="2800" dirty="0"/>
              <a:t>What does pharmacy do already to tackle health inequalities?</a:t>
            </a:r>
          </a:p>
        </p:txBody>
      </p:sp>
    </p:spTree>
    <p:extLst>
      <p:ext uri="{BB962C8B-B14F-4D97-AF65-F5344CB8AC3E}">
        <p14:creationId xmlns:p14="http://schemas.microsoft.com/office/powerpoint/2010/main" val="363439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DF39C1-C047-4E04-82C7-26B9CB29C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>
                <a:latin typeface="+mj-lt"/>
              </a:rPr>
              <a:t>Factors affecting use of medicines</a:t>
            </a:r>
            <a:endParaRPr lang="en-US" sz="4600" kern="1200" dirty="0">
              <a:latin typeface="+mj-lt"/>
              <a:cs typeface="Calibri"/>
            </a:endParaRPr>
          </a:p>
        </p:txBody>
      </p:sp>
      <p:pic>
        <p:nvPicPr>
          <p:cNvPr id="5" name="Picture 2" descr="Disability">
            <a:extLst>
              <a:ext uri="{FF2B5EF4-FFF2-40B4-BE49-F238E27FC236}">
                <a16:creationId xmlns:a16="http://schemas.microsoft.com/office/drawing/2014/main" id="{A222784E-D25E-40F7-AC46-02379197B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6" y="1607069"/>
            <a:ext cx="5458968" cy="364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DB7FA-C4E9-4D80-AA39-40DBEA4FF9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9128" y="2664886"/>
            <a:ext cx="4818888" cy="395798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+mn-lt"/>
                <a:cs typeface="+mn-cs"/>
              </a:rPr>
              <a:t>Poverty</a:t>
            </a:r>
          </a:p>
          <a:p>
            <a:r>
              <a:rPr lang="en-US" dirty="0">
                <a:latin typeface="+mn-lt"/>
                <a:cs typeface="+mn-cs"/>
              </a:rPr>
              <a:t>Cultural barriers</a:t>
            </a:r>
          </a:p>
          <a:p>
            <a:r>
              <a:rPr lang="en-US" dirty="0">
                <a:latin typeface="+mn-lt"/>
                <a:cs typeface="+mn-cs"/>
              </a:rPr>
              <a:t>Availability</a:t>
            </a:r>
          </a:p>
          <a:p>
            <a:r>
              <a:rPr lang="en-US" dirty="0">
                <a:latin typeface="+mn-lt"/>
                <a:cs typeface="+mn-cs"/>
              </a:rPr>
              <a:t>Quality of care</a:t>
            </a:r>
          </a:p>
          <a:p>
            <a:r>
              <a:rPr lang="en-US" dirty="0">
                <a:latin typeface="+mn-lt"/>
                <a:cs typeface="+mn-cs"/>
              </a:rPr>
              <a:t>Education</a:t>
            </a:r>
          </a:p>
          <a:p>
            <a:r>
              <a:rPr lang="en-US" dirty="0">
                <a:latin typeface="+mn-lt"/>
                <a:cs typeface="+mn-cs"/>
              </a:rPr>
              <a:t>Geography</a:t>
            </a:r>
          </a:p>
          <a:p>
            <a:r>
              <a:rPr lang="en-US" dirty="0">
                <a:latin typeface="+mn-lt"/>
                <a:cs typeface="+mn-cs"/>
              </a:rPr>
              <a:t>Religion</a:t>
            </a:r>
          </a:p>
          <a:p>
            <a:r>
              <a:rPr lang="en-US" dirty="0">
                <a:latin typeface="+mn-lt"/>
                <a:cs typeface="+mn-cs"/>
              </a:rPr>
              <a:t>Housing</a:t>
            </a:r>
          </a:p>
          <a:p>
            <a:r>
              <a:rPr lang="en-US" dirty="0">
                <a:latin typeface="+mn-lt"/>
                <a:cs typeface="+mn-cs"/>
              </a:rPr>
              <a:t>Excluded groups</a:t>
            </a:r>
          </a:p>
          <a:p>
            <a:endParaRPr lang="en-US" dirty="0">
              <a:latin typeface="+mn-lt"/>
              <a:cs typeface="+mn-cs"/>
            </a:endParaRPr>
          </a:p>
          <a:p>
            <a:pPr marL="0"/>
            <a:r>
              <a:rPr lang="en-US" dirty="0">
                <a:latin typeface="+mn-lt"/>
                <a:cs typeface="+mn-cs"/>
              </a:rPr>
              <a:t>And more…….</a:t>
            </a:r>
          </a:p>
          <a:p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83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4F23BA-ABBA-4554-A991-77E6866A6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Where did we start?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E3CE7F-09E9-4861-969F-7EB8A2B687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4295" y="502920"/>
            <a:ext cx="6894576" cy="178801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latin typeface="+mn-lt"/>
                <a:cs typeface="+mn-cs"/>
              </a:rPr>
              <a:t>Identified as a priority last year</a:t>
            </a:r>
          </a:p>
          <a:p>
            <a:r>
              <a:rPr lang="en-US" sz="2400" dirty="0">
                <a:latin typeface="+mn-lt"/>
                <a:cs typeface="+mn-cs"/>
              </a:rPr>
              <a:t>Research </a:t>
            </a:r>
          </a:p>
          <a:p>
            <a:r>
              <a:rPr lang="en-US" sz="2400" dirty="0">
                <a:latin typeface="+mn-lt"/>
                <a:cs typeface="+mn-cs"/>
              </a:rPr>
              <a:t>Board discussions</a:t>
            </a:r>
          </a:p>
          <a:p>
            <a:r>
              <a:rPr lang="en-US" sz="2400" dirty="0">
                <a:latin typeface="+mn-lt"/>
                <a:cs typeface="+mn-cs"/>
              </a:rPr>
              <a:t>Identification of common themes</a:t>
            </a:r>
          </a:p>
          <a:p>
            <a:r>
              <a:rPr lang="en-US" sz="2400" dirty="0">
                <a:latin typeface="+mn-lt"/>
                <a:cs typeface="+mn-cs"/>
              </a:rPr>
              <a:t>Scoping 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402588-BB8A-464F-9DC2-D3FF53F8A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714" y="2290936"/>
            <a:ext cx="9898380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5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5325C-2205-4BBA-9D02-4C232F391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5830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+mj-lt"/>
              </a:rPr>
              <a:t>Main themes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89886-9E34-4020-8AF3-57F37542B0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>
                <a:latin typeface="+mn-lt"/>
                <a:cs typeface="+mn-cs"/>
              </a:rPr>
              <a:t>Language</a:t>
            </a:r>
          </a:p>
          <a:p>
            <a:r>
              <a:rPr lang="en-US" sz="2200" dirty="0">
                <a:latin typeface="+mn-lt"/>
                <a:cs typeface="+mn-cs"/>
              </a:rPr>
              <a:t>Knowledge and Data</a:t>
            </a:r>
          </a:p>
          <a:p>
            <a:r>
              <a:rPr lang="en-US" sz="2200" dirty="0">
                <a:latin typeface="+mn-lt"/>
                <a:cs typeface="+mn-cs"/>
              </a:rPr>
              <a:t>IT</a:t>
            </a:r>
          </a:p>
          <a:p>
            <a:r>
              <a:rPr lang="en-US" sz="2200" dirty="0">
                <a:latin typeface="+mn-lt"/>
                <a:cs typeface="+mn-cs"/>
              </a:rPr>
              <a:t>Tailored Services</a:t>
            </a:r>
          </a:p>
          <a:p>
            <a:r>
              <a:rPr lang="en-US" sz="2200" dirty="0">
                <a:latin typeface="+mn-lt"/>
                <a:cs typeface="+mn-cs"/>
              </a:rPr>
              <a:t>Promotion of Self-Care</a:t>
            </a:r>
          </a:p>
          <a:p>
            <a:r>
              <a:rPr lang="en-US" sz="2200" dirty="0">
                <a:latin typeface="+mn-lt"/>
                <a:cs typeface="+mn-cs"/>
              </a:rPr>
              <a:t>Collaborative Working</a:t>
            </a:r>
          </a:p>
          <a:p>
            <a:r>
              <a:rPr lang="en-US" sz="2200" dirty="0">
                <a:latin typeface="+mn-lt"/>
                <a:cs typeface="+mn-cs"/>
              </a:rPr>
              <a:t>Education </a:t>
            </a:r>
          </a:p>
        </p:txBody>
      </p:sp>
      <p:pic>
        <p:nvPicPr>
          <p:cNvPr id="4" name="Picture 3" descr="A picture containing arrow&#10;&#10;Description automatically generated">
            <a:extLst>
              <a:ext uri="{FF2B5EF4-FFF2-40B4-BE49-F238E27FC236}">
                <a16:creationId xmlns:a16="http://schemas.microsoft.com/office/drawing/2014/main" id="{2402C4DC-666C-4DC6-BE61-2B36A2C4E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89" r="1885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322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garment&#10;&#10;Description automatically generated with low confidence">
            <a:extLst>
              <a:ext uri="{FF2B5EF4-FFF2-40B4-BE49-F238E27FC236}">
                <a16:creationId xmlns:a16="http://schemas.microsoft.com/office/drawing/2014/main" id="{9D1E92CA-0AF7-45BA-B4E1-593FFB952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35354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871F1-A34E-4806-B6A6-0970B758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latin typeface="+mj-lt"/>
              </a:rPr>
              <a:t>Examples of how and where an impact could be made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430DF-79F5-4D06-A150-4A7E19338B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>
                <a:latin typeface="+mn-lt"/>
                <a:cs typeface="+mn-cs"/>
              </a:rPr>
              <a:t>Vaccination</a:t>
            </a:r>
          </a:p>
          <a:p>
            <a:r>
              <a:rPr lang="en-US" sz="3200" dirty="0">
                <a:latin typeface="+mn-lt"/>
                <a:cs typeface="+mn-cs"/>
              </a:rPr>
              <a:t>Smoking cessation</a:t>
            </a:r>
          </a:p>
          <a:p>
            <a:r>
              <a:rPr lang="en-US" sz="3200" dirty="0">
                <a:latin typeface="+mn-lt"/>
                <a:cs typeface="+mn-cs"/>
              </a:rPr>
              <a:t>Diabetes</a:t>
            </a:r>
          </a:p>
          <a:p>
            <a:r>
              <a:rPr lang="en-US" sz="3200" dirty="0">
                <a:latin typeface="+mn-lt"/>
                <a:cs typeface="+mn-cs"/>
              </a:rPr>
              <a:t>Substance misuse</a:t>
            </a:r>
          </a:p>
        </p:txBody>
      </p:sp>
    </p:spTree>
    <p:extLst>
      <p:ext uri="{BB962C8B-B14F-4D97-AF65-F5344CB8AC3E}">
        <p14:creationId xmlns:p14="http://schemas.microsoft.com/office/powerpoint/2010/main" val="2526088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D9F1E1-7C9A-41A1-9226-D5D8C3146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89" y="1296537"/>
            <a:ext cx="4220967" cy="13902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  <a:latin typeface="+mj-lt"/>
              </a:rPr>
              <a:t>Next steps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C6E8597-0CCE-4A8A-9326-AA52691A1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0080" y="640080"/>
            <a:ext cx="1128382" cy="847206"/>
            <a:chOff x="5307830" y="325570"/>
            <a:chExt cx="1128382" cy="84720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E78FE76E-DF1D-420B-957F-8ECE93C02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CF2F61F0-9758-4DEF-AC08-7B00F04A4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D2070998-CB72-411B-A2D8-B99C3D6BA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7762" y="891906"/>
            <a:ext cx="4224407" cy="23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92850-1D86-4341-905F-A082EFE3A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7290" y="2825150"/>
            <a:ext cx="4075054" cy="33450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Session at our conference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Expert Public Health engagement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Stakeholder engagement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Member engagement 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  <a:cs typeface="+mn-cs"/>
              </a:rPr>
              <a:t>Public engagement</a:t>
            </a:r>
          </a:p>
          <a:p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0B86C7-628E-40F9-8B4E-DA6FEDE63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046" y="3770088"/>
            <a:ext cx="4837061" cy="19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4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8BD48-0E5D-4D7D-BC0F-F9C33733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References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41845-81AA-4FE1-9E8A-662790060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0" i="0" u="sng" strike="noStrike" dirty="0">
                <a:effectLst/>
                <a:latin typeface="+mn-lt"/>
                <a:cs typeface="+mn-cs"/>
                <a:hlinkClick r:id="rId2"/>
              </a:rPr>
              <a:t>PHE, 2021</a:t>
            </a:r>
            <a:endParaRPr lang="en-US" sz="2200" u="sng" strike="noStrike" dirty="0">
              <a:latin typeface="+mn-lt"/>
              <a:cs typeface="+mn-cs"/>
            </a:endParaRPr>
          </a:p>
          <a:p>
            <a:r>
              <a:rPr lang="en-US" sz="2200" b="0" i="0" u="sng" strike="noStrike" dirty="0">
                <a:effectLst/>
                <a:latin typeface="+mn-lt"/>
                <a:cs typeface="+mn-cs"/>
                <a:hlinkClick r:id="rId3"/>
              </a:rPr>
              <a:t>NHS Scotland, 2020</a:t>
            </a:r>
            <a:endParaRPr lang="en-US" sz="2200" u="sng" strike="noStrike" dirty="0">
              <a:latin typeface="+mn-lt"/>
              <a:cs typeface="+mn-cs"/>
            </a:endParaRPr>
          </a:p>
          <a:p>
            <a:r>
              <a:rPr lang="en-US" sz="2200" b="0" i="0" u="sng" strike="noStrike" dirty="0">
                <a:effectLst/>
                <a:latin typeface="+mn-lt"/>
                <a:cs typeface="+mn-cs"/>
                <a:hlinkClick r:id="rId4"/>
              </a:rPr>
              <a:t>ASH</a:t>
            </a:r>
            <a:endParaRPr lang="en-US" sz="2200" b="0" i="0" u="sng" strike="noStrike" dirty="0">
              <a:effectLst/>
              <a:latin typeface="+mn-lt"/>
              <a:cs typeface="+mn-cs"/>
            </a:endParaRPr>
          </a:p>
          <a:p>
            <a:r>
              <a:rPr lang="en-US" sz="2200" b="0" i="0" u="sng" strike="noStrike" dirty="0">
                <a:effectLst/>
                <a:latin typeface="+mn-lt"/>
                <a:cs typeface="+mn-cs"/>
                <a:hlinkClick r:id="rId5"/>
              </a:rPr>
              <a:t>PHE</a:t>
            </a:r>
            <a:r>
              <a:rPr lang="en-US" sz="2200" b="0" i="0" u="sng" dirty="0">
                <a:effectLst/>
                <a:latin typeface="+mn-lt"/>
                <a:cs typeface="+mn-cs"/>
              </a:rPr>
              <a:t>, </a:t>
            </a:r>
            <a:r>
              <a:rPr lang="en-US" sz="2200" b="0" i="0" u="sng" strike="noStrike" dirty="0">
                <a:effectLst/>
                <a:latin typeface="+mn-lt"/>
                <a:cs typeface="+mn-cs"/>
                <a:hlinkClick r:id="rId5"/>
              </a:rPr>
              <a:t>2018</a:t>
            </a:r>
            <a:r>
              <a:rPr lang="en-US" sz="2200" b="0" i="0" dirty="0">
                <a:effectLst/>
                <a:latin typeface="+mn-lt"/>
                <a:cs typeface="+mn-cs"/>
              </a:rPr>
              <a:t> </a:t>
            </a:r>
          </a:p>
          <a:p>
            <a:r>
              <a:rPr lang="en-US" sz="2200" b="0" i="0" u="sng" strike="noStrike" dirty="0" err="1">
                <a:effectLst/>
                <a:latin typeface="+mn-lt"/>
                <a:cs typeface="+mn-cs"/>
                <a:hlinkClick r:id="rId6"/>
              </a:rPr>
              <a:t>Dhital</a:t>
            </a:r>
            <a:r>
              <a:rPr lang="en-US" sz="2200" b="0" i="0" u="sng" strike="noStrike" dirty="0">
                <a:effectLst/>
                <a:latin typeface="+mn-lt"/>
                <a:cs typeface="+mn-cs"/>
                <a:hlinkClick r:id="rId6"/>
              </a:rPr>
              <a:t> et al., 2015</a:t>
            </a:r>
            <a:r>
              <a:rPr lang="en-US" sz="2200" b="0" i="0" dirty="0">
                <a:effectLst/>
                <a:latin typeface="+mn-lt"/>
                <a:cs typeface="+mn-cs"/>
              </a:rPr>
              <a:t> </a:t>
            </a:r>
          </a:p>
          <a:p>
            <a:r>
              <a:rPr lang="en-US" sz="2200" b="0" i="0" u="sng" strike="noStrike" dirty="0">
                <a:effectLst/>
                <a:latin typeface="+mn-lt"/>
                <a:cs typeface="+mn-cs"/>
                <a:hlinkClick r:id="rId7"/>
              </a:rPr>
              <a:t>Marmot review, 2009</a:t>
            </a:r>
            <a:r>
              <a:rPr lang="en-US" sz="2200" b="0" i="0" dirty="0">
                <a:effectLst/>
                <a:latin typeface="+mn-lt"/>
                <a:cs typeface="+mn-cs"/>
              </a:rPr>
              <a:t> </a:t>
            </a:r>
            <a:endParaRPr lang="en-US" sz="22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96174"/>
      </p:ext>
    </p:extLst>
  </p:cSld>
  <p:clrMapOvr>
    <a:masterClrMapping/>
  </p:clrMapOvr>
</p:sld>
</file>

<file path=ppt/theme/theme1.xml><?xml version="1.0" encoding="utf-8"?>
<a:theme xmlns:a="http://schemas.openxmlformats.org/drawingml/2006/main" name="RPS Master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PS Master - Teal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PS Master - Purple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PS Master - Green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RPS Master - Purple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RPS Master - Teal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PS-PTT template [Read-Only]" id="{58FF8C3F-15A6-4FF7-B4C5-5812C36FACD5}" vid="{C7976536-B237-4225-A35B-98C5886A084B}"/>
    </a:ext>
  </a:extLst>
</a:theme>
</file>

<file path=ppt/theme/theme7.xml><?xml version="1.0" encoding="utf-8"?>
<a:theme xmlns:a="http://schemas.openxmlformats.org/drawingml/2006/main" name="1_RPS Master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PS-PTT template" id="{19F1DCCA-5192-4A4D-A4A4-2A9FDCC8ED7F}" vid="{EEF065C0-3E60-418B-83D7-39CC1AF1E4E8}"/>
    </a:ext>
  </a:extLst>
</a:theme>
</file>

<file path=ppt/theme/theme8.xml><?xml version="1.0" encoding="utf-8"?>
<a:theme xmlns:a="http://schemas.openxmlformats.org/drawingml/2006/main" name="1_RPS Master - Green">
  <a:themeElements>
    <a:clrScheme name="RPS Colours">
      <a:dk1>
        <a:srgbClr val="1C2045"/>
      </a:dk1>
      <a:lt1>
        <a:srgbClr val="FFFFFF"/>
      </a:lt1>
      <a:dk2>
        <a:srgbClr val="1C2045"/>
      </a:dk2>
      <a:lt2>
        <a:srgbClr val="FFFFFF"/>
      </a:lt2>
      <a:accent1>
        <a:srgbClr val="3CA6AB"/>
      </a:accent1>
      <a:accent2>
        <a:srgbClr val="BF498A"/>
      </a:accent2>
      <a:accent3>
        <a:srgbClr val="F3D03C"/>
      </a:accent3>
      <a:accent4>
        <a:srgbClr val="6BBF69"/>
      </a:accent4>
      <a:accent5>
        <a:srgbClr val="193E44"/>
      </a:accent5>
      <a:accent6>
        <a:srgbClr val="65305C"/>
      </a:accent6>
      <a:hlink>
        <a:srgbClr val="1C2045"/>
      </a:hlink>
      <a:folHlink>
        <a:srgbClr val="1C2045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270</Words>
  <Application>Microsoft Office PowerPoint</Application>
  <PresentationFormat>Widescreen</PresentationFormat>
  <Paragraphs>83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Georgia</vt:lpstr>
      <vt:lpstr>RPS Master</vt:lpstr>
      <vt:lpstr>RPS Master - Teal</vt:lpstr>
      <vt:lpstr>RPS Master - Purple</vt:lpstr>
      <vt:lpstr>RPS Master - Green</vt:lpstr>
      <vt:lpstr>1_RPS Master - Purple</vt:lpstr>
      <vt:lpstr>1_RPS Master - Teal</vt:lpstr>
      <vt:lpstr>1_RPS Master</vt:lpstr>
      <vt:lpstr>1_RPS Master - Green</vt:lpstr>
      <vt:lpstr>Tackling Health Inequalities: Pharmacy’s Role</vt:lpstr>
      <vt:lpstr>Who are we? </vt:lpstr>
      <vt:lpstr>Who are we?</vt:lpstr>
      <vt:lpstr>PowerPoint Presentation</vt:lpstr>
      <vt:lpstr>Why are we looking at health inequalities?</vt:lpstr>
      <vt:lpstr>Pharmacy 2030</vt:lpstr>
      <vt:lpstr>What does pharmacy do already to tackle health inequalities?</vt:lpstr>
      <vt:lpstr>Factors affecting use of medicines</vt:lpstr>
      <vt:lpstr>Where did we start?</vt:lpstr>
      <vt:lpstr>Main themes</vt:lpstr>
      <vt:lpstr>Examples of how and where an impact could be made</vt:lpstr>
      <vt:lpstr>Next steps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Briefing</dc:title>
  <dc:creator>Paul Bennett</dc:creator>
  <cp:lastModifiedBy>Laura Wilson</cp:lastModifiedBy>
  <cp:revision>277</cp:revision>
  <dcterms:created xsi:type="dcterms:W3CDTF">2020-10-05T12:44:21Z</dcterms:created>
  <dcterms:modified xsi:type="dcterms:W3CDTF">2022-10-21T11:44:28Z</dcterms:modified>
</cp:coreProperties>
</file>