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390" r:id="rId3"/>
    <p:sldId id="374" r:id="rId4"/>
    <p:sldId id="391" r:id="rId5"/>
    <p:sldId id="306" r:id="rId6"/>
    <p:sldId id="271" r:id="rId7"/>
    <p:sldId id="349" r:id="rId8"/>
    <p:sldId id="352" r:id="rId9"/>
    <p:sldId id="353" r:id="rId10"/>
    <p:sldId id="354" r:id="rId11"/>
    <p:sldId id="355" r:id="rId12"/>
    <p:sldId id="356" r:id="rId13"/>
    <p:sldId id="348" r:id="rId14"/>
    <p:sldId id="347" r:id="rId15"/>
    <p:sldId id="311" r:id="rId16"/>
    <p:sldId id="312" r:id="rId17"/>
    <p:sldId id="313" r:id="rId18"/>
    <p:sldId id="314" r:id="rId19"/>
    <p:sldId id="375" r:id="rId20"/>
    <p:sldId id="376" r:id="rId21"/>
    <p:sldId id="377" r:id="rId22"/>
    <p:sldId id="384" r:id="rId23"/>
    <p:sldId id="316" r:id="rId24"/>
    <p:sldId id="317" r:id="rId25"/>
    <p:sldId id="318" r:id="rId26"/>
    <p:sldId id="319" r:id="rId27"/>
    <p:sldId id="320" r:id="rId28"/>
    <p:sldId id="321" r:id="rId29"/>
    <p:sldId id="358" r:id="rId30"/>
    <p:sldId id="322" r:id="rId31"/>
    <p:sldId id="387" r:id="rId32"/>
    <p:sldId id="323" r:id="rId33"/>
    <p:sldId id="326" r:id="rId34"/>
    <p:sldId id="327" r:id="rId35"/>
    <p:sldId id="328" r:id="rId36"/>
    <p:sldId id="357" r:id="rId37"/>
    <p:sldId id="329" r:id="rId38"/>
    <p:sldId id="330" r:id="rId39"/>
    <p:sldId id="331" r:id="rId40"/>
    <p:sldId id="337" r:id="rId41"/>
    <p:sldId id="333" r:id="rId42"/>
    <p:sldId id="386" r:id="rId43"/>
    <p:sldId id="388" r:id="rId44"/>
    <p:sldId id="392" r:id="rId45"/>
    <p:sldId id="393" r:id="rId46"/>
    <p:sldId id="259" r:id="rId47"/>
    <p:sldId id="261" r:id="rId48"/>
    <p:sldId id="39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A7BB-E918-48FE-9A3E-1689DB876002}"/>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B689A740-8670-4CA4-B4F4-BCCACF30355E}"/>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99854D4F-F3BA-48F4-B8C5-7999FDBAB670}"/>
              </a:ext>
            </a:extLst>
          </p:cNvPr>
          <p:cNvSpPr txBox="1">
            <a:spLocks noGrp="1"/>
          </p:cNvSpPr>
          <p:nvPr>
            <p:ph type="dt" sz="half" idx="7"/>
          </p:nvPr>
        </p:nvSpPr>
        <p:spPr/>
        <p:txBody>
          <a:bodyPr/>
          <a:lstStyle>
            <a:lvl1pPr>
              <a:defRPr/>
            </a:lvl1pPr>
          </a:lstStyle>
          <a:p>
            <a:pPr lvl="0"/>
            <a:fld id="{BAB3804D-E1E9-4B57-B544-8FEAAEBC63CC}" type="datetime1">
              <a:rPr lang="en-GB"/>
              <a:pPr lvl="0"/>
              <a:t>23/07/2020</a:t>
            </a:fld>
            <a:endParaRPr lang="en-GB"/>
          </a:p>
        </p:txBody>
      </p:sp>
      <p:sp>
        <p:nvSpPr>
          <p:cNvPr id="5" name="Footer Placeholder 4">
            <a:extLst>
              <a:ext uri="{FF2B5EF4-FFF2-40B4-BE49-F238E27FC236}">
                <a16:creationId xmlns:a16="http://schemas.microsoft.com/office/drawing/2014/main" id="{606757D2-5DC5-43AC-A87F-F89FBDF8DE6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DDBD0D04-8208-433A-898B-321A57CF477C}"/>
              </a:ext>
            </a:extLst>
          </p:cNvPr>
          <p:cNvSpPr txBox="1">
            <a:spLocks noGrp="1"/>
          </p:cNvSpPr>
          <p:nvPr>
            <p:ph type="sldNum" sz="quarter" idx="8"/>
          </p:nvPr>
        </p:nvSpPr>
        <p:spPr/>
        <p:txBody>
          <a:bodyPr/>
          <a:lstStyle>
            <a:lvl1pPr>
              <a:defRPr/>
            </a:lvl1pPr>
          </a:lstStyle>
          <a:p>
            <a:pPr lvl="0"/>
            <a:fld id="{15C72955-8FE1-45DD-AB96-3B5AEEA03CD2}" type="slidenum">
              <a:t>‹#›</a:t>
            </a:fld>
            <a:endParaRPr lang="en-GB"/>
          </a:p>
        </p:txBody>
      </p:sp>
    </p:spTree>
    <p:extLst>
      <p:ext uri="{BB962C8B-B14F-4D97-AF65-F5344CB8AC3E}">
        <p14:creationId xmlns:p14="http://schemas.microsoft.com/office/powerpoint/2010/main" val="327151984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E0EC-4CA6-4AAD-A57C-BA474E97B39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AA39DB1B-8E2C-4F7F-B8EE-E7DB628E98A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1E6C6A-8A7A-4D12-BEEC-40E478AD719E}"/>
              </a:ext>
            </a:extLst>
          </p:cNvPr>
          <p:cNvSpPr txBox="1">
            <a:spLocks noGrp="1"/>
          </p:cNvSpPr>
          <p:nvPr>
            <p:ph type="dt" sz="half" idx="7"/>
          </p:nvPr>
        </p:nvSpPr>
        <p:spPr/>
        <p:txBody>
          <a:bodyPr/>
          <a:lstStyle>
            <a:lvl1pPr>
              <a:defRPr/>
            </a:lvl1pPr>
          </a:lstStyle>
          <a:p>
            <a:pPr lvl="0"/>
            <a:fld id="{48AF4C2D-8033-4FC9-98CB-CEB75A54EAB0}" type="datetime1">
              <a:rPr lang="en-GB"/>
              <a:pPr lvl="0"/>
              <a:t>23/07/2020</a:t>
            </a:fld>
            <a:endParaRPr lang="en-GB"/>
          </a:p>
        </p:txBody>
      </p:sp>
      <p:sp>
        <p:nvSpPr>
          <p:cNvPr id="5" name="Footer Placeholder 4">
            <a:extLst>
              <a:ext uri="{FF2B5EF4-FFF2-40B4-BE49-F238E27FC236}">
                <a16:creationId xmlns:a16="http://schemas.microsoft.com/office/drawing/2014/main" id="{0380ADCE-AE8C-4785-A903-EEE8071F6CD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092D41D-10A8-427F-B440-41A3F6C1BCAB}"/>
              </a:ext>
            </a:extLst>
          </p:cNvPr>
          <p:cNvSpPr txBox="1">
            <a:spLocks noGrp="1"/>
          </p:cNvSpPr>
          <p:nvPr>
            <p:ph type="sldNum" sz="quarter" idx="8"/>
          </p:nvPr>
        </p:nvSpPr>
        <p:spPr/>
        <p:txBody>
          <a:bodyPr/>
          <a:lstStyle>
            <a:lvl1pPr>
              <a:defRPr/>
            </a:lvl1pPr>
          </a:lstStyle>
          <a:p>
            <a:pPr lvl="0"/>
            <a:fld id="{B576D92F-D11F-4CC6-8623-1B68C349E17C}" type="slidenum">
              <a:t>‹#›</a:t>
            </a:fld>
            <a:endParaRPr lang="en-GB"/>
          </a:p>
        </p:txBody>
      </p:sp>
    </p:spTree>
    <p:extLst>
      <p:ext uri="{BB962C8B-B14F-4D97-AF65-F5344CB8AC3E}">
        <p14:creationId xmlns:p14="http://schemas.microsoft.com/office/powerpoint/2010/main" val="7886440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37913-66E5-4C87-A4C1-2993EB2BA80D}"/>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D282D0AE-1991-423D-AB69-E59B979AD571}"/>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Edit Master text styles</a:t>
            </a:r>
          </a:p>
        </p:txBody>
      </p:sp>
      <p:sp>
        <p:nvSpPr>
          <p:cNvPr id="4" name="Date Placeholder 3">
            <a:extLst>
              <a:ext uri="{FF2B5EF4-FFF2-40B4-BE49-F238E27FC236}">
                <a16:creationId xmlns:a16="http://schemas.microsoft.com/office/drawing/2014/main" id="{E5C04E90-0218-4A2C-9799-42ED92B8CD7F}"/>
              </a:ext>
            </a:extLst>
          </p:cNvPr>
          <p:cNvSpPr txBox="1">
            <a:spLocks noGrp="1"/>
          </p:cNvSpPr>
          <p:nvPr>
            <p:ph type="dt" sz="half" idx="7"/>
          </p:nvPr>
        </p:nvSpPr>
        <p:spPr/>
        <p:txBody>
          <a:bodyPr/>
          <a:lstStyle>
            <a:lvl1pPr>
              <a:defRPr/>
            </a:lvl1pPr>
          </a:lstStyle>
          <a:p>
            <a:pPr lvl="0"/>
            <a:fld id="{4EEF5834-CB79-41FC-B1CC-29B8E21E737F}" type="datetime1">
              <a:rPr lang="en-GB"/>
              <a:pPr lvl="0"/>
              <a:t>23/07/2020</a:t>
            </a:fld>
            <a:endParaRPr lang="en-GB"/>
          </a:p>
        </p:txBody>
      </p:sp>
      <p:sp>
        <p:nvSpPr>
          <p:cNvPr id="5" name="Footer Placeholder 4">
            <a:extLst>
              <a:ext uri="{FF2B5EF4-FFF2-40B4-BE49-F238E27FC236}">
                <a16:creationId xmlns:a16="http://schemas.microsoft.com/office/drawing/2014/main" id="{B0B65C05-72A0-4A9C-ACE6-50AA9A7D51C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AAE54D37-E0F9-4BE5-8AC8-CF2F087A4960}"/>
              </a:ext>
            </a:extLst>
          </p:cNvPr>
          <p:cNvSpPr txBox="1">
            <a:spLocks noGrp="1"/>
          </p:cNvSpPr>
          <p:nvPr>
            <p:ph type="sldNum" sz="quarter" idx="8"/>
          </p:nvPr>
        </p:nvSpPr>
        <p:spPr/>
        <p:txBody>
          <a:bodyPr/>
          <a:lstStyle>
            <a:lvl1pPr>
              <a:defRPr/>
            </a:lvl1pPr>
          </a:lstStyle>
          <a:p>
            <a:pPr lvl="0"/>
            <a:fld id="{FD8FBA4B-AC95-4577-B674-F07D0A3A8AC4}" type="slidenum">
              <a:t>‹#›</a:t>
            </a:fld>
            <a:endParaRPr lang="en-GB"/>
          </a:p>
        </p:txBody>
      </p:sp>
    </p:spTree>
    <p:extLst>
      <p:ext uri="{BB962C8B-B14F-4D97-AF65-F5344CB8AC3E}">
        <p14:creationId xmlns:p14="http://schemas.microsoft.com/office/powerpoint/2010/main" val="160971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F1E06-16BB-413C-A247-F1F6E9790429}"/>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277029CE-38DA-4C08-854C-82398E6F4CE9}"/>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6AC686-DF69-41BB-B5CF-99B1DD77F4F0}"/>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933760-643B-4CC2-9DF8-CBF6574E4F6D}"/>
              </a:ext>
            </a:extLst>
          </p:cNvPr>
          <p:cNvSpPr txBox="1">
            <a:spLocks noGrp="1"/>
          </p:cNvSpPr>
          <p:nvPr>
            <p:ph type="dt" sz="half" idx="7"/>
          </p:nvPr>
        </p:nvSpPr>
        <p:spPr/>
        <p:txBody>
          <a:bodyPr/>
          <a:lstStyle>
            <a:lvl1pPr>
              <a:defRPr/>
            </a:lvl1pPr>
          </a:lstStyle>
          <a:p>
            <a:pPr lvl="0"/>
            <a:fld id="{F4601586-AE2B-4264-ACEE-875BE33F76A4}" type="datetime1">
              <a:rPr lang="en-GB"/>
              <a:pPr lvl="0"/>
              <a:t>23/07/2020</a:t>
            </a:fld>
            <a:endParaRPr lang="en-GB"/>
          </a:p>
        </p:txBody>
      </p:sp>
      <p:sp>
        <p:nvSpPr>
          <p:cNvPr id="6" name="Footer Placeholder 5">
            <a:extLst>
              <a:ext uri="{FF2B5EF4-FFF2-40B4-BE49-F238E27FC236}">
                <a16:creationId xmlns:a16="http://schemas.microsoft.com/office/drawing/2014/main" id="{9F4270C3-E9E8-4B7F-BF17-EBEEB7265C41}"/>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E65A0FE-75B8-441E-97B5-5F02B50BD7EA}"/>
              </a:ext>
            </a:extLst>
          </p:cNvPr>
          <p:cNvSpPr txBox="1">
            <a:spLocks noGrp="1"/>
          </p:cNvSpPr>
          <p:nvPr>
            <p:ph type="sldNum" sz="quarter" idx="8"/>
          </p:nvPr>
        </p:nvSpPr>
        <p:spPr/>
        <p:txBody>
          <a:bodyPr/>
          <a:lstStyle>
            <a:lvl1pPr>
              <a:defRPr/>
            </a:lvl1pPr>
          </a:lstStyle>
          <a:p>
            <a:pPr lvl="0"/>
            <a:fld id="{199331E5-A75A-459C-8674-428CE64D565A}" type="slidenum">
              <a:t>‹#›</a:t>
            </a:fld>
            <a:endParaRPr lang="en-GB"/>
          </a:p>
        </p:txBody>
      </p:sp>
    </p:spTree>
    <p:extLst>
      <p:ext uri="{BB962C8B-B14F-4D97-AF65-F5344CB8AC3E}">
        <p14:creationId xmlns:p14="http://schemas.microsoft.com/office/powerpoint/2010/main" val="273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11C7-487A-4F1A-BB19-53208CA53AAF}"/>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47186048-949A-4249-B7C1-B84D5A7B490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Edit Master text styles</a:t>
            </a:r>
          </a:p>
        </p:txBody>
      </p:sp>
      <p:sp>
        <p:nvSpPr>
          <p:cNvPr id="4" name="Content Placeholder 3">
            <a:extLst>
              <a:ext uri="{FF2B5EF4-FFF2-40B4-BE49-F238E27FC236}">
                <a16:creationId xmlns:a16="http://schemas.microsoft.com/office/drawing/2014/main" id="{ADAD1359-D48E-4CEC-88A2-A498A11111D4}"/>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E847DF-E3C7-4459-BAA8-3B8F3AEA7F4C}"/>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Edit Master text styles</a:t>
            </a:r>
          </a:p>
        </p:txBody>
      </p:sp>
      <p:sp>
        <p:nvSpPr>
          <p:cNvPr id="6" name="Content Placeholder 5">
            <a:extLst>
              <a:ext uri="{FF2B5EF4-FFF2-40B4-BE49-F238E27FC236}">
                <a16:creationId xmlns:a16="http://schemas.microsoft.com/office/drawing/2014/main" id="{084BB635-F52B-478C-999F-C4388AC4378E}"/>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4D0ED37-57AC-492B-AECB-56941B1ED8D6}"/>
              </a:ext>
            </a:extLst>
          </p:cNvPr>
          <p:cNvSpPr txBox="1">
            <a:spLocks noGrp="1"/>
          </p:cNvSpPr>
          <p:nvPr>
            <p:ph type="dt" sz="half" idx="7"/>
          </p:nvPr>
        </p:nvSpPr>
        <p:spPr/>
        <p:txBody>
          <a:bodyPr/>
          <a:lstStyle>
            <a:lvl1pPr>
              <a:defRPr/>
            </a:lvl1pPr>
          </a:lstStyle>
          <a:p>
            <a:pPr lvl="0"/>
            <a:fld id="{30CF4545-6E86-42C6-AAEC-50F27007137E}" type="datetime1">
              <a:rPr lang="en-GB"/>
              <a:pPr lvl="0"/>
              <a:t>23/07/2020</a:t>
            </a:fld>
            <a:endParaRPr lang="en-GB"/>
          </a:p>
        </p:txBody>
      </p:sp>
      <p:sp>
        <p:nvSpPr>
          <p:cNvPr id="8" name="Footer Placeholder 7">
            <a:extLst>
              <a:ext uri="{FF2B5EF4-FFF2-40B4-BE49-F238E27FC236}">
                <a16:creationId xmlns:a16="http://schemas.microsoft.com/office/drawing/2014/main" id="{90EE474E-D9BE-456F-8A7D-07140102A4E9}"/>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9EDEE184-5C26-4950-95A3-171184087B45}"/>
              </a:ext>
            </a:extLst>
          </p:cNvPr>
          <p:cNvSpPr txBox="1">
            <a:spLocks noGrp="1"/>
          </p:cNvSpPr>
          <p:nvPr>
            <p:ph type="sldNum" sz="quarter" idx="8"/>
          </p:nvPr>
        </p:nvSpPr>
        <p:spPr/>
        <p:txBody>
          <a:bodyPr/>
          <a:lstStyle>
            <a:lvl1pPr>
              <a:defRPr/>
            </a:lvl1pPr>
          </a:lstStyle>
          <a:p>
            <a:pPr lvl="0"/>
            <a:fld id="{EE66BACB-AAC3-43C0-A74D-90C54050E240}" type="slidenum">
              <a:t>‹#›</a:t>
            </a:fld>
            <a:endParaRPr lang="en-GB"/>
          </a:p>
        </p:txBody>
      </p:sp>
    </p:spTree>
    <p:extLst>
      <p:ext uri="{BB962C8B-B14F-4D97-AF65-F5344CB8AC3E}">
        <p14:creationId xmlns:p14="http://schemas.microsoft.com/office/powerpoint/2010/main" val="42135927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AEBA-ACCB-421A-8E81-F2A4D686313D}"/>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F7EF8D97-A377-4A75-BE06-F3606393E4A5}"/>
              </a:ext>
            </a:extLst>
          </p:cNvPr>
          <p:cNvSpPr txBox="1">
            <a:spLocks noGrp="1"/>
          </p:cNvSpPr>
          <p:nvPr>
            <p:ph type="dt" sz="half" idx="7"/>
          </p:nvPr>
        </p:nvSpPr>
        <p:spPr/>
        <p:txBody>
          <a:bodyPr/>
          <a:lstStyle>
            <a:lvl1pPr>
              <a:defRPr/>
            </a:lvl1pPr>
          </a:lstStyle>
          <a:p>
            <a:pPr lvl="0"/>
            <a:fld id="{0D5CBF52-E82E-404D-BEE4-E9F39234736E}" type="datetime1">
              <a:rPr lang="en-GB"/>
              <a:pPr lvl="0"/>
              <a:t>23/07/2020</a:t>
            </a:fld>
            <a:endParaRPr lang="en-GB"/>
          </a:p>
        </p:txBody>
      </p:sp>
      <p:sp>
        <p:nvSpPr>
          <p:cNvPr id="4" name="Footer Placeholder 3">
            <a:extLst>
              <a:ext uri="{FF2B5EF4-FFF2-40B4-BE49-F238E27FC236}">
                <a16:creationId xmlns:a16="http://schemas.microsoft.com/office/drawing/2014/main" id="{070924C1-4253-4C53-81FF-26C289B103EA}"/>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77D23FBA-7A95-4207-B76B-B258177707A5}"/>
              </a:ext>
            </a:extLst>
          </p:cNvPr>
          <p:cNvSpPr txBox="1">
            <a:spLocks noGrp="1"/>
          </p:cNvSpPr>
          <p:nvPr>
            <p:ph type="sldNum" sz="quarter" idx="8"/>
          </p:nvPr>
        </p:nvSpPr>
        <p:spPr/>
        <p:txBody>
          <a:bodyPr/>
          <a:lstStyle>
            <a:lvl1pPr>
              <a:defRPr/>
            </a:lvl1pPr>
          </a:lstStyle>
          <a:p>
            <a:pPr lvl="0"/>
            <a:fld id="{122A5885-7BD2-4D7C-A877-93C8817D16CC}" type="slidenum">
              <a:t>‹#›</a:t>
            </a:fld>
            <a:endParaRPr lang="en-GB"/>
          </a:p>
        </p:txBody>
      </p:sp>
    </p:spTree>
    <p:extLst>
      <p:ext uri="{BB962C8B-B14F-4D97-AF65-F5344CB8AC3E}">
        <p14:creationId xmlns:p14="http://schemas.microsoft.com/office/powerpoint/2010/main" val="151777197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90FDCE-E899-45CE-9BC2-D71E17B7D862}"/>
              </a:ext>
            </a:extLst>
          </p:cNvPr>
          <p:cNvSpPr txBox="1">
            <a:spLocks noGrp="1"/>
          </p:cNvSpPr>
          <p:nvPr>
            <p:ph type="dt" sz="half" idx="7"/>
          </p:nvPr>
        </p:nvSpPr>
        <p:spPr/>
        <p:txBody>
          <a:bodyPr/>
          <a:lstStyle>
            <a:lvl1pPr>
              <a:defRPr/>
            </a:lvl1pPr>
          </a:lstStyle>
          <a:p>
            <a:pPr lvl="0"/>
            <a:fld id="{BAA3E3F5-E1B3-4AD8-B6B0-9544AE1B5B97}" type="datetime1">
              <a:rPr lang="en-GB"/>
              <a:pPr lvl="0"/>
              <a:t>23/07/2020</a:t>
            </a:fld>
            <a:endParaRPr lang="en-GB"/>
          </a:p>
        </p:txBody>
      </p:sp>
      <p:sp>
        <p:nvSpPr>
          <p:cNvPr id="3" name="Footer Placeholder 2">
            <a:extLst>
              <a:ext uri="{FF2B5EF4-FFF2-40B4-BE49-F238E27FC236}">
                <a16:creationId xmlns:a16="http://schemas.microsoft.com/office/drawing/2014/main" id="{C9169BB1-5113-45CB-81E7-8E8F6839F577}"/>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54C195A3-BF37-411D-AEAF-C517F51308D5}"/>
              </a:ext>
            </a:extLst>
          </p:cNvPr>
          <p:cNvSpPr txBox="1">
            <a:spLocks noGrp="1"/>
          </p:cNvSpPr>
          <p:nvPr>
            <p:ph type="sldNum" sz="quarter" idx="8"/>
          </p:nvPr>
        </p:nvSpPr>
        <p:spPr/>
        <p:txBody>
          <a:bodyPr/>
          <a:lstStyle>
            <a:lvl1pPr>
              <a:defRPr/>
            </a:lvl1pPr>
          </a:lstStyle>
          <a:p>
            <a:pPr lvl="0"/>
            <a:fld id="{85B485D9-DBE1-421E-8308-01A9EA98C69E}" type="slidenum">
              <a:t>‹#›</a:t>
            </a:fld>
            <a:endParaRPr lang="en-GB"/>
          </a:p>
        </p:txBody>
      </p:sp>
    </p:spTree>
    <p:extLst>
      <p:ext uri="{BB962C8B-B14F-4D97-AF65-F5344CB8AC3E}">
        <p14:creationId xmlns:p14="http://schemas.microsoft.com/office/powerpoint/2010/main" val="1739655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24BC-3E37-4EF9-AEDA-90213E63C4F6}"/>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D499E069-13F8-40C3-BA5D-7203B2146B7A}"/>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B0CA6C-222D-463A-9A75-2F1C46F81152}"/>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id="{237430ED-6765-4B00-A0BC-79DA88DD683F}"/>
              </a:ext>
            </a:extLst>
          </p:cNvPr>
          <p:cNvSpPr txBox="1">
            <a:spLocks noGrp="1"/>
          </p:cNvSpPr>
          <p:nvPr>
            <p:ph type="dt" sz="half" idx="7"/>
          </p:nvPr>
        </p:nvSpPr>
        <p:spPr/>
        <p:txBody>
          <a:bodyPr/>
          <a:lstStyle>
            <a:lvl1pPr>
              <a:defRPr/>
            </a:lvl1pPr>
          </a:lstStyle>
          <a:p>
            <a:pPr lvl="0"/>
            <a:fld id="{B0E3E517-DE9F-4729-A738-1946928D5900}" type="datetime1">
              <a:rPr lang="en-GB"/>
              <a:pPr lvl="0"/>
              <a:t>23/07/2020</a:t>
            </a:fld>
            <a:endParaRPr lang="en-GB"/>
          </a:p>
        </p:txBody>
      </p:sp>
      <p:sp>
        <p:nvSpPr>
          <p:cNvPr id="6" name="Footer Placeholder 5">
            <a:extLst>
              <a:ext uri="{FF2B5EF4-FFF2-40B4-BE49-F238E27FC236}">
                <a16:creationId xmlns:a16="http://schemas.microsoft.com/office/drawing/2014/main" id="{3EF3CE41-F498-446A-813F-0DFC56F68494}"/>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CF9B9B44-71C0-43F9-802A-DC308EEDB410}"/>
              </a:ext>
            </a:extLst>
          </p:cNvPr>
          <p:cNvSpPr txBox="1">
            <a:spLocks noGrp="1"/>
          </p:cNvSpPr>
          <p:nvPr>
            <p:ph type="sldNum" sz="quarter" idx="8"/>
          </p:nvPr>
        </p:nvSpPr>
        <p:spPr/>
        <p:txBody>
          <a:bodyPr/>
          <a:lstStyle>
            <a:lvl1pPr>
              <a:defRPr/>
            </a:lvl1pPr>
          </a:lstStyle>
          <a:p>
            <a:pPr lvl="0"/>
            <a:fld id="{145F5CCA-F53A-4E2B-8986-28BD2879CC7D}" type="slidenum">
              <a:t>‹#›</a:t>
            </a:fld>
            <a:endParaRPr lang="en-GB"/>
          </a:p>
        </p:txBody>
      </p:sp>
    </p:spTree>
    <p:extLst>
      <p:ext uri="{BB962C8B-B14F-4D97-AF65-F5344CB8AC3E}">
        <p14:creationId xmlns:p14="http://schemas.microsoft.com/office/powerpoint/2010/main" val="4219540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9507C-8FDE-4115-A84D-001F210C2266}"/>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29F53739-AF9B-4FF1-B684-E7D55D1E08F1}"/>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699B5066-CFF4-4F86-AC53-11E876F43FE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id="{F5685F6B-F910-423A-91A6-ABF7BA4929E5}"/>
              </a:ext>
            </a:extLst>
          </p:cNvPr>
          <p:cNvSpPr txBox="1">
            <a:spLocks noGrp="1"/>
          </p:cNvSpPr>
          <p:nvPr>
            <p:ph type="dt" sz="half" idx="7"/>
          </p:nvPr>
        </p:nvSpPr>
        <p:spPr/>
        <p:txBody>
          <a:bodyPr/>
          <a:lstStyle>
            <a:lvl1pPr>
              <a:defRPr/>
            </a:lvl1pPr>
          </a:lstStyle>
          <a:p>
            <a:pPr lvl="0"/>
            <a:fld id="{C0F9116A-35F3-45B5-8FEC-99175015E11F}" type="datetime1">
              <a:rPr lang="en-GB"/>
              <a:pPr lvl="0"/>
              <a:t>23/07/2020</a:t>
            </a:fld>
            <a:endParaRPr lang="en-GB"/>
          </a:p>
        </p:txBody>
      </p:sp>
      <p:sp>
        <p:nvSpPr>
          <p:cNvPr id="6" name="Footer Placeholder 5">
            <a:extLst>
              <a:ext uri="{FF2B5EF4-FFF2-40B4-BE49-F238E27FC236}">
                <a16:creationId xmlns:a16="http://schemas.microsoft.com/office/drawing/2014/main" id="{7D1D697B-16B2-459F-B1DE-FFC3CF679D1A}"/>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E558881B-F23E-46EB-B6EF-DBF761E34F6A}"/>
              </a:ext>
            </a:extLst>
          </p:cNvPr>
          <p:cNvSpPr txBox="1">
            <a:spLocks noGrp="1"/>
          </p:cNvSpPr>
          <p:nvPr>
            <p:ph type="sldNum" sz="quarter" idx="8"/>
          </p:nvPr>
        </p:nvSpPr>
        <p:spPr/>
        <p:txBody>
          <a:bodyPr/>
          <a:lstStyle>
            <a:lvl1pPr>
              <a:defRPr/>
            </a:lvl1pPr>
          </a:lstStyle>
          <a:p>
            <a:pPr lvl="0"/>
            <a:fld id="{23DF3FC7-4D33-4E5A-98FB-E01563B0691E}" type="slidenum">
              <a:t>‹#›</a:t>
            </a:fld>
            <a:endParaRPr lang="en-GB"/>
          </a:p>
        </p:txBody>
      </p:sp>
    </p:spTree>
    <p:extLst>
      <p:ext uri="{BB962C8B-B14F-4D97-AF65-F5344CB8AC3E}">
        <p14:creationId xmlns:p14="http://schemas.microsoft.com/office/powerpoint/2010/main" val="629033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9FB5A-7FFA-4395-A74F-A2EC92E41303}"/>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97AE2C41-4C04-4EF2-AE38-47EC62B48673}"/>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15898E-0FAC-412C-B0FD-AC17B1A91886}"/>
              </a:ext>
            </a:extLst>
          </p:cNvPr>
          <p:cNvSpPr txBox="1">
            <a:spLocks noGrp="1"/>
          </p:cNvSpPr>
          <p:nvPr>
            <p:ph type="dt" sz="half" idx="7"/>
          </p:nvPr>
        </p:nvSpPr>
        <p:spPr/>
        <p:txBody>
          <a:bodyPr/>
          <a:lstStyle>
            <a:lvl1pPr>
              <a:defRPr/>
            </a:lvl1pPr>
          </a:lstStyle>
          <a:p>
            <a:pPr lvl="0"/>
            <a:fld id="{79521FBF-DFEC-42A3-AEB3-5A4077CFB93D}" type="datetime1">
              <a:rPr lang="en-GB"/>
              <a:pPr lvl="0"/>
              <a:t>23/07/2020</a:t>
            </a:fld>
            <a:endParaRPr lang="en-GB"/>
          </a:p>
        </p:txBody>
      </p:sp>
      <p:sp>
        <p:nvSpPr>
          <p:cNvPr id="5" name="Footer Placeholder 4">
            <a:extLst>
              <a:ext uri="{FF2B5EF4-FFF2-40B4-BE49-F238E27FC236}">
                <a16:creationId xmlns:a16="http://schemas.microsoft.com/office/drawing/2014/main" id="{426BE64A-0638-42B5-B29B-3FF8E3F999A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6DE68EF-5D9F-45DF-924B-54DBCE5EC647}"/>
              </a:ext>
            </a:extLst>
          </p:cNvPr>
          <p:cNvSpPr txBox="1">
            <a:spLocks noGrp="1"/>
          </p:cNvSpPr>
          <p:nvPr>
            <p:ph type="sldNum" sz="quarter" idx="8"/>
          </p:nvPr>
        </p:nvSpPr>
        <p:spPr/>
        <p:txBody>
          <a:bodyPr/>
          <a:lstStyle>
            <a:lvl1pPr>
              <a:defRPr/>
            </a:lvl1pPr>
          </a:lstStyle>
          <a:p>
            <a:pPr lvl="0"/>
            <a:fld id="{BF4A8C00-E2BE-4B8E-A292-A74AB9046ACB}" type="slidenum">
              <a:t>‹#›</a:t>
            </a:fld>
            <a:endParaRPr lang="en-GB"/>
          </a:p>
        </p:txBody>
      </p:sp>
    </p:spTree>
    <p:extLst>
      <p:ext uri="{BB962C8B-B14F-4D97-AF65-F5344CB8AC3E}">
        <p14:creationId xmlns:p14="http://schemas.microsoft.com/office/powerpoint/2010/main" val="3022741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0406A6-F767-4C25-92D2-310673582170}"/>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B2FC07EB-3E1D-4454-B136-364A65CD8B66}"/>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03C5AD-0FCA-4D22-935D-E5A00F349441}"/>
              </a:ext>
            </a:extLst>
          </p:cNvPr>
          <p:cNvSpPr txBox="1">
            <a:spLocks noGrp="1"/>
          </p:cNvSpPr>
          <p:nvPr>
            <p:ph type="dt" sz="half" idx="7"/>
          </p:nvPr>
        </p:nvSpPr>
        <p:spPr/>
        <p:txBody>
          <a:bodyPr/>
          <a:lstStyle>
            <a:lvl1pPr>
              <a:defRPr/>
            </a:lvl1pPr>
          </a:lstStyle>
          <a:p>
            <a:pPr lvl="0"/>
            <a:fld id="{E7C9B545-A849-42A8-B878-3DD8577D8354}" type="datetime1">
              <a:rPr lang="en-GB"/>
              <a:pPr lvl="0"/>
              <a:t>23/07/2020</a:t>
            </a:fld>
            <a:endParaRPr lang="en-GB"/>
          </a:p>
        </p:txBody>
      </p:sp>
      <p:sp>
        <p:nvSpPr>
          <p:cNvPr id="5" name="Footer Placeholder 4">
            <a:extLst>
              <a:ext uri="{FF2B5EF4-FFF2-40B4-BE49-F238E27FC236}">
                <a16:creationId xmlns:a16="http://schemas.microsoft.com/office/drawing/2014/main" id="{4FDE61AB-BC75-47B2-A9CB-382FAB7F28F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2727AF23-F105-4766-A361-811F1B3D8279}"/>
              </a:ext>
            </a:extLst>
          </p:cNvPr>
          <p:cNvSpPr txBox="1">
            <a:spLocks noGrp="1"/>
          </p:cNvSpPr>
          <p:nvPr>
            <p:ph type="sldNum" sz="quarter" idx="8"/>
          </p:nvPr>
        </p:nvSpPr>
        <p:spPr/>
        <p:txBody>
          <a:bodyPr/>
          <a:lstStyle>
            <a:lvl1pPr>
              <a:defRPr/>
            </a:lvl1pPr>
          </a:lstStyle>
          <a:p>
            <a:pPr lvl="0"/>
            <a:fld id="{05F7E946-DF19-4062-AE32-DA16515F1D6E}" type="slidenum">
              <a:t>‹#›</a:t>
            </a:fld>
            <a:endParaRPr lang="en-GB"/>
          </a:p>
        </p:txBody>
      </p:sp>
    </p:spTree>
    <p:extLst>
      <p:ext uri="{BB962C8B-B14F-4D97-AF65-F5344CB8AC3E}">
        <p14:creationId xmlns:p14="http://schemas.microsoft.com/office/powerpoint/2010/main" val="3842569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D9D512-8406-45B5-8FD2-CDE7EF9EC36E}"/>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E9F53CB1-7216-4753-BEFD-75821C064C9C}"/>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802662-7D3A-4DB7-B71C-13145FF29F1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E52FB782-9FB9-4E05-B7E9-52F5F4BE3EB4}" type="datetime1">
              <a:rPr lang="en-GB"/>
              <a:pPr lvl="0"/>
              <a:t>23/07/2020</a:t>
            </a:fld>
            <a:endParaRPr lang="en-GB"/>
          </a:p>
        </p:txBody>
      </p:sp>
      <p:sp>
        <p:nvSpPr>
          <p:cNvPr id="5" name="Footer Placeholder 4">
            <a:extLst>
              <a:ext uri="{FF2B5EF4-FFF2-40B4-BE49-F238E27FC236}">
                <a16:creationId xmlns:a16="http://schemas.microsoft.com/office/drawing/2014/main" id="{43F7C563-AB13-4F89-BE44-59F640525AB7}"/>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0CDB10D3-905A-44BF-98FD-1EE518AF1DB9}"/>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C28379CF-7568-428D-9651-4C1D311D760D}"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n.wikipedia.org/wiki/Metabolis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hs.uk/live-well/eat-wel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hs.uk/live-well/eat-wel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hs.uk/live-well/eat-well/different-fats-nutri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utrition.org.uk/healthyliving/healthyageing.html"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utrition.org.uk/healthyliving/healthyageing/top-tips-for-healthy-ageing?start=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diabetes.org.uk/diabetes-the-basics/what-is-type-2-diabetes" TargetMode="External"/><Relationship Id="rId2" Type="http://schemas.openxmlformats.org/officeDocument/2006/relationships/hyperlink" Target="https://www.diabetes.org.uk/type-1-diabetes"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diabetes.org.uk/diabetes-the-basics/type-2-revers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hs.uk/oneyou/every-mind-matters/sleep/?WT.tsrc=Search&amp;WT.mc_id=Sleep&amp;gclid=EAIaIQobChMIhI_Q1Iak5wIVQuDtCh3zhg4LEAAYASAAEgLuAvD_BwE"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healthline.com/health/sleep-deprivation"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who.int/dietphysicalactivity/factsheet_adults/e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helpguide.org/articles/alzheimers-dementia-aging/age-related-memory-loss.ht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diabetes.org.uk/" TargetMode="External"/><Relationship Id="rId2" Type="http://schemas.openxmlformats.org/officeDocument/2006/relationships/hyperlink" Target="https://www.eventbrite.com/d/united-kingdom--milton-keynes/nutrition/" TargetMode="External"/><Relationship Id="rId1" Type="http://schemas.openxmlformats.org/officeDocument/2006/relationships/slideLayout" Target="../slideLayouts/slideLayout2.xml"/><Relationship Id="rId6" Type="http://schemas.openxmlformats.org/officeDocument/2006/relationships/hyperlink" Target="https://www.who.int/dietphysicalactivity/factsheet_adults/en/.co.uk/" TargetMode="External"/><Relationship Id="rId5" Type="http://schemas.openxmlformats.org/officeDocument/2006/relationships/hyperlink" Target="https://www.healthwatch.co.uk/" TargetMode="External"/><Relationship Id="rId4" Type="http://schemas.openxmlformats.org/officeDocument/2006/relationships/hyperlink" Target="https://www.bhf.org.uk/what-we-do/influencing-change/our-campaign-successe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nhs.uk/live-well/eat-well/" TargetMode="External"/><Relationship Id="rId2" Type="http://schemas.openxmlformats.org/officeDocument/2006/relationships/hyperlink" Target="https://www.nutrition.org.uk/" TargetMode="External"/><Relationship Id="rId1" Type="http://schemas.openxmlformats.org/officeDocument/2006/relationships/slideLayout" Target="../slideLayouts/slideLayout2.xml"/><Relationship Id="rId6" Type="http://schemas.openxmlformats.org/officeDocument/2006/relationships/hyperlink" Target="https://www.cancer.gov/about-cancer/causes-prevention/risk/obesity/obesity-fact-sheet#how-many-cancer-cases-may-be-due-to-obesity" TargetMode="External"/><Relationship Id="rId5" Type="http://schemas.openxmlformats.org/officeDocument/2006/relationships/hyperlink" Target="https://thatsugarmovement.com/high-blood-glucose-and-the-brain/" TargetMode="External"/><Relationship Id="rId4" Type="http://schemas.openxmlformats.org/officeDocument/2006/relationships/hyperlink" Target="https://www.gov.uk/government/organisations/department-of-health-and-social-car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youtu.be/LU4pXFgcGos" TargetMode="External"/><Relationship Id="rId2" Type="http://schemas.openxmlformats.org/officeDocument/2006/relationships/hyperlink" Target="https://www.open.edu/openlearn/health-sports-psychology/how-age-well-while-self-isolating" TargetMode="External"/><Relationship Id="rId1" Type="http://schemas.openxmlformats.org/officeDocument/2006/relationships/slideLayout" Target="../slideLayouts/slideLayout2.xml"/><Relationship Id="rId6" Type="http://schemas.openxmlformats.org/officeDocument/2006/relationships/hyperlink" Target="https://theretirementcafe.co.uk/077-dr-jitka/" TargetMode="External"/><Relationship Id="rId5" Type="http://schemas.openxmlformats.org/officeDocument/2006/relationships/hyperlink" Target="https://www.open.edu/openlearn/health-sports-psychology/social-care-social-work/the-effects-self-isolation-and-lack-physical-activity-on-carers" TargetMode="External"/><Relationship Id="rId4" Type="http://schemas.openxmlformats.org/officeDocument/2006/relationships/hyperlink" Target="https://youtu.be/M9yUC-MUugA"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open.edu/openlearn/health-sports-psychology/mental-health/5-reasons-why-exercising-outdoors-great-people-who-have-dementia" TargetMode="External"/><Relationship Id="rId7" Type="http://schemas.openxmlformats.org/officeDocument/2006/relationships/hyperlink" Target="https://www.open.edu/openlearn/health-sports-psychology/health/the-ageing-brain-use-it-or-lose-it" TargetMode="External"/><Relationship Id="rId2" Type="http://schemas.openxmlformats.org/officeDocument/2006/relationships/hyperlink" Target="https://www.open.edu/openlearn/health-sports-psychology/health/the-ageing-well-public-talks" TargetMode="External"/><Relationship Id="rId1" Type="http://schemas.openxmlformats.org/officeDocument/2006/relationships/slideLayout" Target="../slideLayouts/slideLayout2.xml"/><Relationship Id="rId6" Type="http://schemas.openxmlformats.org/officeDocument/2006/relationships/hyperlink" Target="https://www.open.edu/openlearn/health-sports-psychology/mental-health/five-pillars-ageing-well&#160;" TargetMode="External"/><Relationship Id="rId5" Type="http://schemas.openxmlformats.org/officeDocument/2006/relationships/hyperlink" Target="https://www.open.edu/openlearn/health-sports-psychology/mental-health/depression-mood-and-exercise?in_menu=622279" TargetMode="External"/><Relationship Id="rId4" Type="http://schemas.openxmlformats.org/officeDocument/2006/relationships/hyperlink" Target="https://doi.org/10.21954/ou.rd.c.4716437.v1"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hyperlink" Target="https://ordo.open.ac.uk/collections/Ageing_Well_Public_Talk/4716437" TargetMode="External"/><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hyperlink" Target="https://www.open.edu/openlearncreate/course/view.php?id=5016"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jpeg"/><Relationship Id="rId10" Type="http://schemas.openxmlformats.org/officeDocument/2006/relationships/image" Target="../media/image2.png"/><Relationship Id="rId4" Type="http://schemas.openxmlformats.org/officeDocument/2006/relationships/image" Target="../media/image3.jpeg"/><Relationship Id="rId9"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9AE2756-0FC4-4155-83E7-58AAAB63E7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47AB924-1B87-43FC-B7C7-B112D5C51A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04C63A-C737-4D6D-A650-FA99667441A3}"/>
              </a:ext>
            </a:extLst>
          </p:cNvPr>
          <p:cNvSpPr txBox="1">
            <a:spLocks noGrp="1"/>
          </p:cNvSpPr>
          <p:nvPr>
            <p:ph type="ctrTitle"/>
          </p:nvPr>
        </p:nvSpPr>
        <p:spPr>
          <a:xfrm>
            <a:off x="527538" y="4517552"/>
            <a:ext cx="11139854" cy="1169534"/>
          </a:xfrm>
        </p:spPr>
        <p:txBody>
          <a:bodyPr>
            <a:normAutofit/>
          </a:bodyPr>
          <a:lstStyle/>
          <a:p>
            <a:pPr lvl="0"/>
            <a:r>
              <a:rPr lang="en-GB" sz="3000" b="1" dirty="0">
                <a:solidFill>
                  <a:srgbClr val="FFFFFF"/>
                </a:solidFill>
              </a:rPr>
              <a:t>Ageing Well Series</a:t>
            </a:r>
            <a:br>
              <a:rPr lang="en-GB" sz="3000" b="1" dirty="0">
                <a:solidFill>
                  <a:srgbClr val="FFFFFF"/>
                </a:solidFill>
              </a:rPr>
            </a:br>
            <a:r>
              <a:rPr lang="en-GB" sz="3000" b="1" dirty="0">
                <a:solidFill>
                  <a:srgbClr val="FFFFFF"/>
                </a:solidFill>
              </a:rPr>
              <a:t>Talk 3. Nutritional needs of ageing</a:t>
            </a:r>
          </a:p>
        </p:txBody>
      </p:sp>
      <p:sp>
        <p:nvSpPr>
          <p:cNvPr id="3" name="Subtitle 2">
            <a:extLst>
              <a:ext uri="{FF2B5EF4-FFF2-40B4-BE49-F238E27FC236}">
                <a16:creationId xmlns:a16="http://schemas.microsoft.com/office/drawing/2014/main" id="{1679968B-AF64-4F92-ADA2-C9F9F172B3E9}"/>
              </a:ext>
            </a:extLst>
          </p:cNvPr>
          <p:cNvSpPr txBox="1">
            <a:spLocks noGrp="1"/>
          </p:cNvSpPr>
          <p:nvPr>
            <p:ph type="subTitle" idx="1"/>
          </p:nvPr>
        </p:nvSpPr>
        <p:spPr>
          <a:xfrm>
            <a:off x="1339362" y="5815698"/>
            <a:ext cx="9144000" cy="662102"/>
          </a:xfrm>
        </p:spPr>
        <p:txBody>
          <a:bodyPr>
            <a:normAutofit fontScale="92500" lnSpcReduction="20000"/>
          </a:bodyPr>
          <a:lstStyle/>
          <a:p>
            <a:pPr lvl="0" fontAlgn="ctr">
              <a:spcBef>
                <a:spcPts val="0"/>
              </a:spcBef>
            </a:pPr>
            <a:r>
              <a:rPr lang="en-GB" sz="1800" b="1" dirty="0">
                <a:solidFill>
                  <a:srgbClr val="E7E6E6"/>
                </a:solidFill>
              </a:rPr>
              <a:t>Dr Jitka Vseteckova , </a:t>
            </a:r>
            <a:r>
              <a:rPr lang="en-GB" sz="1800" dirty="0">
                <a:solidFill>
                  <a:srgbClr val="E7E6E6"/>
                </a:solidFill>
              </a:rPr>
              <a:t>Senior Lecturer health and Social Care, PhD, D.Prof, SFHEA,</a:t>
            </a:r>
          </a:p>
          <a:p>
            <a:pPr lvl="0" fontAlgn="ctr">
              <a:spcBef>
                <a:spcPts val="0"/>
              </a:spcBef>
            </a:pPr>
            <a:r>
              <a:rPr lang="en-GB" sz="1800" dirty="0">
                <a:solidFill>
                  <a:srgbClr val="E7E6E6"/>
                </a:solidFill>
              </a:rPr>
              <a:t>Faculty WELS</a:t>
            </a:r>
          </a:p>
          <a:p>
            <a:pPr lvl="0" fontAlgn="ctr">
              <a:spcBef>
                <a:spcPts val="0"/>
              </a:spcBef>
            </a:pPr>
            <a:r>
              <a:rPr lang="en-GB" sz="1800" b="1" dirty="0">
                <a:solidFill>
                  <a:srgbClr val="E7E6E6"/>
                </a:solidFill>
              </a:rPr>
              <a:t>The Open University</a:t>
            </a:r>
          </a:p>
          <a:p>
            <a:pPr lvl="0" fontAlgn="ctr">
              <a:spcBef>
                <a:spcPts val="0"/>
              </a:spcBef>
            </a:pPr>
            <a:endParaRPr lang="en-GB" sz="500" b="1" dirty="0">
              <a:solidFill>
                <a:srgbClr val="E7E6E6"/>
              </a:solidFill>
            </a:endParaRPr>
          </a:p>
          <a:p>
            <a:pPr lvl="0"/>
            <a:endParaRPr lang="en-GB" sz="500" dirty="0">
              <a:solidFill>
                <a:srgbClr val="E7E6E6"/>
              </a:solidFill>
            </a:endParaRPr>
          </a:p>
        </p:txBody>
      </p:sp>
      <p:pic>
        <p:nvPicPr>
          <p:cNvPr id="4" name="Picture 3">
            <a:extLst>
              <a:ext uri="{FF2B5EF4-FFF2-40B4-BE49-F238E27FC236}">
                <a16:creationId xmlns:a16="http://schemas.microsoft.com/office/drawing/2014/main" id="{360D2B75-23E6-4736-BE00-4E6AF1541F0C}"/>
              </a:ext>
            </a:extLst>
          </p:cNvPr>
          <p:cNvPicPr>
            <a:picLocks noChangeAspect="1"/>
          </p:cNvPicPr>
          <p:nvPr/>
        </p:nvPicPr>
        <p:blipFill>
          <a:blip r:embed="rId2"/>
          <a:stretch>
            <a:fillRect/>
          </a:stretch>
        </p:blipFill>
        <p:spPr>
          <a:xfrm>
            <a:off x="320040" y="593745"/>
            <a:ext cx="3425609" cy="3425609"/>
          </a:xfrm>
          <a:prstGeom prst="rect">
            <a:avLst/>
          </a:prstGeom>
          <a:noFill/>
        </p:spPr>
      </p:pic>
      <p:pic>
        <p:nvPicPr>
          <p:cNvPr id="5" name="Picture 4">
            <a:extLst>
              <a:ext uri="{FF2B5EF4-FFF2-40B4-BE49-F238E27FC236}">
                <a16:creationId xmlns:a16="http://schemas.microsoft.com/office/drawing/2014/main" id="{590CE6A7-A5C4-4324-A610-C625D1EC26D1}"/>
              </a:ext>
            </a:extLst>
          </p:cNvPr>
          <p:cNvPicPr>
            <a:picLocks noChangeAspect="1"/>
          </p:cNvPicPr>
          <p:nvPr/>
        </p:nvPicPr>
        <p:blipFill>
          <a:blip r:embed="rId3"/>
          <a:stretch>
            <a:fillRect/>
          </a:stretch>
        </p:blipFill>
        <p:spPr>
          <a:xfrm>
            <a:off x="4385729" y="1110515"/>
            <a:ext cx="3433324" cy="2392068"/>
          </a:xfrm>
          <a:prstGeom prst="rect">
            <a:avLst/>
          </a:prstGeom>
          <a:noFill/>
        </p:spPr>
      </p:pic>
      <p:cxnSp>
        <p:nvCxnSpPr>
          <p:cNvPr id="15" name="Straight Connector 14">
            <a:extLst>
              <a:ext uri="{FF2B5EF4-FFF2-40B4-BE49-F238E27FC236}">
                <a16:creationId xmlns:a16="http://schemas.microsoft.com/office/drawing/2014/main" id="{818DC98F-4057-4645-B948-F604F39A9CF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8">
            <a:extLst>
              <a:ext uri="{FF2B5EF4-FFF2-40B4-BE49-F238E27FC236}">
                <a16:creationId xmlns:a16="http://schemas.microsoft.com/office/drawing/2014/main" id="{E4A575DC-0449-42F5-8122-E743392A436E}"/>
              </a:ext>
            </a:extLst>
          </p:cNvPr>
          <p:cNvPicPr>
            <a:picLocks noChangeAspect="1"/>
          </p:cNvPicPr>
          <p:nvPr/>
        </p:nvPicPr>
        <p:blipFill>
          <a:blip r:embed="rId4"/>
          <a:stretch>
            <a:fillRect/>
          </a:stretch>
        </p:blipFill>
        <p:spPr>
          <a:xfrm>
            <a:off x="8449725" y="616905"/>
            <a:ext cx="3423916" cy="3423916"/>
          </a:xfrm>
          <a:prstGeom prst="rect">
            <a:avLst/>
          </a:prstGeom>
          <a:noFill/>
        </p:spPr>
      </p:pic>
      <p:cxnSp>
        <p:nvCxnSpPr>
          <p:cNvPr id="17" name="Straight Connector 16">
            <a:extLst>
              <a:ext uri="{FF2B5EF4-FFF2-40B4-BE49-F238E27FC236}">
                <a16:creationId xmlns:a16="http://schemas.microsoft.com/office/drawing/2014/main" id="{DAD2B705-4A9B-408D-AA80-4F41045E09D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02C3-0EA7-4475-9D01-90B8E4DE7C6A}"/>
              </a:ext>
            </a:extLst>
          </p:cNvPr>
          <p:cNvSpPr txBox="1">
            <a:spLocks noGrp="1"/>
          </p:cNvSpPr>
          <p:nvPr>
            <p:ph type="title"/>
          </p:nvPr>
        </p:nvSpPr>
        <p:spPr>
          <a:xfrm>
            <a:off x="0" y="252584"/>
            <a:ext cx="12191996" cy="1325559"/>
          </a:xfrm>
        </p:spPr>
        <p:txBody>
          <a:bodyPr/>
          <a:lstStyle/>
          <a:p>
            <a:pPr lvl="0"/>
            <a:r>
              <a:rPr lang="en-GB" sz="4000" b="1">
                <a:solidFill>
                  <a:srgbClr val="203864"/>
                </a:solidFill>
              </a:rPr>
              <a:t>Today’s talk – in partnership with Voluntary Health Scotland</a:t>
            </a:r>
          </a:p>
        </p:txBody>
      </p:sp>
      <p:sp>
        <p:nvSpPr>
          <p:cNvPr id="3" name="Content Placeholder 2">
            <a:extLst>
              <a:ext uri="{FF2B5EF4-FFF2-40B4-BE49-F238E27FC236}">
                <a16:creationId xmlns:a16="http://schemas.microsoft.com/office/drawing/2014/main" id="{68598810-5130-44D1-9581-C87C3A73FEA6}"/>
              </a:ext>
            </a:extLst>
          </p:cNvPr>
          <p:cNvSpPr txBox="1">
            <a:spLocks noGrp="1"/>
          </p:cNvSpPr>
          <p:nvPr>
            <p:ph idx="1"/>
          </p:nvPr>
        </p:nvSpPr>
        <p:spPr>
          <a:xfrm>
            <a:off x="228600" y="1690689"/>
            <a:ext cx="11704320" cy="5167310"/>
          </a:xfrm>
        </p:spPr>
        <p:txBody>
          <a:bodyPr/>
          <a:lstStyle/>
          <a:p>
            <a:pPr lvl="0">
              <a:lnSpc>
                <a:spcPct val="80000"/>
              </a:lnSpc>
            </a:pPr>
            <a:endParaRPr lang="en-GB"/>
          </a:p>
          <a:p>
            <a:pPr lvl="0">
              <a:lnSpc>
                <a:spcPct val="80000"/>
              </a:lnSpc>
            </a:pPr>
            <a:r>
              <a:rPr lang="en-GB"/>
              <a:t>The world population is rapidly ageing &amp; we are all ageing since the day we are born.</a:t>
            </a:r>
          </a:p>
          <a:p>
            <a:pPr lvl="0">
              <a:lnSpc>
                <a:spcPct val="80000"/>
              </a:lnSpc>
            </a:pPr>
            <a:r>
              <a:rPr lang="en-GB"/>
              <a:t>Physical and psychological/cognitive decline that happens at different speeds for different individuals.</a:t>
            </a:r>
          </a:p>
          <a:p>
            <a:pPr lvl="0">
              <a:lnSpc>
                <a:spcPct val="80000"/>
              </a:lnSpc>
            </a:pPr>
            <a:r>
              <a:rPr lang="en-GB"/>
              <a:t>Ageing processes are in general very difficult to predict. </a:t>
            </a:r>
          </a:p>
          <a:p>
            <a:pPr lvl="0">
              <a:lnSpc>
                <a:spcPct val="80000"/>
              </a:lnSpc>
            </a:pPr>
            <a:r>
              <a:rPr lang="en-GB"/>
              <a:t>Genetic predispositions we may need to take into account regarding the overall ageing the process is also co-defined by what we actually do about it. </a:t>
            </a:r>
          </a:p>
          <a:p>
            <a:pPr lvl="0">
              <a:lnSpc>
                <a:spcPct val="80000"/>
              </a:lnSpc>
            </a:pPr>
            <a:r>
              <a:rPr lang="en-GB" b="1">
                <a:solidFill>
                  <a:srgbClr val="203864"/>
                </a:solidFill>
              </a:rPr>
              <a:t>USE IT OR LOSE IT </a:t>
            </a:r>
            <a:r>
              <a:rPr lang="en-GB"/>
              <a:t>- in other words, both cognitive and physical stimulation while ageing, help to preserve cognitive and physical functions we don’t want to lose.  </a:t>
            </a:r>
            <a:r>
              <a:rPr lang="en-GB" b="1">
                <a:solidFill>
                  <a:srgbClr val="203864"/>
                </a:solidFill>
              </a:rPr>
              <a:t>Especially during COVID-19 times.</a:t>
            </a:r>
          </a:p>
          <a:p>
            <a:pPr lvl="0">
              <a:lnSpc>
                <a:spcPct val="80000"/>
              </a:lnSpc>
            </a:pPr>
            <a:r>
              <a:rPr lang="en-GB" b="1">
                <a:solidFill>
                  <a:srgbClr val="203864"/>
                </a:solidFill>
              </a:rPr>
              <a:t>The Five Pillars of Ageing Well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19">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EA19C63-2419-461B-87FD-1012A96FC3E1}"/>
              </a:ext>
            </a:extLst>
          </p:cNvPr>
          <p:cNvSpPr>
            <a:spLocks noMove="1" noResize="1"/>
          </p:cNvSpPr>
          <p:nvPr/>
        </p:nvSpPr>
        <p:spPr>
          <a:xfrm>
            <a:off x="336883" y="321173"/>
            <a:ext cx="7174245" cy="5896746"/>
          </a:xfrm>
          <a:prstGeom prst="rect">
            <a:avLst/>
          </a:prstGeom>
          <a:solidFill>
            <a:srgbClr val="000000">
              <a:alpha val="15000"/>
            </a:srgbClr>
          </a:solidFill>
          <a:ln w="127001" cap="sq">
            <a:solidFill>
              <a:srgbClr val="000000">
                <a:alpha val="10000"/>
              </a:srgbClr>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3" descr="A close up of text on a white background&#10;&#10;Description generated with high confidence">
            <a:extLst>
              <a:ext uri="{FF2B5EF4-FFF2-40B4-BE49-F238E27FC236}">
                <a16:creationId xmlns:a16="http://schemas.microsoft.com/office/drawing/2014/main" id="{9AE961E7-E7A7-44DF-BC08-1F6E5304A546}"/>
              </a:ext>
            </a:extLst>
          </p:cNvPr>
          <p:cNvPicPr>
            <a:picLocks noChangeAspect="1"/>
          </p:cNvPicPr>
          <p:nvPr/>
        </p:nvPicPr>
        <p:blipFill>
          <a:blip r:embed="rId2"/>
          <a:stretch>
            <a:fillRect/>
          </a:stretch>
        </p:blipFill>
        <p:spPr>
          <a:xfrm>
            <a:off x="7820991" y="2690448"/>
            <a:ext cx="4206889" cy="3846377"/>
          </a:xfrm>
          <a:prstGeom prst="rect">
            <a:avLst/>
          </a:prstGeom>
          <a:noFill/>
          <a:ln cap="flat">
            <a:noFill/>
          </a:ln>
        </p:spPr>
      </p:pic>
      <p:pic>
        <p:nvPicPr>
          <p:cNvPr id="4" name="Picture 4" descr="A close up of a logo&#10;&#10;Description generated with very high confidence">
            <a:extLst>
              <a:ext uri="{FF2B5EF4-FFF2-40B4-BE49-F238E27FC236}">
                <a16:creationId xmlns:a16="http://schemas.microsoft.com/office/drawing/2014/main" id="{E4246CB0-73B0-4F8B-BBC4-B93B954B8EEA}"/>
              </a:ext>
            </a:extLst>
          </p:cNvPr>
          <p:cNvPicPr>
            <a:picLocks noChangeAspect="1"/>
          </p:cNvPicPr>
          <p:nvPr/>
        </p:nvPicPr>
        <p:blipFill>
          <a:blip r:embed="rId3"/>
          <a:stretch>
            <a:fillRect/>
          </a:stretch>
        </p:blipFill>
        <p:spPr>
          <a:xfrm>
            <a:off x="10298247" y="629582"/>
            <a:ext cx="1193045" cy="1274161"/>
          </a:xfrm>
          <a:prstGeom prst="rect">
            <a:avLst/>
          </a:prstGeom>
          <a:noFill/>
          <a:ln cap="flat">
            <a:noFill/>
          </a:ln>
        </p:spPr>
      </p:pic>
      <p:pic>
        <p:nvPicPr>
          <p:cNvPr id="5" name="Content Placeholder 3">
            <a:extLst>
              <a:ext uri="{FF2B5EF4-FFF2-40B4-BE49-F238E27FC236}">
                <a16:creationId xmlns:a16="http://schemas.microsoft.com/office/drawing/2014/main" id="{C2F76561-5256-402E-8BD7-EAC537E93A62}"/>
              </a:ext>
            </a:extLst>
          </p:cNvPr>
          <p:cNvPicPr>
            <a:picLocks noChangeAspect="1"/>
          </p:cNvPicPr>
          <p:nvPr/>
        </p:nvPicPr>
        <p:blipFill>
          <a:blip r:embed="rId4"/>
          <a:stretch>
            <a:fillRect/>
          </a:stretch>
        </p:blipFill>
        <p:spPr>
          <a:xfrm>
            <a:off x="474783" y="524024"/>
            <a:ext cx="6922410" cy="5556735"/>
          </a:xfrm>
          <a:prstGeom prst="rect">
            <a:avLst/>
          </a:prstGeom>
          <a:noFill/>
          <a:ln cap="flat">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7931670-9B51-436F-8B65-D62D801B7A28}"/>
              </a:ext>
            </a:extLst>
          </p:cNvPr>
          <p:cNvSpPr txBox="1">
            <a:spLocks noGrp="1"/>
          </p:cNvSpPr>
          <p:nvPr>
            <p:ph idx="1"/>
          </p:nvPr>
        </p:nvSpPr>
        <p:spPr>
          <a:xfrm>
            <a:off x="0" y="1512280"/>
            <a:ext cx="12191996" cy="5472336"/>
          </a:xfrm>
        </p:spPr>
        <p:txBody>
          <a:bodyPr/>
          <a:lstStyle/>
          <a:p>
            <a:pPr marL="0" lvl="0" indent="0">
              <a:lnSpc>
                <a:spcPct val="100000"/>
              </a:lnSpc>
              <a:buNone/>
            </a:pPr>
            <a:r>
              <a:rPr lang="en-GB" sz="2400" b="1" i="1" dirty="0"/>
              <a:t>1. Are we prepared to live longer?  </a:t>
            </a:r>
            <a:r>
              <a:rPr lang="en-GB" sz="2400" dirty="0"/>
              <a:t>(basic biomedical and psycho-social aspects of ageing,  age-related conditions e.g. bone health, frailty etc. and overview of the next talks)</a:t>
            </a:r>
          </a:p>
          <a:p>
            <a:pPr marL="0" lvl="0" indent="0">
              <a:lnSpc>
                <a:spcPct val="100000"/>
              </a:lnSpc>
              <a:buNone/>
            </a:pPr>
            <a:r>
              <a:rPr lang="en-GB" sz="2400" b="1" i="1" dirty="0">
                <a:solidFill>
                  <a:schemeClr val="tx1"/>
                </a:solidFill>
              </a:rPr>
              <a:t>2. Ageing brain </a:t>
            </a:r>
            <a:r>
              <a:rPr lang="en-GB" sz="2400" dirty="0"/>
              <a:t>(basic facts on neurodegenerative conditions associated with ageing and age-related and non age-related memory loss)</a:t>
            </a:r>
          </a:p>
          <a:p>
            <a:pPr marL="0" lvl="0" indent="0">
              <a:lnSpc>
                <a:spcPct val="100000"/>
              </a:lnSpc>
              <a:buNone/>
            </a:pPr>
            <a:r>
              <a:rPr lang="en-GB" sz="2400" b="1" i="1" dirty="0">
                <a:solidFill>
                  <a:schemeClr val="accent1"/>
                </a:solidFill>
              </a:rPr>
              <a:t>3. Nutritional needs of ageing </a:t>
            </a:r>
            <a:r>
              <a:rPr lang="en-GB" sz="2400" dirty="0">
                <a:solidFill>
                  <a:schemeClr val="accent1"/>
                </a:solidFill>
              </a:rPr>
              <a:t>(</a:t>
            </a:r>
            <a:r>
              <a:rPr lang="en-GB" sz="2400" dirty="0"/>
              <a:t>What nutrients we tend to lose while ageing and what nutrients and diet/eating habits we should keep an eye on)</a:t>
            </a:r>
          </a:p>
          <a:p>
            <a:pPr marL="0" lvl="0" indent="0">
              <a:lnSpc>
                <a:spcPct val="100000"/>
              </a:lnSpc>
              <a:buNone/>
            </a:pPr>
            <a:r>
              <a:rPr lang="en-GB" sz="2400" b="1" i="1" dirty="0"/>
              <a:t>4. Pharmacotherapy while ageing </a:t>
            </a:r>
            <a:r>
              <a:rPr lang="en-GB" sz="2400" dirty="0"/>
              <a:t>(age-related changes in pharmacokinetics and pharmacodynamics – how the drugs behave in our body while ageing)</a:t>
            </a:r>
          </a:p>
          <a:p>
            <a:pPr marL="0" lvl="0" indent="0">
              <a:lnSpc>
                <a:spcPct val="100000"/>
              </a:lnSpc>
              <a:buNone/>
            </a:pPr>
            <a:r>
              <a:rPr lang="en-GB" sz="2400" b="1" i="1" dirty="0"/>
              <a:t>5. Move it and breathe </a:t>
            </a:r>
            <a:r>
              <a:rPr lang="en-GB" sz="2400" dirty="0"/>
              <a:t>(more detailed journey into age-related changes in muscles, tendons, bones and the importance of breathing well, exercising well and enough)</a:t>
            </a:r>
          </a:p>
          <a:p>
            <a:pPr marL="0" lvl="0" indent="0">
              <a:lnSpc>
                <a:spcPct val="100000"/>
              </a:lnSpc>
              <a:buNone/>
            </a:pPr>
            <a:r>
              <a:rPr lang="en-GB" sz="2400" b="1" i="1" dirty="0"/>
              <a:t>6. Standing tall </a:t>
            </a:r>
            <a:r>
              <a:rPr lang="en-GB" sz="2400" dirty="0"/>
              <a:t>(more detailed journey into age-related postural alignment changes affecting postural stability and balance, and ways to compensate for 'gravity of ageing')</a:t>
            </a:r>
          </a:p>
          <a:p>
            <a:pPr lvl="0">
              <a:lnSpc>
                <a:spcPct val="70000"/>
              </a:lnSpc>
            </a:pPr>
            <a:endParaRPr lang="en-GB" sz="2400" dirty="0"/>
          </a:p>
        </p:txBody>
      </p:sp>
      <p:pic>
        <p:nvPicPr>
          <p:cNvPr id="3" name="Picture 2">
            <a:extLst>
              <a:ext uri="{FF2B5EF4-FFF2-40B4-BE49-F238E27FC236}">
                <a16:creationId xmlns:a16="http://schemas.microsoft.com/office/drawing/2014/main" id="{D00169ED-7EE4-4801-AD0E-20B9699680B3}"/>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EBAE6A3-440B-4BBA-AF7A-72DB63A1D7C5}"/>
              </a:ext>
            </a:extLst>
          </p:cNvPr>
          <p:cNvSpPr txBox="1">
            <a:spLocks noGrp="1"/>
          </p:cNvSpPr>
          <p:nvPr>
            <p:ph idx="1"/>
          </p:nvPr>
        </p:nvSpPr>
        <p:spPr>
          <a:xfrm>
            <a:off x="216127" y="801855"/>
            <a:ext cx="11853952" cy="5898200"/>
          </a:xfrm>
        </p:spPr>
        <p:txBody>
          <a:bodyPr/>
          <a:lstStyle/>
          <a:p>
            <a:pPr marL="0" lvl="0" indent="0">
              <a:lnSpc>
                <a:spcPct val="100000"/>
              </a:lnSpc>
              <a:buNone/>
            </a:pPr>
            <a:endParaRPr lang="en-GB" sz="2600"/>
          </a:p>
          <a:p>
            <a:pPr lvl="0">
              <a:lnSpc>
                <a:spcPct val="100000"/>
              </a:lnSpc>
            </a:pPr>
            <a:r>
              <a:rPr lang="en-GB" sz="2600"/>
              <a:t>All the way through the ‘</a:t>
            </a:r>
            <a:r>
              <a:rPr lang="en-GB" sz="2600" b="1">
                <a:solidFill>
                  <a:srgbClr val="203864"/>
                </a:solidFill>
              </a:rPr>
              <a:t>Ageing Well’ </a:t>
            </a:r>
            <a:r>
              <a:rPr lang="en-GB" sz="2600"/>
              <a:t>talks we explore how using this knowledge might facilitate self-management, become partners in our care and delay the ageing processes for as much as we can.  </a:t>
            </a:r>
          </a:p>
          <a:p>
            <a:pPr marL="0" lvl="0" indent="0">
              <a:lnSpc>
                <a:spcPct val="100000"/>
              </a:lnSpc>
              <a:buNone/>
            </a:pPr>
            <a:endParaRPr lang="en-GB" sz="2600"/>
          </a:p>
          <a:p>
            <a:pPr lvl="0">
              <a:lnSpc>
                <a:spcPct val="100000"/>
              </a:lnSpc>
            </a:pPr>
            <a:r>
              <a:rPr lang="en-GB" sz="2600"/>
              <a:t>The </a:t>
            </a:r>
            <a:r>
              <a:rPr lang="en-GB" sz="2600" b="1">
                <a:solidFill>
                  <a:srgbClr val="203864"/>
                </a:solidFill>
              </a:rPr>
              <a:t>emphasis</a:t>
            </a:r>
            <a:r>
              <a:rPr lang="en-GB" sz="2600"/>
              <a:t> of the ‘</a:t>
            </a:r>
            <a:r>
              <a:rPr lang="en-GB" sz="2600" b="1">
                <a:solidFill>
                  <a:srgbClr val="203864"/>
                </a:solidFill>
              </a:rPr>
              <a:t>Ageing Well’ </a:t>
            </a:r>
            <a:r>
              <a:rPr lang="en-GB" sz="2600"/>
              <a:t>series is on </a:t>
            </a:r>
            <a:r>
              <a:rPr lang="en-GB" sz="2600" b="1">
                <a:solidFill>
                  <a:srgbClr val="203864"/>
                </a:solidFill>
              </a:rPr>
              <a:t>optimizing cognitive and physical well-being, </a:t>
            </a:r>
            <a:r>
              <a:rPr lang="en-GB" sz="2600"/>
              <a:t>physiological ageing and self-management. To a lesser extent, on pathological processes while ageing.</a:t>
            </a:r>
          </a:p>
          <a:p>
            <a:pPr lvl="0">
              <a:lnSpc>
                <a:spcPct val="100000"/>
              </a:lnSpc>
            </a:pPr>
            <a:endParaRPr lang="en-GB" sz="2600"/>
          </a:p>
          <a:p>
            <a:pPr lvl="0">
              <a:lnSpc>
                <a:spcPct val="100000"/>
              </a:lnSpc>
            </a:pPr>
            <a:r>
              <a:rPr lang="en-GB" sz="2600" b="1">
                <a:solidFill>
                  <a:srgbClr val="203864"/>
                </a:solidFill>
              </a:rPr>
              <a:t>Promoting physical activity, social activity, networking, learning and healthy lifestyle</a:t>
            </a:r>
          </a:p>
          <a:p>
            <a:pPr lvl="0">
              <a:lnSpc>
                <a:spcPct val="100000"/>
              </a:lnSpc>
            </a:pPr>
            <a:r>
              <a:rPr lang="en-GB" sz="2600" b="1">
                <a:solidFill>
                  <a:srgbClr val="203864"/>
                </a:solidFill>
              </a:rPr>
              <a:t>Building bridges</a:t>
            </a:r>
          </a:p>
          <a:p>
            <a:pPr lvl="0">
              <a:lnSpc>
                <a:spcPct val="70000"/>
              </a:lnSpc>
            </a:pPr>
            <a:endParaRPr lang="en-GB" sz="2600"/>
          </a:p>
        </p:txBody>
      </p:sp>
      <p:pic>
        <p:nvPicPr>
          <p:cNvPr id="3" name="Picture 2">
            <a:extLst>
              <a:ext uri="{FF2B5EF4-FFF2-40B4-BE49-F238E27FC236}">
                <a16:creationId xmlns:a16="http://schemas.microsoft.com/office/drawing/2014/main" id="{E4107928-1100-4E50-A550-058523054467}"/>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C5BCE8AE-12D4-489F-85F8-597D27EA02A3}"/>
              </a:ext>
            </a:extLst>
          </p:cNvPr>
          <p:cNvSpPr txBox="1">
            <a:spLocks noGrp="1"/>
          </p:cNvSpPr>
          <p:nvPr>
            <p:ph type="title"/>
          </p:nvPr>
        </p:nvSpPr>
        <p:spPr/>
        <p:txBody>
          <a:bodyPr/>
          <a:lstStyle/>
          <a:p>
            <a:pPr lvl="0"/>
            <a:r>
              <a:rPr lang="en-GB" b="1">
                <a:solidFill>
                  <a:srgbClr val="203864"/>
                </a:solidFill>
              </a:rPr>
              <a:t>Why do we need food?</a:t>
            </a:r>
          </a:p>
        </p:txBody>
      </p:sp>
      <p:pic>
        <p:nvPicPr>
          <p:cNvPr id="3" name="Content Placeholder 5">
            <a:extLst>
              <a:ext uri="{FF2B5EF4-FFF2-40B4-BE49-F238E27FC236}">
                <a16:creationId xmlns:a16="http://schemas.microsoft.com/office/drawing/2014/main" id="{360FE139-8D7A-4D4F-AFB2-4A9FF828E2B9}"/>
              </a:ext>
            </a:extLst>
          </p:cNvPr>
          <p:cNvPicPr>
            <a:picLocks noGrp="1" noChangeAspect="1"/>
          </p:cNvPicPr>
          <p:nvPr>
            <p:ph idx="1"/>
          </p:nvPr>
        </p:nvPicPr>
        <p:blipFill>
          <a:blip r:embed="rId2"/>
          <a:stretch>
            <a:fillRect/>
          </a:stretch>
        </p:blipFill>
        <p:spPr>
          <a:xfrm>
            <a:off x="164893" y="1825627"/>
            <a:ext cx="12027112" cy="5032372"/>
          </a:xfrm>
        </p:spPr>
      </p:pic>
      <p:pic>
        <p:nvPicPr>
          <p:cNvPr id="4" name="Picture 3">
            <a:extLst>
              <a:ext uri="{FF2B5EF4-FFF2-40B4-BE49-F238E27FC236}">
                <a16:creationId xmlns:a16="http://schemas.microsoft.com/office/drawing/2014/main" id="{859A9ED5-0D79-40F2-B2A4-287578856053}"/>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94">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B227A45-C1E0-4B56-ABCD-31B3B2053615}"/>
              </a:ext>
            </a:extLst>
          </p:cNvPr>
          <p:cNvSpPr txBox="1">
            <a:spLocks noGrp="1"/>
          </p:cNvSpPr>
          <p:nvPr>
            <p:ph type="title"/>
          </p:nvPr>
        </p:nvSpPr>
        <p:spPr>
          <a:xfrm>
            <a:off x="238539" y="367506"/>
            <a:ext cx="10770708" cy="1325559"/>
          </a:xfrm>
        </p:spPr>
        <p:txBody>
          <a:bodyPr/>
          <a:lstStyle/>
          <a:p>
            <a:pPr lvl="0"/>
            <a:r>
              <a:rPr lang="en-GB" b="1">
                <a:solidFill>
                  <a:srgbClr val="203864"/>
                </a:solidFill>
              </a:rPr>
              <a:t>Metabolism &amp; Nutrition  &amp; Energy</a:t>
            </a:r>
            <a:endParaRPr lang="en-GB"/>
          </a:p>
        </p:txBody>
      </p:sp>
      <p:sp>
        <p:nvSpPr>
          <p:cNvPr id="3" name="Content Placeholder 5">
            <a:extLst>
              <a:ext uri="{FF2B5EF4-FFF2-40B4-BE49-F238E27FC236}">
                <a16:creationId xmlns:a16="http://schemas.microsoft.com/office/drawing/2014/main" id="{A40ECC40-0D8E-411B-8C50-F535A10E89C6}"/>
              </a:ext>
            </a:extLst>
          </p:cNvPr>
          <p:cNvSpPr txBox="1">
            <a:spLocks noGrp="1"/>
          </p:cNvSpPr>
          <p:nvPr>
            <p:ph idx="1"/>
          </p:nvPr>
        </p:nvSpPr>
        <p:spPr>
          <a:xfrm>
            <a:off x="238539" y="2151967"/>
            <a:ext cx="11770668" cy="4635358"/>
          </a:xfrm>
        </p:spPr>
        <p:txBody>
          <a:bodyPr/>
          <a:lstStyle/>
          <a:p>
            <a:pPr marL="0" lvl="0" indent="0">
              <a:buNone/>
            </a:pPr>
            <a:r>
              <a:rPr lang="en-GB" b="1" dirty="0">
                <a:solidFill>
                  <a:srgbClr val="203864"/>
                </a:solidFill>
              </a:rPr>
              <a:t>Metabolism</a:t>
            </a:r>
            <a:r>
              <a:rPr lang="en-GB" dirty="0"/>
              <a:t> is a term that is used to describe all chemical reactions involved in maintaining the living state of the cells and the organism. </a:t>
            </a:r>
          </a:p>
          <a:p>
            <a:pPr marL="0" lvl="0" indent="0">
              <a:buNone/>
            </a:pPr>
            <a:endParaRPr lang="en-GB" b="1" dirty="0">
              <a:solidFill>
                <a:srgbClr val="203864"/>
              </a:solidFill>
            </a:endParaRPr>
          </a:p>
          <a:p>
            <a:pPr marL="0" lvl="0" indent="0">
              <a:buNone/>
            </a:pPr>
            <a:r>
              <a:rPr lang="en-GB" b="1" dirty="0">
                <a:solidFill>
                  <a:srgbClr val="203864"/>
                </a:solidFill>
              </a:rPr>
              <a:t>Metabolism is closely linked to nutrition and the availability of nutrients.</a:t>
            </a:r>
            <a:r>
              <a:rPr lang="en-GB" dirty="0"/>
              <a:t> </a:t>
            </a:r>
          </a:p>
          <a:p>
            <a:pPr marL="0" lvl="0" indent="0">
              <a:buNone/>
            </a:pPr>
            <a:endParaRPr lang="en-GB" dirty="0"/>
          </a:p>
          <a:p>
            <a:pPr marL="0" lvl="0" indent="0">
              <a:buNone/>
            </a:pPr>
            <a:r>
              <a:rPr lang="en-GB" b="1" dirty="0">
                <a:solidFill>
                  <a:srgbClr val="203864"/>
                </a:solidFill>
              </a:rPr>
              <a:t>Metabolism</a:t>
            </a:r>
            <a:r>
              <a:rPr lang="en-GB" dirty="0"/>
              <a:t> can also refer to the sum of all </a:t>
            </a:r>
            <a:r>
              <a:rPr lang="en-GB" b="1" dirty="0">
                <a:solidFill>
                  <a:srgbClr val="203864"/>
                </a:solidFill>
              </a:rPr>
              <a:t>chemical</a:t>
            </a:r>
            <a:r>
              <a:rPr lang="en-GB" dirty="0">
                <a:solidFill>
                  <a:srgbClr val="203864"/>
                </a:solidFill>
              </a:rPr>
              <a:t> </a:t>
            </a:r>
            <a:r>
              <a:rPr lang="en-GB" b="1" dirty="0">
                <a:solidFill>
                  <a:srgbClr val="203864"/>
                </a:solidFill>
              </a:rPr>
              <a:t>reactions</a:t>
            </a:r>
            <a:r>
              <a:rPr lang="en-GB" dirty="0">
                <a:solidFill>
                  <a:srgbClr val="203864"/>
                </a:solidFill>
              </a:rPr>
              <a:t> </a:t>
            </a:r>
            <a:r>
              <a:rPr lang="en-GB" dirty="0"/>
              <a:t>that occur in living organisms, including </a:t>
            </a:r>
            <a:r>
              <a:rPr lang="en-GB" b="1" dirty="0">
                <a:solidFill>
                  <a:srgbClr val="203864"/>
                </a:solidFill>
              </a:rPr>
              <a:t>digestion</a:t>
            </a:r>
            <a:r>
              <a:rPr lang="en-GB" dirty="0"/>
              <a:t> and the </a:t>
            </a:r>
            <a:r>
              <a:rPr lang="en-GB" b="1" dirty="0">
                <a:solidFill>
                  <a:srgbClr val="203864"/>
                </a:solidFill>
              </a:rPr>
              <a:t>transport of substances </a:t>
            </a:r>
            <a:r>
              <a:rPr lang="en-GB" dirty="0"/>
              <a:t>into and between different cells and tissues. </a:t>
            </a:r>
            <a:r>
              <a:rPr lang="en-GB" sz="2000" dirty="0">
                <a:hlinkClick r:id="rId2"/>
              </a:rPr>
              <a:t>https://en.wikipedia.org/wiki/Metabolism</a:t>
            </a:r>
            <a:r>
              <a:rPr lang="en-GB" sz="2000" dirty="0"/>
              <a:t> </a:t>
            </a:r>
          </a:p>
          <a:p>
            <a:pPr marL="0" lvl="0" indent="0">
              <a:buNone/>
            </a:pPr>
            <a:endParaRPr lang="en-GB" dirty="0"/>
          </a:p>
        </p:txBody>
      </p:sp>
      <p:pic>
        <p:nvPicPr>
          <p:cNvPr id="4" name="Picture 3">
            <a:extLst>
              <a:ext uri="{FF2B5EF4-FFF2-40B4-BE49-F238E27FC236}">
                <a16:creationId xmlns:a16="http://schemas.microsoft.com/office/drawing/2014/main" id="{EFCB06DA-6CD6-4779-874B-B9A8E9BED1F8}"/>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97">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6948C80D-21B3-4A2D-81C0-0AEF8D5BE8C0}"/>
              </a:ext>
            </a:extLst>
          </p:cNvPr>
          <p:cNvSpPr txBox="1">
            <a:spLocks noGrp="1"/>
          </p:cNvSpPr>
          <p:nvPr>
            <p:ph idx="1"/>
          </p:nvPr>
        </p:nvSpPr>
        <p:spPr>
          <a:xfrm>
            <a:off x="318055" y="1460936"/>
            <a:ext cx="11410120" cy="5218160"/>
          </a:xfrm>
        </p:spPr>
        <p:txBody>
          <a:bodyPr/>
          <a:lstStyle/>
          <a:p>
            <a:pPr lvl="0"/>
            <a:endParaRPr lang="en-GB" b="1">
              <a:solidFill>
                <a:srgbClr val="203864"/>
              </a:solidFill>
            </a:endParaRPr>
          </a:p>
          <a:p>
            <a:pPr lvl="0"/>
            <a:r>
              <a:rPr lang="en-GB" b="1">
                <a:solidFill>
                  <a:srgbClr val="203864"/>
                </a:solidFill>
              </a:rPr>
              <a:t>Nutrition &amp; Hydration &amp; Physical activity are the key to good functioning metabolism</a:t>
            </a:r>
            <a:r>
              <a:rPr lang="en-GB"/>
              <a:t>. </a:t>
            </a:r>
          </a:p>
          <a:p>
            <a:pPr lvl="0"/>
            <a:endParaRPr lang="en-GB"/>
          </a:p>
          <a:p>
            <a:pPr lvl="0"/>
            <a:r>
              <a:rPr lang="en-GB" b="1">
                <a:solidFill>
                  <a:srgbClr val="203864"/>
                </a:solidFill>
              </a:rPr>
              <a:t>Food provides a variety of substances that are essential for the building, upkeep, and repair of body tissues, and for the efficient functioning of the body.</a:t>
            </a:r>
          </a:p>
          <a:p>
            <a:pPr lvl="0"/>
            <a:endParaRPr lang="en-GB" b="1">
              <a:solidFill>
                <a:srgbClr val="203864"/>
              </a:solidFill>
            </a:endParaRPr>
          </a:p>
          <a:p>
            <a:pPr lvl="0"/>
            <a:r>
              <a:rPr lang="en-GB" b="1">
                <a:solidFill>
                  <a:srgbClr val="203864"/>
                </a:solidFill>
              </a:rPr>
              <a:t>Measure / variety</a:t>
            </a:r>
          </a:p>
          <a:p>
            <a:pPr lvl="0"/>
            <a:r>
              <a:rPr lang="en-GB"/>
              <a:t>The major elements are supplied in </a:t>
            </a:r>
            <a:r>
              <a:rPr lang="en-GB" b="1">
                <a:solidFill>
                  <a:srgbClr val="203864"/>
                </a:solidFill>
              </a:rPr>
              <a:t>carbohydrates, lipids/ fat, and protein</a:t>
            </a:r>
            <a:r>
              <a:rPr lang="en-GB"/>
              <a:t>. </a:t>
            </a:r>
            <a:r>
              <a:rPr lang="en-GB" b="1">
                <a:solidFill>
                  <a:srgbClr val="203864"/>
                </a:solidFill>
              </a:rPr>
              <a:t>In addition, vitamins, minerals and water are necessary.</a:t>
            </a:r>
          </a:p>
          <a:p>
            <a:pPr lvl="0"/>
            <a:endParaRPr lang="en-GB"/>
          </a:p>
        </p:txBody>
      </p:sp>
      <p:pic>
        <p:nvPicPr>
          <p:cNvPr id="3" name="Picture 3">
            <a:extLst>
              <a:ext uri="{FF2B5EF4-FFF2-40B4-BE49-F238E27FC236}">
                <a16:creationId xmlns:a16="http://schemas.microsoft.com/office/drawing/2014/main" id="{E229A439-6656-4CEA-AC9F-716AA2CDDBE6}"/>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98">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54A6654-3599-4597-B5CC-ACAC16693D9D}"/>
              </a:ext>
            </a:extLst>
          </p:cNvPr>
          <p:cNvSpPr txBox="1">
            <a:spLocks noGrp="1"/>
          </p:cNvSpPr>
          <p:nvPr>
            <p:ph type="title"/>
          </p:nvPr>
        </p:nvSpPr>
        <p:spPr>
          <a:xfrm>
            <a:off x="546655" y="367506"/>
            <a:ext cx="10515600" cy="1325559"/>
          </a:xfrm>
        </p:spPr>
        <p:txBody>
          <a:bodyPr/>
          <a:lstStyle/>
          <a:p>
            <a:pPr lvl="0"/>
            <a:r>
              <a:rPr lang="en-GB" b="1">
                <a:solidFill>
                  <a:srgbClr val="203864"/>
                </a:solidFill>
              </a:rPr>
              <a:t>Carbohydrates </a:t>
            </a:r>
          </a:p>
        </p:txBody>
      </p:sp>
      <p:sp>
        <p:nvSpPr>
          <p:cNvPr id="3" name="Content Placeholder 5">
            <a:extLst>
              <a:ext uri="{FF2B5EF4-FFF2-40B4-BE49-F238E27FC236}">
                <a16:creationId xmlns:a16="http://schemas.microsoft.com/office/drawing/2014/main" id="{EEBB5086-45BA-4878-B581-038665A81041}"/>
              </a:ext>
            </a:extLst>
          </p:cNvPr>
          <p:cNvSpPr txBox="1">
            <a:spLocks noGrp="1"/>
          </p:cNvSpPr>
          <p:nvPr>
            <p:ph idx="1"/>
          </p:nvPr>
        </p:nvSpPr>
        <p:spPr>
          <a:xfrm>
            <a:off x="147145" y="1566038"/>
            <a:ext cx="12044851" cy="5291961"/>
          </a:xfrm>
        </p:spPr>
        <p:txBody>
          <a:bodyPr/>
          <a:lstStyle/>
          <a:p>
            <a:pPr lvl="0">
              <a:lnSpc>
                <a:spcPct val="70000"/>
              </a:lnSpc>
            </a:pPr>
            <a:endParaRPr lang="en-GB" sz="2200"/>
          </a:p>
          <a:p>
            <a:pPr lvl="0">
              <a:lnSpc>
                <a:spcPct val="70000"/>
              </a:lnSpc>
            </a:pPr>
            <a:r>
              <a:rPr lang="en-GB" sz="2400"/>
              <a:t>Foods supply carbohydrates in three forms: </a:t>
            </a:r>
            <a:r>
              <a:rPr lang="en-GB" sz="2400" b="1">
                <a:solidFill>
                  <a:srgbClr val="203864"/>
                </a:solidFill>
              </a:rPr>
              <a:t>starch, sugar, and cellulose (fibres). </a:t>
            </a:r>
            <a:r>
              <a:rPr lang="en-GB" sz="2400"/>
              <a:t>Starches and sugars form major and essential sources of energy for humans. </a:t>
            </a:r>
          </a:p>
          <a:p>
            <a:pPr lvl="0">
              <a:lnSpc>
                <a:spcPct val="70000"/>
              </a:lnSpc>
            </a:pPr>
            <a:endParaRPr lang="en-GB" sz="2400"/>
          </a:p>
          <a:p>
            <a:pPr lvl="0">
              <a:lnSpc>
                <a:spcPct val="70000"/>
              </a:lnSpc>
            </a:pPr>
            <a:r>
              <a:rPr lang="en-GB" sz="2400" b="1">
                <a:solidFill>
                  <a:srgbClr val="203864"/>
                </a:solidFill>
              </a:rPr>
              <a:t>Body tissues &amp; brain (2% or body weight - 20%) depend on glucose for all activities</a:t>
            </a:r>
            <a:r>
              <a:rPr lang="en-GB" sz="2400"/>
              <a:t>. Carbohydrates and sugars yield glucose by digestion or metabolism.</a:t>
            </a:r>
          </a:p>
          <a:p>
            <a:pPr lvl="0">
              <a:lnSpc>
                <a:spcPct val="70000"/>
              </a:lnSpc>
            </a:pPr>
            <a:endParaRPr lang="en-GB" sz="2400"/>
          </a:p>
          <a:p>
            <a:pPr lvl="0">
              <a:lnSpc>
                <a:spcPct val="70000"/>
              </a:lnSpc>
            </a:pPr>
            <a:r>
              <a:rPr lang="en-GB" sz="2400"/>
              <a:t>Not enough – </a:t>
            </a:r>
            <a:r>
              <a:rPr lang="en-GB" sz="2400" b="1">
                <a:solidFill>
                  <a:srgbClr val="203864"/>
                </a:solidFill>
              </a:rPr>
              <a:t>headaches, weakness, feeling sick, dizziness and irritability</a:t>
            </a:r>
          </a:p>
          <a:p>
            <a:pPr lvl="0">
              <a:lnSpc>
                <a:spcPct val="70000"/>
              </a:lnSpc>
            </a:pPr>
            <a:r>
              <a:rPr lang="en-GB" sz="2400"/>
              <a:t>Too much – </a:t>
            </a:r>
            <a:r>
              <a:rPr lang="en-GB" sz="2400" b="1">
                <a:solidFill>
                  <a:srgbClr val="203864"/>
                </a:solidFill>
              </a:rPr>
              <a:t>high blood sugar levels, more insulin needed, we save more as fat</a:t>
            </a:r>
            <a:r>
              <a:rPr lang="en-GB" sz="2400"/>
              <a:t>, increased thirst, </a:t>
            </a:r>
            <a:r>
              <a:rPr lang="en-GB" sz="2400" b="1">
                <a:solidFill>
                  <a:srgbClr val="203864"/>
                </a:solidFill>
              </a:rPr>
              <a:t>headaches &amp; tiredness, brain functional connectivity, memory loss, impaired learning, concentration, linking to diabetes – depression, anxiety, cognitive dysfunction</a:t>
            </a:r>
          </a:p>
          <a:p>
            <a:pPr lvl="0">
              <a:lnSpc>
                <a:spcPct val="70000"/>
              </a:lnSpc>
            </a:pPr>
            <a:endParaRPr lang="en-GB" sz="2400" b="1">
              <a:solidFill>
                <a:srgbClr val="203864"/>
              </a:solidFill>
            </a:endParaRPr>
          </a:p>
          <a:p>
            <a:pPr lvl="0">
              <a:lnSpc>
                <a:spcPct val="70000"/>
              </a:lnSpc>
            </a:pPr>
            <a:r>
              <a:rPr lang="en-GB" sz="2400"/>
              <a:t>Most people consume around half of their diet as carbohydrates. This comes from rice, wheat, bread, potatoes, pasta etc</a:t>
            </a:r>
            <a:r>
              <a:rPr lang="en-GB" sz="2200"/>
              <a:t>. NHS suggests between 30-50% wholegrains, potatoes, vegetables, fruits etc. </a:t>
            </a:r>
            <a:r>
              <a:rPr lang="en-GB" sz="2000">
                <a:hlinkClick r:id="rId2"/>
              </a:rPr>
              <a:t>https://www.nhs.uk/live-well/eat-well/</a:t>
            </a:r>
            <a:endParaRPr lang="en-GB" sz="2000"/>
          </a:p>
          <a:p>
            <a:pPr lvl="0">
              <a:lnSpc>
                <a:spcPct val="50000"/>
              </a:lnSpc>
            </a:pPr>
            <a:endParaRPr lang="en-GB" sz="2400"/>
          </a:p>
        </p:txBody>
      </p:sp>
      <p:pic>
        <p:nvPicPr>
          <p:cNvPr id="4" name="Picture 3">
            <a:extLst>
              <a:ext uri="{FF2B5EF4-FFF2-40B4-BE49-F238E27FC236}">
                <a16:creationId xmlns:a16="http://schemas.microsoft.com/office/drawing/2014/main" id="{AB3A9D58-E96F-4160-BA6C-9163ECF1EF04}"/>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9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C84F8-F373-4245-B1D1-311125F19FF9}"/>
              </a:ext>
            </a:extLst>
          </p:cNvPr>
          <p:cNvSpPr txBox="1">
            <a:spLocks noGrp="1"/>
          </p:cNvSpPr>
          <p:nvPr>
            <p:ph type="title"/>
          </p:nvPr>
        </p:nvSpPr>
        <p:spPr>
          <a:xfrm>
            <a:off x="410812" y="367506"/>
            <a:ext cx="10515600" cy="1325559"/>
          </a:xfrm>
        </p:spPr>
        <p:txBody>
          <a:bodyPr/>
          <a:lstStyle/>
          <a:p>
            <a:pPr lvl="0"/>
            <a:r>
              <a:rPr lang="en-GB" b="1">
                <a:solidFill>
                  <a:srgbClr val="203864"/>
                </a:solidFill>
              </a:rPr>
              <a:t>Proteins</a:t>
            </a:r>
          </a:p>
        </p:txBody>
      </p:sp>
      <p:sp>
        <p:nvSpPr>
          <p:cNvPr id="3" name="Content Placeholder 2">
            <a:extLst>
              <a:ext uri="{FF2B5EF4-FFF2-40B4-BE49-F238E27FC236}">
                <a16:creationId xmlns:a16="http://schemas.microsoft.com/office/drawing/2014/main" id="{E87F62BB-71C1-4797-AF98-48D832076EF5}"/>
              </a:ext>
            </a:extLst>
          </p:cNvPr>
          <p:cNvSpPr txBox="1">
            <a:spLocks noGrp="1"/>
          </p:cNvSpPr>
          <p:nvPr>
            <p:ph idx="1"/>
          </p:nvPr>
        </p:nvSpPr>
        <p:spPr>
          <a:xfrm>
            <a:off x="410812" y="2249698"/>
            <a:ext cx="11436629" cy="4351336"/>
          </a:xfrm>
        </p:spPr>
        <p:txBody>
          <a:bodyPr/>
          <a:lstStyle/>
          <a:p>
            <a:pPr lvl="0">
              <a:lnSpc>
                <a:spcPct val="80000"/>
              </a:lnSpc>
            </a:pPr>
            <a:endParaRPr lang="en-GB" b="1">
              <a:solidFill>
                <a:srgbClr val="203864"/>
              </a:solidFill>
            </a:endParaRPr>
          </a:p>
          <a:p>
            <a:pPr lvl="0">
              <a:lnSpc>
                <a:spcPct val="80000"/>
              </a:lnSpc>
            </a:pPr>
            <a:endParaRPr lang="en-GB" b="1">
              <a:solidFill>
                <a:srgbClr val="203864"/>
              </a:solidFill>
            </a:endParaRPr>
          </a:p>
          <a:p>
            <a:pPr lvl="0">
              <a:lnSpc>
                <a:spcPct val="80000"/>
              </a:lnSpc>
            </a:pPr>
            <a:r>
              <a:rPr lang="en-GB" b="1">
                <a:solidFill>
                  <a:srgbClr val="203864"/>
                </a:solidFill>
              </a:rPr>
              <a:t>Proteins are the main tissue builders in the body</a:t>
            </a:r>
            <a:r>
              <a:rPr lang="en-GB"/>
              <a:t>. They are part of every cell in the body. </a:t>
            </a:r>
            <a:r>
              <a:rPr lang="en-GB" b="1">
                <a:solidFill>
                  <a:srgbClr val="203864"/>
                </a:solidFill>
              </a:rPr>
              <a:t>Proteins help in cell structure, functions, haemoglobin formation to carry oxygen, enzymes to carry out vital reactions</a:t>
            </a:r>
            <a:r>
              <a:rPr lang="en-GB"/>
              <a:t>. </a:t>
            </a:r>
          </a:p>
          <a:p>
            <a:pPr lvl="0">
              <a:lnSpc>
                <a:spcPct val="80000"/>
              </a:lnSpc>
            </a:pPr>
            <a:endParaRPr lang="en-GB"/>
          </a:p>
          <a:p>
            <a:pPr lvl="0">
              <a:lnSpc>
                <a:spcPct val="80000"/>
              </a:lnSpc>
            </a:pPr>
            <a:r>
              <a:rPr lang="en-GB"/>
              <a:t>Foods with the best quality protein are </a:t>
            </a:r>
            <a:r>
              <a:rPr lang="en-GB" b="1">
                <a:solidFill>
                  <a:srgbClr val="203864"/>
                </a:solidFill>
              </a:rPr>
              <a:t>eggs, nuts, milk, soybeans, meats, vegetables, mushrooms and grains</a:t>
            </a:r>
            <a:r>
              <a:rPr lang="en-GB"/>
              <a:t>.</a:t>
            </a:r>
          </a:p>
          <a:p>
            <a:pPr lvl="0">
              <a:lnSpc>
                <a:spcPct val="80000"/>
              </a:lnSpc>
            </a:pPr>
            <a:endParaRPr lang="en-GB"/>
          </a:p>
          <a:p>
            <a:pPr lvl="0">
              <a:lnSpc>
                <a:spcPct val="80000"/>
              </a:lnSpc>
            </a:pPr>
            <a:r>
              <a:rPr lang="en-GB" sz="2000">
                <a:hlinkClick r:id="rId2"/>
              </a:rPr>
              <a:t>https://www.nhs.uk/live-well/eat-well/</a:t>
            </a:r>
            <a:endParaRPr lang="en-GB" sz="2000"/>
          </a:p>
        </p:txBody>
      </p:sp>
      <p:pic>
        <p:nvPicPr>
          <p:cNvPr id="4" name="Picture 3">
            <a:extLst>
              <a:ext uri="{FF2B5EF4-FFF2-40B4-BE49-F238E27FC236}">
                <a16:creationId xmlns:a16="http://schemas.microsoft.com/office/drawing/2014/main" id="{454250E0-8871-4EAC-94EC-F0A364B7A7BF}"/>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00">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F8079AB0-AFC1-415C-BCCD-D81D5627C35A}"/>
              </a:ext>
            </a:extLst>
          </p:cNvPr>
          <p:cNvSpPr txBox="1">
            <a:spLocks noGrp="1"/>
          </p:cNvSpPr>
          <p:nvPr>
            <p:ph type="title"/>
          </p:nvPr>
        </p:nvSpPr>
        <p:spPr>
          <a:xfrm>
            <a:off x="265038" y="367506"/>
            <a:ext cx="10515600" cy="1325559"/>
          </a:xfrm>
        </p:spPr>
        <p:txBody>
          <a:bodyPr/>
          <a:lstStyle/>
          <a:p>
            <a:pPr lvl="0"/>
            <a:r>
              <a:rPr lang="en-GB" b="1">
                <a:solidFill>
                  <a:srgbClr val="203864"/>
                </a:solidFill>
              </a:rPr>
              <a:t>Fat </a:t>
            </a:r>
          </a:p>
        </p:txBody>
      </p:sp>
      <p:sp>
        <p:nvSpPr>
          <p:cNvPr id="3" name="Content Placeholder 5">
            <a:extLst>
              <a:ext uri="{FF2B5EF4-FFF2-40B4-BE49-F238E27FC236}">
                <a16:creationId xmlns:a16="http://schemas.microsoft.com/office/drawing/2014/main" id="{D4D45D3B-6F40-42D7-9431-D25E8C7C905B}"/>
              </a:ext>
            </a:extLst>
          </p:cNvPr>
          <p:cNvSpPr txBox="1">
            <a:spLocks noGrp="1"/>
          </p:cNvSpPr>
          <p:nvPr>
            <p:ph idx="1"/>
          </p:nvPr>
        </p:nvSpPr>
        <p:spPr>
          <a:xfrm>
            <a:off x="94594" y="1693066"/>
            <a:ext cx="12097411" cy="5099846"/>
          </a:xfrm>
        </p:spPr>
        <p:txBody>
          <a:bodyPr/>
          <a:lstStyle/>
          <a:p>
            <a:pPr marL="0" lvl="0" indent="0">
              <a:lnSpc>
                <a:spcPct val="70000"/>
              </a:lnSpc>
              <a:buNone/>
            </a:pPr>
            <a:r>
              <a:rPr lang="en-GB" sz="2400" b="1">
                <a:solidFill>
                  <a:srgbClr val="203864"/>
                </a:solidFill>
              </a:rPr>
              <a:t>Fats are concentrated sources of energy</a:t>
            </a:r>
            <a:r>
              <a:rPr lang="en-GB" sz="2400"/>
              <a:t>. They produce twice as much energy as either carbohydrates or protein on a weight basis. Fatty acids – body cannot produce itself, helps absorb vitamins (A, D, E, K)</a:t>
            </a:r>
          </a:p>
          <a:p>
            <a:pPr marL="0" lvl="0" indent="0">
              <a:lnSpc>
                <a:spcPct val="70000"/>
              </a:lnSpc>
              <a:buNone/>
            </a:pPr>
            <a:endParaRPr lang="en-GB" sz="2400"/>
          </a:p>
          <a:p>
            <a:pPr marL="0" lvl="0" indent="0">
              <a:lnSpc>
                <a:spcPct val="70000"/>
              </a:lnSpc>
              <a:buNone/>
            </a:pPr>
            <a:r>
              <a:rPr lang="en-GB" sz="2400"/>
              <a:t>Further functions of fats include:</a:t>
            </a:r>
          </a:p>
          <a:p>
            <a:pPr lvl="0">
              <a:lnSpc>
                <a:spcPct val="70000"/>
              </a:lnSpc>
            </a:pPr>
            <a:r>
              <a:rPr lang="en-GB" sz="2400"/>
              <a:t>helping to form the cellular structure; build and repair cell membranes (skin, hair, eyes &amp; brain)</a:t>
            </a:r>
          </a:p>
          <a:p>
            <a:pPr lvl="0">
              <a:lnSpc>
                <a:spcPct val="70000"/>
              </a:lnSpc>
            </a:pPr>
            <a:r>
              <a:rPr lang="en-GB" sz="2400"/>
              <a:t>forming a protective cushion and insulation around vital organs;</a:t>
            </a:r>
          </a:p>
          <a:p>
            <a:pPr lvl="0">
              <a:lnSpc>
                <a:spcPct val="70000"/>
              </a:lnSpc>
            </a:pPr>
            <a:r>
              <a:rPr lang="en-GB" sz="2400"/>
              <a:t>providing a reserve storage for energy</a:t>
            </a:r>
          </a:p>
          <a:p>
            <a:pPr marL="0" lvl="0" indent="0">
              <a:lnSpc>
                <a:spcPct val="70000"/>
              </a:lnSpc>
              <a:buNone/>
            </a:pPr>
            <a:endParaRPr lang="en-GB" sz="2400"/>
          </a:p>
          <a:p>
            <a:pPr marL="0" lvl="0" indent="0">
              <a:lnSpc>
                <a:spcPct val="70000"/>
              </a:lnSpc>
              <a:buNone/>
            </a:pPr>
            <a:r>
              <a:rPr lang="en-GB" sz="2400"/>
              <a:t>Too much (in bloodstream) - high cholesterol, fatigue, shortness of breath, chest pain, </a:t>
            </a:r>
          </a:p>
          <a:p>
            <a:pPr marL="0" lvl="0" indent="0">
              <a:lnSpc>
                <a:spcPct val="70000"/>
              </a:lnSpc>
              <a:buNone/>
            </a:pPr>
            <a:r>
              <a:rPr lang="en-GB" sz="2400"/>
              <a:t>Not enough – worsened body temperature regulation, very little padding and protection for our organs, dry hair/hair loss, inability to concentrate, mental fatigue, constant fatigue</a:t>
            </a:r>
          </a:p>
          <a:p>
            <a:pPr lvl="0">
              <a:lnSpc>
                <a:spcPct val="70000"/>
              </a:lnSpc>
            </a:pPr>
            <a:r>
              <a:rPr lang="en-GB" sz="1900">
                <a:hlinkClick r:id="rId2"/>
              </a:rPr>
              <a:t>https://www.nhs.uk/live-well/eat-well/different-fats-nutrition/</a:t>
            </a:r>
            <a:endParaRPr lang="en-GB" sz="1900"/>
          </a:p>
        </p:txBody>
      </p:sp>
      <p:pic>
        <p:nvPicPr>
          <p:cNvPr id="4" name="Picture 3">
            <a:extLst>
              <a:ext uri="{FF2B5EF4-FFF2-40B4-BE49-F238E27FC236}">
                <a16:creationId xmlns:a16="http://schemas.microsoft.com/office/drawing/2014/main" id="{4F219E08-EF9C-450C-9928-F18346658A16}"/>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01">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DAAD5C3-E47B-4E01-A2CA-B3916FB6149C}"/>
              </a:ext>
            </a:extLst>
          </p:cNvPr>
          <p:cNvSpPr txBox="1">
            <a:spLocks noGrp="1"/>
          </p:cNvSpPr>
          <p:nvPr>
            <p:ph type="title"/>
          </p:nvPr>
        </p:nvSpPr>
        <p:spPr>
          <a:xfrm>
            <a:off x="508479" y="258711"/>
            <a:ext cx="10515600" cy="1325559"/>
          </a:xfrm>
        </p:spPr>
        <p:txBody>
          <a:bodyPr/>
          <a:lstStyle/>
          <a:p>
            <a:pPr lvl="0"/>
            <a:r>
              <a:rPr lang="en-GB" b="1">
                <a:solidFill>
                  <a:srgbClr val="203864"/>
                </a:solidFill>
              </a:rPr>
              <a:t>Minerals &amp; Vitamins</a:t>
            </a:r>
            <a:endParaRPr lang="en-GB"/>
          </a:p>
        </p:txBody>
      </p:sp>
      <p:sp>
        <p:nvSpPr>
          <p:cNvPr id="3" name="Text Placeholder 4">
            <a:extLst>
              <a:ext uri="{FF2B5EF4-FFF2-40B4-BE49-F238E27FC236}">
                <a16:creationId xmlns:a16="http://schemas.microsoft.com/office/drawing/2014/main" id="{0639FEE1-CEA9-4282-BE60-F579A0B88981}"/>
              </a:ext>
            </a:extLst>
          </p:cNvPr>
          <p:cNvSpPr txBox="1">
            <a:spLocks noGrp="1"/>
          </p:cNvSpPr>
          <p:nvPr>
            <p:ph type="body" idx="1"/>
          </p:nvPr>
        </p:nvSpPr>
        <p:spPr>
          <a:xfrm>
            <a:off x="508479" y="1681160"/>
            <a:ext cx="11405219" cy="1459601"/>
          </a:xfrm>
        </p:spPr>
        <p:txBody>
          <a:bodyPr/>
          <a:lstStyle/>
          <a:p>
            <a:pPr lvl="0">
              <a:lnSpc>
                <a:spcPct val="70000"/>
              </a:lnSpc>
            </a:pPr>
            <a:endParaRPr lang="en-GB" sz="2200" b="0"/>
          </a:p>
          <a:p>
            <a:pPr lvl="0">
              <a:lnSpc>
                <a:spcPct val="70000"/>
              </a:lnSpc>
            </a:pPr>
            <a:r>
              <a:rPr lang="en-GB" sz="2200" b="0"/>
              <a:t>The minerals in foods do not contribute directly to energy needs but are important as body regulators and play a role in metabolic pathways of the body. More than 50 elements are found in the human body. About 25 elements have been found to be essential, since a deficiency produces specific deficiency symptoms.</a:t>
            </a:r>
          </a:p>
          <a:p>
            <a:pPr lvl="0">
              <a:lnSpc>
                <a:spcPct val="70000"/>
              </a:lnSpc>
            </a:pPr>
            <a:endParaRPr lang="en-GB" sz="2200"/>
          </a:p>
        </p:txBody>
      </p:sp>
      <p:sp>
        <p:nvSpPr>
          <p:cNvPr id="4" name="Content Placeholder 5">
            <a:extLst>
              <a:ext uri="{FF2B5EF4-FFF2-40B4-BE49-F238E27FC236}">
                <a16:creationId xmlns:a16="http://schemas.microsoft.com/office/drawing/2014/main" id="{C56E2124-9A9E-406C-89D0-4668FC3DA77F}"/>
              </a:ext>
            </a:extLst>
          </p:cNvPr>
          <p:cNvSpPr txBox="1">
            <a:spLocks noGrp="1"/>
          </p:cNvSpPr>
          <p:nvPr>
            <p:ph type="body" idx="3"/>
          </p:nvPr>
        </p:nvSpPr>
        <p:spPr>
          <a:xfrm>
            <a:off x="508479" y="3237652"/>
            <a:ext cx="2875723" cy="3684583"/>
          </a:xfrm>
        </p:spPr>
        <p:txBody>
          <a:bodyPr anchor="t"/>
          <a:lstStyle/>
          <a:p>
            <a:pPr marL="228600" lvl="0" indent="-228600">
              <a:lnSpc>
                <a:spcPct val="70000"/>
              </a:lnSpc>
              <a:buChar char="•"/>
            </a:pPr>
            <a:r>
              <a:rPr lang="en-GB" sz="1800">
                <a:solidFill>
                  <a:srgbClr val="203864"/>
                </a:solidFill>
              </a:rPr>
              <a:t>calcium</a:t>
            </a:r>
          </a:p>
          <a:p>
            <a:pPr marL="228600" lvl="0" indent="-228600">
              <a:lnSpc>
                <a:spcPct val="70000"/>
              </a:lnSpc>
              <a:buChar char="•"/>
            </a:pPr>
            <a:r>
              <a:rPr lang="en-GB" sz="1800">
                <a:solidFill>
                  <a:srgbClr val="203864"/>
                </a:solidFill>
              </a:rPr>
              <a:t>phosphorus</a:t>
            </a:r>
          </a:p>
          <a:p>
            <a:pPr marL="228600" lvl="0" indent="-228600">
              <a:lnSpc>
                <a:spcPct val="70000"/>
              </a:lnSpc>
              <a:buChar char="•"/>
            </a:pPr>
            <a:r>
              <a:rPr lang="en-GB" sz="1800">
                <a:solidFill>
                  <a:srgbClr val="203864"/>
                </a:solidFill>
              </a:rPr>
              <a:t>iron</a:t>
            </a:r>
          </a:p>
          <a:p>
            <a:pPr marL="228600" lvl="0" indent="-228600">
              <a:lnSpc>
                <a:spcPct val="70000"/>
              </a:lnSpc>
              <a:buChar char="•"/>
            </a:pPr>
            <a:r>
              <a:rPr lang="en-GB" sz="1800">
                <a:solidFill>
                  <a:srgbClr val="203864"/>
                </a:solidFill>
              </a:rPr>
              <a:t>sodium</a:t>
            </a:r>
          </a:p>
          <a:p>
            <a:pPr marL="228600" lvl="0" indent="-228600">
              <a:lnSpc>
                <a:spcPct val="70000"/>
              </a:lnSpc>
              <a:buChar char="•"/>
            </a:pPr>
            <a:r>
              <a:rPr lang="en-GB" sz="1800">
                <a:solidFill>
                  <a:srgbClr val="203864"/>
                </a:solidFill>
              </a:rPr>
              <a:t>potassium</a:t>
            </a:r>
          </a:p>
          <a:p>
            <a:pPr marL="228600" lvl="0" indent="-228600">
              <a:lnSpc>
                <a:spcPct val="70000"/>
              </a:lnSpc>
              <a:buChar char="•"/>
            </a:pPr>
            <a:r>
              <a:rPr lang="en-GB" sz="1800">
                <a:solidFill>
                  <a:srgbClr val="203864"/>
                </a:solidFill>
              </a:rPr>
              <a:t>chloride ions</a:t>
            </a:r>
          </a:p>
          <a:p>
            <a:pPr marL="228600" lvl="0" indent="-228600">
              <a:lnSpc>
                <a:spcPct val="70000"/>
              </a:lnSpc>
              <a:buChar char="•"/>
            </a:pPr>
            <a:r>
              <a:rPr lang="en-GB" sz="1800">
                <a:solidFill>
                  <a:srgbClr val="203864"/>
                </a:solidFill>
              </a:rPr>
              <a:t>Copper, cobalt, manganese</a:t>
            </a:r>
          </a:p>
          <a:p>
            <a:pPr marL="228600" lvl="0" indent="-228600">
              <a:lnSpc>
                <a:spcPct val="70000"/>
              </a:lnSpc>
              <a:buChar char="•"/>
            </a:pPr>
            <a:r>
              <a:rPr lang="en-GB" sz="1800">
                <a:solidFill>
                  <a:srgbClr val="203864"/>
                </a:solidFill>
              </a:rPr>
              <a:t>zinc</a:t>
            </a:r>
          </a:p>
          <a:p>
            <a:pPr marL="228600" lvl="0" indent="-228600">
              <a:lnSpc>
                <a:spcPct val="70000"/>
              </a:lnSpc>
              <a:buChar char="•"/>
            </a:pPr>
            <a:r>
              <a:rPr lang="en-GB" sz="1800">
                <a:solidFill>
                  <a:srgbClr val="203864"/>
                </a:solidFill>
              </a:rPr>
              <a:t>magnesium</a:t>
            </a:r>
          </a:p>
          <a:p>
            <a:pPr marL="228600" lvl="0" indent="-228600">
              <a:lnSpc>
                <a:spcPct val="70000"/>
              </a:lnSpc>
              <a:buChar char="•"/>
            </a:pPr>
            <a:endParaRPr lang="en-GB" sz="1800" b="0"/>
          </a:p>
        </p:txBody>
      </p:sp>
      <p:sp>
        <p:nvSpPr>
          <p:cNvPr id="5" name="Content Placeholder 7">
            <a:extLst>
              <a:ext uri="{FF2B5EF4-FFF2-40B4-BE49-F238E27FC236}">
                <a16:creationId xmlns:a16="http://schemas.microsoft.com/office/drawing/2014/main" id="{A22B2F79-897D-465E-92AE-14694448EAB5}"/>
              </a:ext>
            </a:extLst>
          </p:cNvPr>
          <p:cNvSpPr txBox="1">
            <a:spLocks noGrp="1"/>
          </p:cNvSpPr>
          <p:nvPr>
            <p:ph idx="2"/>
          </p:nvPr>
        </p:nvSpPr>
        <p:spPr>
          <a:xfrm>
            <a:off x="6172200" y="3334542"/>
            <a:ext cx="5183184" cy="3458370"/>
          </a:xfrm>
        </p:spPr>
        <p:txBody>
          <a:bodyPr/>
          <a:lstStyle/>
          <a:p>
            <a:pPr lvl="0">
              <a:lnSpc>
                <a:spcPct val="70000"/>
              </a:lnSpc>
            </a:pPr>
            <a:r>
              <a:rPr lang="en-GB" sz="1800" b="1">
                <a:solidFill>
                  <a:srgbClr val="203864"/>
                </a:solidFill>
              </a:rPr>
              <a:t>fluorine</a:t>
            </a:r>
          </a:p>
          <a:p>
            <a:pPr lvl="0">
              <a:lnSpc>
                <a:spcPct val="70000"/>
              </a:lnSpc>
            </a:pPr>
            <a:r>
              <a:rPr lang="en-GB" sz="1800" b="1">
                <a:solidFill>
                  <a:srgbClr val="203864"/>
                </a:solidFill>
              </a:rPr>
              <a:t>iodine</a:t>
            </a:r>
          </a:p>
          <a:p>
            <a:pPr lvl="0">
              <a:lnSpc>
                <a:spcPct val="70000"/>
              </a:lnSpc>
            </a:pPr>
            <a:r>
              <a:rPr lang="en-GB" sz="1800"/>
              <a:t>Vitamins are essential organic compounds that the human body cannot synthesize by itself and must therefore, be present in the diet. Vitamins particularly important in metabolism include:</a:t>
            </a:r>
          </a:p>
          <a:p>
            <a:pPr lvl="0">
              <a:lnSpc>
                <a:spcPct val="70000"/>
              </a:lnSpc>
            </a:pPr>
            <a:r>
              <a:rPr lang="en-GB" sz="1800" b="1">
                <a:solidFill>
                  <a:srgbClr val="203864"/>
                </a:solidFill>
              </a:rPr>
              <a:t>Vitamin A</a:t>
            </a:r>
          </a:p>
          <a:p>
            <a:pPr lvl="0">
              <a:lnSpc>
                <a:spcPct val="70000"/>
              </a:lnSpc>
            </a:pPr>
            <a:r>
              <a:rPr lang="en-GB" sz="1800" b="1">
                <a:solidFill>
                  <a:srgbClr val="203864"/>
                </a:solidFill>
              </a:rPr>
              <a:t>Vitamins B B2 (riboflavin)</a:t>
            </a:r>
          </a:p>
          <a:p>
            <a:pPr lvl="0">
              <a:lnSpc>
                <a:spcPct val="70000"/>
              </a:lnSpc>
            </a:pPr>
            <a:r>
              <a:rPr lang="en-GB" sz="1800" b="1">
                <a:solidFill>
                  <a:srgbClr val="203864"/>
                </a:solidFill>
              </a:rPr>
              <a:t>Niacin or nicotinic acid</a:t>
            </a:r>
          </a:p>
          <a:p>
            <a:pPr lvl="0">
              <a:lnSpc>
                <a:spcPct val="70000"/>
              </a:lnSpc>
            </a:pPr>
            <a:r>
              <a:rPr lang="en-GB" sz="1800" b="1">
                <a:solidFill>
                  <a:srgbClr val="203864"/>
                </a:solidFill>
              </a:rPr>
              <a:t>Pantothenic Acid etc.</a:t>
            </a:r>
          </a:p>
          <a:p>
            <a:pPr lvl="0">
              <a:lnSpc>
                <a:spcPct val="70000"/>
              </a:lnSpc>
            </a:pPr>
            <a:endParaRPr lang="en-GB" sz="1800"/>
          </a:p>
        </p:txBody>
      </p:sp>
      <p:pic>
        <p:nvPicPr>
          <p:cNvPr id="6" name="Picture 8">
            <a:extLst>
              <a:ext uri="{FF2B5EF4-FFF2-40B4-BE49-F238E27FC236}">
                <a16:creationId xmlns:a16="http://schemas.microsoft.com/office/drawing/2014/main" id="{9BE4BE0A-2DA0-443E-80D4-32A2209958EE}"/>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93">
    <p:spTree>
      <p:nvGrpSpPr>
        <p:cNvPr id="1" name=""/>
        <p:cNvGrpSpPr/>
        <p:nvPr/>
      </p:nvGrpSpPr>
      <p:grpSpPr>
        <a:xfrm>
          <a:off x="0" y="0"/>
          <a:ext cx="0" cy="0"/>
          <a:chOff x="0" y="0"/>
          <a:chExt cx="0" cy="0"/>
        </a:xfrm>
      </p:grpSpPr>
      <p:pic>
        <p:nvPicPr>
          <p:cNvPr id="2" name="Picture 2" descr="A close up of food&#10;&#10;Description generated with high confidence">
            <a:extLst>
              <a:ext uri="{FF2B5EF4-FFF2-40B4-BE49-F238E27FC236}">
                <a16:creationId xmlns:a16="http://schemas.microsoft.com/office/drawing/2014/main" id="{33FD6F5A-7485-42B6-8C08-AF375D4750D2}"/>
              </a:ext>
            </a:extLst>
          </p:cNvPr>
          <p:cNvPicPr>
            <a:picLocks noChangeAspect="1"/>
          </p:cNvPicPr>
          <p:nvPr/>
        </p:nvPicPr>
        <p:blipFill>
          <a:blip r:embed="rId2"/>
          <a:stretch>
            <a:fillRect/>
          </a:stretch>
        </p:blipFill>
        <p:spPr>
          <a:xfrm>
            <a:off x="0" y="569844"/>
            <a:ext cx="10840276" cy="6068351"/>
          </a:xfrm>
          <a:prstGeom prst="rect">
            <a:avLst/>
          </a:prstGeom>
          <a:noFill/>
          <a:ln cap="flat">
            <a:noFill/>
          </a:ln>
        </p:spPr>
      </p:pic>
      <p:pic>
        <p:nvPicPr>
          <p:cNvPr id="3" name="Picture 3">
            <a:extLst>
              <a:ext uri="{FF2B5EF4-FFF2-40B4-BE49-F238E27FC236}">
                <a16:creationId xmlns:a16="http://schemas.microsoft.com/office/drawing/2014/main" id="{05E17831-8289-4EDB-A085-897832748F9A}"/>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9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C839-FA30-4F3C-815E-4EBFDBC0A41B}"/>
              </a:ext>
            </a:extLst>
          </p:cNvPr>
          <p:cNvSpPr txBox="1">
            <a:spLocks noGrp="1"/>
          </p:cNvSpPr>
          <p:nvPr>
            <p:ph type="title"/>
          </p:nvPr>
        </p:nvSpPr>
        <p:spPr>
          <a:xfrm>
            <a:off x="322956" y="249859"/>
            <a:ext cx="10515600" cy="1325559"/>
          </a:xfrm>
        </p:spPr>
        <p:txBody>
          <a:bodyPr/>
          <a:lstStyle/>
          <a:p>
            <a:pPr lvl="0"/>
            <a:r>
              <a:rPr lang="en-GB" sz="4000" b="1">
                <a:solidFill>
                  <a:srgbClr val="203864"/>
                </a:solidFill>
              </a:rPr>
              <a:t>B</a:t>
            </a:r>
            <a:r>
              <a:rPr lang="en-GB" b="1">
                <a:solidFill>
                  <a:srgbClr val="203864"/>
                </a:solidFill>
              </a:rPr>
              <a:t>ritish Nutrition Foundation</a:t>
            </a:r>
            <a:endParaRPr lang="en-GB"/>
          </a:p>
        </p:txBody>
      </p:sp>
      <p:sp>
        <p:nvSpPr>
          <p:cNvPr id="3" name="Text Placeholder 2">
            <a:extLst>
              <a:ext uri="{FF2B5EF4-FFF2-40B4-BE49-F238E27FC236}">
                <a16:creationId xmlns:a16="http://schemas.microsoft.com/office/drawing/2014/main" id="{1BC5F731-E344-4F1D-BD70-7CF3B4E843F0}"/>
              </a:ext>
            </a:extLst>
          </p:cNvPr>
          <p:cNvSpPr txBox="1">
            <a:spLocks noGrp="1"/>
          </p:cNvSpPr>
          <p:nvPr>
            <p:ph type="body" idx="1"/>
          </p:nvPr>
        </p:nvSpPr>
        <p:spPr>
          <a:xfrm>
            <a:off x="322956" y="6015892"/>
            <a:ext cx="11029255" cy="823910"/>
          </a:xfrm>
        </p:spPr>
        <p:txBody>
          <a:bodyPr/>
          <a:lstStyle/>
          <a:p>
            <a:pPr lvl="0"/>
            <a:r>
              <a:rPr lang="en-GB" sz="2000" b="0">
                <a:solidFill>
                  <a:srgbClr val="203864"/>
                </a:solidFill>
                <a:hlinkClick r:id="rId2"/>
              </a:rPr>
              <a:t>https://www.nutrition.org.uk/healthyliving/healthyageing.html</a:t>
            </a:r>
            <a:endParaRPr lang="en-GB" sz="2000" b="0"/>
          </a:p>
        </p:txBody>
      </p:sp>
      <p:sp>
        <p:nvSpPr>
          <p:cNvPr id="4" name="Content Placeholder 3">
            <a:extLst>
              <a:ext uri="{FF2B5EF4-FFF2-40B4-BE49-F238E27FC236}">
                <a16:creationId xmlns:a16="http://schemas.microsoft.com/office/drawing/2014/main" id="{BAF4CA27-95A8-423A-ADC0-B5A6E9D9A2F7}"/>
              </a:ext>
            </a:extLst>
          </p:cNvPr>
          <p:cNvSpPr txBox="1">
            <a:spLocks noGrp="1"/>
          </p:cNvSpPr>
          <p:nvPr>
            <p:ph type="body" idx="3"/>
          </p:nvPr>
        </p:nvSpPr>
        <p:spPr>
          <a:xfrm>
            <a:off x="322956" y="2120557"/>
            <a:ext cx="5157782" cy="4114800"/>
          </a:xfrm>
        </p:spPr>
        <p:txBody>
          <a:bodyPr anchor="t"/>
          <a:lstStyle/>
          <a:p>
            <a:pPr marL="228600" lvl="0" indent="-228600">
              <a:lnSpc>
                <a:spcPct val="70000"/>
              </a:lnSpc>
              <a:buChar char="•"/>
            </a:pPr>
            <a:r>
              <a:rPr lang="en-GB" b="0"/>
              <a:t>Eat an enjoyable and varied diet</a:t>
            </a:r>
          </a:p>
          <a:p>
            <a:pPr marL="228600" lvl="0" indent="-228600">
              <a:lnSpc>
                <a:spcPct val="70000"/>
              </a:lnSpc>
              <a:buChar char="•"/>
            </a:pPr>
            <a:r>
              <a:rPr lang="en-GB" b="0"/>
              <a:t>Watch your weight and waist size</a:t>
            </a:r>
          </a:p>
          <a:p>
            <a:pPr marL="228600" lvl="0" indent="-228600">
              <a:lnSpc>
                <a:spcPct val="70000"/>
              </a:lnSpc>
              <a:buChar char="•"/>
            </a:pPr>
            <a:r>
              <a:rPr lang="en-GB" b="0"/>
              <a:t>Eat plenty of fruit and veg</a:t>
            </a:r>
          </a:p>
          <a:p>
            <a:pPr marL="228600" lvl="0" indent="-228600">
              <a:lnSpc>
                <a:spcPct val="70000"/>
              </a:lnSpc>
              <a:buChar char="•"/>
            </a:pPr>
            <a:r>
              <a:rPr lang="en-GB" b="0"/>
              <a:t>May wish to opt for healthier fats</a:t>
            </a:r>
          </a:p>
          <a:p>
            <a:pPr marL="228600" lvl="0" indent="-228600">
              <a:lnSpc>
                <a:spcPct val="70000"/>
              </a:lnSpc>
              <a:buChar char="•"/>
            </a:pPr>
            <a:r>
              <a:rPr lang="en-GB" b="0"/>
              <a:t>Include oily fish in your diet</a:t>
            </a:r>
          </a:p>
          <a:p>
            <a:pPr marL="228600" lvl="0" indent="-228600">
              <a:lnSpc>
                <a:spcPct val="70000"/>
              </a:lnSpc>
              <a:buChar char="•"/>
            </a:pPr>
            <a:r>
              <a:rPr lang="en-GB" b="0"/>
              <a:t>Get enough fibre</a:t>
            </a:r>
          </a:p>
          <a:p>
            <a:pPr marL="228600" lvl="0" indent="-228600">
              <a:lnSpc>
                <a:spcPct val="70000"/>
              </a:lnSpc>
              <a:buChar char="•"/>
            </a:pPr>
            <a:r>
              <a:rPr lang="en-GB" b="0"/>
              <a:t>Reduce your salt intake</a:t>
            </a:r>
          </a:p>
          <a:p>
            <a:pPr marL="228600" lvl="0" indent="-228600">
              <a:lnSpc>
                <a:spcPct val="70000"/>
              </a:lnSpc>
              <a:buChar char="•"/>
            </a:pPr>
            <a:r>
              <a:rPr lang="en-GB" b="0"/>
              <a:t>Eat calcium-rich foods</a:t>
            </a:r>
          </a:p>
          <a:p>
            <a:pPr marL="228600" lvl="0" indent="-228600">
              <a:lnSpc>
                <a:spcPct val="70000"/>
              </a:lnSpc>
              <a:buChar char="•"/>
            </a:pPr>
            <a:r>
              <a:rPr lang="en-GB" b="0"/>
              <a:t>Boost B vitamins</a:t>
            </a:r>
          </a:p>
          <a:p>
            <a:pPr marL="228600" lvl="0" indent="-228600">
              <a:lnSpc>
                <a:spcPct val="70000"/>
              </a:lnSpc>
              <a:buChar char="•"/>
            </a:pPr>
            <a:r>
              <a:rPr lang="en-GB">
                <a:solidFill>
                  <a:srgbClr val="4472C4"/>
                </a:solidFill>
              </a:rPr>
              <a:t>Keep well hydrated</a:t>
            </a:r>
          </a:p>
          <a:p>
            <a:pPr marL="228600" lvl="0" indent="-228600">
              <a:lnSpc>
                <a:spcPct val="70000"/>
              </a:lnSpc>
              <a:buChar char="•"/>
            </a:pPr>
            <a:endParaRPr lang="en-GB" b="0"/>
          </a:p>
        </p:txBody>
      </p:sp>
      <p:sp>
        <p:nvSpPr>
          <p:cNvPr id="5" name="Content Placeholder 5">
            <a:extLst>
              <a:ext uri="{FF2B5EF4-FFF2-40B4-BE49-F238E27FC236}">
                <a16:creationId xmlns:a16="http://schemas.microsoft.com/office/drawing/2014/main" id="{8E30102A-1719-4915-B072-71B9835669D9}"/>
              </a:ext>
            </a:extLst>
          </p:cNvPr>
          <p:cNvSpPr txBox="1">
            <a:spLocks noGrp="1"/>
          </p:cNvSpPr>
          <p:nvPr>
            <p:ph idx="2"/>
          </p:nvPr>
        </p:nvSpPr>
        <p:spPr>
          <a:xfrm>
            <a:off x="6244510" y="2120557"/>
            <a:ext cx="5764697" cy="4336514"/>
          </a:xfrm>
        </p:spPr>
        <p:txBody>
          <a:bodyPr/>
          <a:lstStyle/>
          <a:p>
            <a:pPr lvl="0">
              <a:lnSpc>
                <a:spcPct val="70000"/>
              </a:lnSpc>
            </a:pPr>
            <a:r>
              <a:rPr lang="en-GB" sz="2400"/>
              <a:t>Discuss taking vitamin D supplement if you are over 65 with your GP</a:t>
            </a:r>
          </a:p>
          <a:p>
            <a:pPr lvl="0">
              <a:lnSpc>
                <a:spcPct val="70000"/>
              </a:lnSpc>
            </a:pPr>
            <a:r>
              <a:rPr lang="en-GB" sz="2400"/>
              <a:t>Remember supplements and functional foods don’t replace a healthy diet</a:t>
            </a:r>
          </a:p>
          <a:p>
            <a:pPr lvl="0">
              <a:lnSpc>
                <a:spcPct val="70000"/>
              </a:lnSpc>
            </a:pPr>
            <a:endParaRPr lang="en-GB" sz="2400"/>
          </a:p>
          <a:p>
            <a:pPr lvl="0">
              <a:lnSpc>
                <a:spcPct val="70000"/>
              </a:lnSpc>
            </a:pPr>
            <a:r>
              <a:rPr lang="en-GB" sz="2400" b="1">
                <a:solidFill>
                  <a:srgbClr val="4472C4"/>
                </a:solidFill>
              </a:rPr>
              <a:t>Be physically active</a:t>
            </a:r>
          </a:p>
          <a:p>
            <a:pPr lvl="0">
              <a:lnSpc>
                <a:spcPct val="70000"/>
              </a:lnSpc>
            </a:pPr>
            <a:r>
              <a:rPr lang="en-GB" sz="2400" b="1">
                <a:solidFill>
                  <a:srgbClr val="4472C4"/>
                </a:solidFill>
              </a:rPr>
              <a:t>Go easy on alcohol</a:t>
            </a:r>
          </a:p>
          <a:p>
            <a:pPr lvl="0">
              <a:lnSpc>
                <a:spcPct val="70000"/>
              </a:lnSpc>
            </a:pPr>
            <a:r>
              <a:rPr lang="en-GB" sz="2400" b="1">
                <a:solidFill>
                  <a:srgbClr val="4472C4"/>
                </a:solidFill>
              </a:rPr>
              <a:t>Look after your teeth</a:t>
            </a:r>
          </a:p>
          <a:p>
            <a:pPr lvl="0">
              <a:lnSpc>
                <a:spcPct val="70000"/>
              </a:lnSpc>
            </a:pPr>
            <a:r>
              <a:rPr lang="en-GB" sz="2400" b="1">
                <a:solidFill>
                  <a:srgbClr val="4472C4"/>
                </a:solidFill>
              </a:rPr>
              <a:t>Don’t smoke</a:t>
            </a:r>
          </a:p>
          <a:p>
            <a:pPr lvl="0">
              <a:lnSpc>
                <a:spcPct val="70000"/>
              </a:lnSpc>
            </a:pPr>
            <a:r>
              <a:rPr lang="en-GB" sz="2400" b="1">
                <a:solidFill>
                  <a:srgbClr val="4472C4"/>
                </a:solidFill>
              </a:rPr>
              <a:t>Get enough sleep</a:t>
            </a:r>
          </a:p>
          <a:p>
            <a:pPr lvl="0">
              <a:lnSpc>
                <a:spcPct val="70000"/>
              </a:lnSpc>
            </a:pPr>
            <a:r>
              <a:rPr lang="en-GB" sz="2400" b="1">
                <a:solidFill>
                  <a:srgbClr val="4472C4"/>
                </a:solidFill>
              </a:rPr>
              <a:t>Keep your brain stimulated</a:t>
            </a:r>
          </a:p>
          <a:p>
            <a:pPr lvl="0">
              <a:lnSpc>
                <a:spcPct val="70000"/>
              </a:lnSpc>
            </a:pPr>
            <a:endParaRPr lang="en-GB" sz="2400"/>
          </a:p>
        </p:txBody>
      </p:sp>
      <p:pic>
        <p:nvPicPr>
          <p:cNvPr id="6" name="Picture 6">
            <a:extLst>
              <a:ext uri="{FF2B5EF4-FFF2-40B4-BE49-F238E27FC236}">
                <a16:creationId xmlns:a16="http://schemas.microsoft.com/office/drawing/2014/main" id="{91B92D62-E1B3-4D30-9494-8080084A95C1}"/>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5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9EB5-BAA7-4AF0-A09F-A3786A966128}"/>
              </a:ext>
            </a:extLst>
          </p:cNvPr>
          <p:cNvSpPr txBox="1">
            <a:spLocks noGrp="1"/>
          </p:cNvSpPr>
          <p:nvPr>
            <p:ph type="title"/>
          </p:nvPr>
        </p:nvSpPr>
        <p:spPr>
          <a:xfrm>
            <a:off x="196358" y="171257"/>
            <a:ext cx="10515600" cy="1325559"/>
          </a:xfrm>
        </p:spPr>
        <p:txBody>
          <a:bodyPr/>
          <a:lstStyle/>
          <a:p>
            <a:pPr lvl="0"/>
            <a:r>
              <a:rPr lang="en-GB" b="1">
                <a:solidFill>
                  <a:srgbClr val="203864"/>
                </a:solidFill>
              </a:rPr>
              <a:t>Enjoyable and varied diet</a:t>
            </a:r>
          </a:p>
        </p:txBody>
      </p:sp>
      <p:sp>
        <p:nvSpPr>
          <p:cNvPr id="3" name="Content Placeholder 2">
            <a:extLst>
              <a:ext uri="{FF2B5EF4-FFF2-40B4-BE49-F238E27FC236}">
                <a16:creationId xmlns:a16="http://schemas.microsoft.com/office/drawing/2014/main" id="{F73C540E-0D5C-4A80-93AA-5B7F8427F7F7}"/>
              </a:ext>
            </a:extLst>
          </p:cNvPr>
          <p:cNvSpPr txBox="1">
            <a:spLocks noGrp="1"/>
          </p:cNvSpPr>
          <p:nvPr>
            <p:ph idx="1"/>
          </p:nvPr>
        </p:nvSpPr>
        <p:spPr>
          <a:xfrm>
            <a:off x="196358" y="1710961"/>
            <a:ext cx="11799280" cy="5081951"/>
          </a:xfrm>
        </p:spPr>
        <p:txBody>
          <a:bodyPr/>
          <a:lstStyle/>
          <a:p>
            <a:pPr lvl="0">
              <a:lnSpc>
                <a:spcPct val="70000"/>
              </a:lnSpc>
            </a:pPr>
            <a:r>
              <a:rPr lang="en-GB" sz="2400"/>
              <a:t>Our sense of </a:t>
            </a:r>
            <a:r>
              <a:rPr lang="en-GB" sz="2400" b="1">
                <a:solidFill>
                  <a:srgbClr val="203864"/>
                </a:solidFill>
              </a:rPr>
              <a:t>taste and smell can change as we age</a:t>
            </a:r>
            <a:r>
              <a:rPr lang="en-GB" sz="2400"/>
              <a:t>, which can affect our appetite and how much we like food.</a:t>
            </a:r>
          </a:p>
          <a:p>
            <a:pPr lvl="0">
              <a:lnSpc>
                <a:spcPct val="70000"/>
              </a:lnSpc>
            </a:pPr>
            <a:r>
              <a:rPr lang="en-GB" sz="2400"/>
              <a:t>Dental problems and ill fitting dentures </a:t>
            </a:r>
          </a:p>
          <a:p>
            <a:pPr lvl="0">
              <a:lnSpc>
                <a:spcPct val="70000"/>
              </a:lnSpc>
            </a:pPr>
            <a:r>
              <a:rPr lang="en-GB" sz="2400"/>
              <a:t>Less interested in food</a:t>
            </a:r>
          </a:p>
          <a:p>
            <a:pPr lvl="0">
              <a:lnSpc>
                <a:spcPct val="70000"/>
              </a:lnSpc>
            </a:pPr>
            <a:r>
              <a:rPr lang="en-GB" sz="2400"/>
              <a:t>Less hungry</a:t>
            </a:r>
          </a:p>
          <a:p>
            <a:pPr lvl="0">
              <a:lnSpc>
                <a:spcPct val="70000"/>
              </a:lnSpc>
            </a:pPr>
            <a:r>
              <a:rPr lang="en-GB" sz="2400"/>
              <a:t>Forgetfulness </a:t>
            </a:r>
          </a:p>
          <a:p>
            <a:pPr lvl="0">
              <a:lnSpc>
                <a:spcPct val="70000"/>
              </a:lnSpc>
            </a:pPr>
            <a:endParaRPr lang="en-GB" sz="2400"/>
          </a:p>
          <a:p>
            <a:pPr lvl="0">
              <a:lnSpc>
                <a:spcPct val="70000"/>
              </a:lnSpc>
            </a:pPr>
            <a:r>
              <a:rPr lang="en-GB" sz="2400" b="1">
                <a:solidFill>
                  <a:srgbClr val="203864"/>
                </a:solidFill>
              </a:rPr>
              <a:t>Good &amp; REGULAR </a:t>
            </a:r>
            <a:r>
              <a:rPr lang="en-GB" sz="2400"/>
              <a:t>nutrition - </a:t>
            </a:r>
            <a:r>
              <a:rPr lang="en-GB" sz="2400" b="1">
                <a:solidFill>
                  <a:srgbClr val="203864"/>
                </a:solidFill>
              </a:rPr>
              <a:t>PRIORITY</a:t>
            </a:r>
            <a:r>
              <a:rPr lang="en-GB" sz="2400"/>
              <a:t> (will hep body work round the clock)</a:t>
            </a:r>
          </a:p>
          <a:p>
            <a:pPr lvl="0">
              <a:lnSpc>
                <a:spcPct val="70000"/>
              </a:lnSpc>
            </a:pPr>
            <a:r>
              <a:rPr lang="en-GB" sz="2400"/>
              <a:t>Make food time a social time, make foods as tempting and tasty as possible so that eating stays enjoyable.</a:t>
            </a:r>
          </a:p>
          <a:p>
            <a:pPr lvl="0">
              <a:lnSpc>
                <a:spcPct val="70000"/>
              </a:lnSpc>
            </a:pPr>
            <a:r>
              <a:rPr lang="en-GB" sz="2400"/>
              <a:t>Keep meals from becoming bland and uninteresting by varying colours and textures as much as possible. </a:t>
            </a:r>
            <a:r>
              <a:rPr lang="en-GB" sz="2400" b="1">
                <a:solidFill>
                  <a:srgbClr val="203864"/>
                </a:solidFill>
              </a:rPr>
              <a:t>CAREFUL WITH SALT</a:t>
            </a:r>
          </a:p>
          <a:p>
            <a:pPr lvl="0">
              <a:lnSpc>
                <a:spcPct val="70000"/>
              </a:lnSpc>
            </a:pPr>
            <a:r>
              <a:rPr lang="en-GB" sz="2400"/>
              <a:t>Try adding herbs and spices such as mint, rosemary, cinnamon or paprika. </a:t>
            </a:r>
          </a:p>
          <a:p>
            <a:pPr lvl="0">
              <a:lnSpc>
                <a:spcPct val="70000"/>
              </a:lnSpc>
            </a:pPr>
            <a:r>
              <a:rPr lang="en-GB" sz="2400"/>
              <a:t>Certain medicines, smoking and alcohol may affect the way the body absorbs nutrients.</a:t>
            </a:r>
          </a:p>
        </p:txBody>
      </p:sp>
      <p:pic>
        <p:nvPicPr>
          <p:cNvPr id="4" name="Picture 3">
            <a:extLst>
              <a:ext uri="{FF2B5EF4-FFF2-40B4-BE49-F238E27FC236}">
                <a16:creationId xmlns:a16="http://schemas.microsoft.com/office/drawing/2014/main" id="{E885545D-FD3B-4F80-BC78-66E92192A7B0}"/>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3CA44-E273-4528-A40B-42C5897C6260}"/>
              </a:ext>
            </a:extLst>
          </p:cNvPr>
          <p:cNvSpPr txBox="1">
            <a:spLocks noGrp="1"/>
          </p:cNvSpPr>
          <p:nvPr>
            <p:ph type="title"/>
          </p:nvPr>
        </p:nvSpPr>
        <p:spPr>
          <a:xfrm>
            <a:off x="397562" y="345935"/>
            <a:ext cx="10515600" cy="1325559"/>
          </a:xfrm>
        </p:spPr>
        <p:txBody>
          <a:bodyPr/>
          <a:lstStyle/>
          <a:p>
            <a:pPr lvl="0"/>
            <a:r>
              <a:rPr lang="en-GB" b="1">
                <a:solidFill>
                  <a:srgbClr val="203864"/>
                </a:solidFill>
              </a:rPr>
              <a:t>Excess weight and waist circumference</a:t>
            </a:r>
          </a:p>
        </p:txBody>
      </p:sp>
      <p:sp>
        <p:nvSpPr>
          <p:cNvPr id="3" name="Content Placeholder 2">
            <a:extLst>
              <a:ext uri="{FF2B5EF4-FFF2-40B4-BE49-F238E27FC236}">
                <a16:creationId xmlns:a16="http://schemas.microsoft.com/office/drawing/2014/main" id="{331F9CE9-2390-4102-95FA-3403B8BF8625}"/>
              </a:ext>
            </a:extLst>
          </p:cNvPr>
          <p:cNvSpPr txBox="1">
            <a:spLocks noGrp="1"/>
          </p:cNvSpPr>
          <p:nvPr>
            <p:ph idx="1"/>
          </p:nvPr>
        </p:nvSpPr>
        <p:spPr>
          <a:xfrm>
            <a:off x="397562" y="1952353"/>
            <a:ext cx="11502886" cy="4667253"/>
          </a:xfrm>
        </p:spPr>
        <p:txBody>
          <a:bodyPr/>
          <a:lstStyle/>
          <a:p>
            <a:pPr lvl="0">
              <a:lnSpc>
                <a:spcPct val="80000"/>
              </a:lnSpc>
            </a:pPr>
            <a:r>
              <a:rPr lang="en-GB"/>
              <a:t>Our body composition changes and we tend to lose muscle and gain fat. </a:t>
            </a:r>
          </a:p>
          <a:p>
            <a:pPr lvl="0">
              <a:lnSpc>
                <a:spcPct val="80000"/>
              </a:lnSpc>
            </a:pPr>
            <a:r>
              <a:rPr lang="en-GB"/>
              <a:t>Many people also become less physically active as they age</a:t>
            </a:r>
          </a:p>
          <a:p>
            <a:pPr lvl="0">
              <a:lnSpc>
                <a:spcPct val="80000"/>
              </a:lnSpc>
            </a:pPr>
            <a:r>
              <a:rPr lang="en-GB"/>
              <a:t>As we get older our energy needs can decrease so it can be </a:t>
            </a:r>
            <a:r>
              <a:rPr lang="en-GB" b="1">
                <a:solidFill>
                  <a:srgbClr val="203864"/>
                </a:solidFill>
              </a:rPr>
              <a:t>easier to gain weight</a:t>
            </a:r>
          </a:p>
          <a:p>
            <a:pPr lvl="0">
              <a:lnSpc>
                <a:spcPct val="80000"/>
              </a:lnSpc>
            </a:pPr>
            <a:endParaRPr lang="en-GB"/>
          </a:p>
          <a:p>
            <a:pPr lvl="0">
              <a:lnSpc>
                <a:spcPct val="80000"/>
              </a:lnSpc>
            </a:pPr>
            <a:r>
              <a:rPr lang="en-GB"/>
              <a:t>Hormonal changes as we get older also mean we become more likely to lay fat around the middle</a:t>
            </a:r>
          </a:p>
          <a:p>
            <a:pPr lvl="0">
              <a:lnSpc>
                <a:spcPct val="80000"/>
              </a:lnSpc>
            </a:pPr>
            <a:r>
              <a:rPr lang="en-GB"/>
              <a:t>This is because obese people who carry too much weight around their middle have a greater risk of </a:t>
            </a:r>
            <a:r>
              <a:rPr lang="en-GB" b="1">
                <a:solidFill>
                  <a:srgbClr val="203864"/>
                </a:solidFill>
              </a:rPr>
              <a:t>developing heart disease, high blood pressure, some types of cancer (colorectal, PM breast, uterine, ovarial, oesophageal, gall bladder, kidney, pancreatic) and type 2 diabetes</a:t>
            </a:r>
          </a:p>
          <a:p>
            <a:pPr lvl="0">
              <a:lnSpc>
                <a:spcPct val="80000"/>
              </a:lnSpc>
            </a:pPr>
            <a:endParaRPr lang="en-GB"/>
          </a:p>
        </p:txBody>
      </p:sp>
      <p:pic>
        <p:nvPicPr>
          <p:cNvPr id="4" name="Picture 3">
            <a:extLst>
              <a:ext uri="{FF2B5EF4-FFF2-40B4-BE49-F238E27FC236}">
                <a16:creationId xmlns:a16="http://schemas.microsoft.com/office/drawing/2014/main" id="{E4016D97-6B0D-468E-A267-8364D78EC24E}"/>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58">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98DA635-4A73-4DA6-A52F-6F7B4BA8918C}"/>
              </a:ext>
            </a:extLst>
          </p:cNvPr>
          <p:cNvSpPr txBox="1">
            <a:spLocks noGrp="1"/>
          </p:cNvSpPr>
          <p:nvPr>
            <p:ph idx="1"/>
          </p:nvPr>
        </p:nvSpPr>
        <p:spPr>
          <a:xfrm>
            <a:off x="249384" y="266008"/>
            <a:ext cx="11942621" cy="6434047"/>
          </a:xfrm>
        </p:spPr>
        <p:txBody>
          <a:bodyPr/>
          <a:lstStyle/>
          <a:p>
            <a:pPr lvl="0"/>
            <a:endParaRPr lang="en-GB"/>
          </a:p>
          <a:p>
            <a:pPr lvl="0"/>
            <a:endParaRPr lang="en-GB"/>
          </a:p>
          <a:p>
            <a:pPr lvl="0"/>
            <a:r>
              <a:rPr lang="en-GB"/>
              <a:t>Weight is usually converted to Body Mass Index or BMI (weight (kg)/height (m2)). The standard World Health Organisation classifications for BMI:</a:t>
            </a:r>
          </a:p>
          <a:p>
            <a:pPr lvl="0"/>
            <a:endParaRPr lang="en-GB"/>
          </a:p>
          <a:p>
            <a:pPr lvl="0"/>
            <a:endParaRPr lang="en-GB"/>
          </a:p>
          <a:p>
            <a:pPr lvl="0"/>
            <a:endParaRPr lang="en-GB"/>
          </a:p>
          <a:p>
            <a:pPr lvl="0"/>
            <a:endParaRPr lang="en-GB"/>
          </a:p>
          <a:p>
            <a:pPr lvl="0"/>
            <a:endParaRPr lang="en-GB"/>
          </a:p>
          <a:p>
            <a:pPr lvl="0"/>
            <a:endParaRPr lang="en-GB"/>
          </a:p>
        </p:txBody>
      </p:sp>
      <p:pic>
        <p:nvPicPr>
          <p:cNvPr id="3" name="Picture 5">
            <a:extLst>
              <a:ext uri="{FF2B5EF4-FFF2-40B4-BE49-F238E27FC236}">
                <a16:creationId xmlns:a16="http://schemas.microsoft.com/office/drawing/2014/main" id="{A6B6DC44-4CE7-4EA9-886C-7D477C2D039C}"/>
              </a:ext>
            </a:extLst>
          </p:cNvPr>
          <p:cNvPicPr>
            <a:picLocks noChangeAspect="1"/>
          </p:cNvPicPr>
          <p:nvPr/>
        </p:nvPicPr>
        <p:blipFill>
          <a:blip r:embed="rId2"/>
          <a:stretch>
            <a:fillRect/>
          </a:stretch>
        </p:blipFill>
        <p:spPr>
          <a:xfrm>
            <a:off x="249384" y="3941210"/>
            <a:ext cx="11693237" cy="2758845"/>
          </a:xfrm>
          <a:prstGeom prst="rect">
            <a:avLst/>
          </a:prstGeom>
          <a:noFill/>
          <a:ln cap="flat">
            <a:noFill/>
          </a:ln>
        </p:spPr>
      </p:pic>
      <p:pic>
        <p:nvPicPr>
          <p:cNvPr id="4" name="Picture 7">
            <a:extLst>
              <a:ext uri="{FF2B5EF4-FFF2-40B4-BE49-F238E27FC236}">
                <a16:creationId xmlns:a16="http://schemas.microsoft.com/office/drawing/2014/main" id="{2A842879-6B3E-40BD-89A0-FEDA877395DA}"/>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5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3E3F-06B2-4969-BFFF-BB834053040B}"/>
              </a:ext>
            </a:extLst>
          </p:cNvPr>
          <p:cNvSpPr txBox="1">
            <a:spLocks noGrp="1"/>
          </p:cNvSpPr>
          <p:nvPr>
            <p:ph type="title"/>
          </p:nvPr>
        </p:nvSpPr>
        <p:spPr>
          <a:xfrm>
            <a:off x="277749" y="351074"/>
            <a:ext cx="10187046" cy="2123437"/>
          </a:xfrm>
        </p:spPr>
        <p:txBody>
          <a:bodyPr>
            <a:noAutofit/>
          </a:bodyPr>
          <a:lstStyle/>
          <a:p>
            <a:pPr lvl="0"/>
            <a:r>
              <a:rPr lang="en-GB" sz="2600">
                <a:latin typeface="Calibri"/>
              </a:rPr>
              <a:t>Our BMI is a good starting point but we should also measure our </a:t>
            </a:r>
            <a:r>
              <a:rPr lang="en-GB" sz="2600" b="1">
                <a:solidFill>
                  <a:srgbClr val="203864"/>
                </a:solidFill>
                <a:latin typeface="Calibri"/>
              </a:rPr>
              <a:t>waist</a:t>
            </a:r>
            <a:r>
              <a:rPr lang="en-GB" sz="2600">
                <a:latin typeface="Calibri"/>
              </a:rPr>
              <a:t>. </a:t>
            </a:r>
            <a:br>
              <a:rPr lang="en-GB" sz="2600">
                <a:latin typeface="Calibri"/>
              </a:rPr>
            </a:br>
            <a:r>
              <a:rPr lang="en-GB" sz="2600">
                <a:latin typeface="Calibri"/>
              </a:rPr>
              <a:t>People who carry too much weight around their middle have a greater risk of developing heart disease, high blood pressure, cancer and type 2 diabetes. </a:t>
            </a:r>
            <a:r>
              <a:rPr lang="en-GB" sz="2800"/>
              <a:t/>
            </a:r>
            <a:br>
              <a:rPr lang="en-GB" sz="2800"/>
            </a:br>
            <a:endParaRPr lang="en-GB" sz="2800"/>
          </a:p>
        </p:txBody>
      </p:sp>
      <p:graphicFrame>
        <p:nvGraphicFramePr>
          <p:cNvPr id="3" name="Content Placeholder 5">
            <a:extLst>
              <a:ext uri="{FF2B5EF4-FFF2-40B4-BE49-F238E27FC236}">
                <a16:creationId xmlns:a16="http://schemas.microsoft.com/office/drawing/2014/main" id="{364117EE-E2EA-42B9-A75A-01D42653DC2D}"/>
              </a:ext>
            </a:extLst>
          </p:cNvPr>
          <p:cNvGraphicFramePr>
            <a:graphicFrameLocks noGrp="1"/>
          </p:cNvGraphicFramePr>
          <p:nvPr>
            <p:ph idx="1"/>
          </p:nvPr>
        </p:nvGraphicFramePr>
        <p:xfrm>
          <a:off x="277749" y="2730974"/>
          <a:ext cx="11423919" cy="3189545"/>
        </p:xfrm>
        <a:graphic>
          <a:graphicData uri="http://schemas.openxmlformats.org/drawingml/2006/table">
            <a:tbl>
              <a:tblPr firstRow="1" bandRow="1">
                <a:effectLst/>
                <a:tableStyleId>{5C22544A-7EE6-4342-B048-85BDC9FD1C3A}</a:tableStyleId>
              </a:tblPr>
              <a:tblGrid>
                <a:gridCol w="3807973">
                  <a:extLst>
                    <a:ext uri="{9D8B030D-6E8A-4147-A177-3AD203B41FA5}">
                      <a16:colId xmlns:a16="http://schemas.microsoft.com/office/drawing/2014/main" val="2523215625"/>
                    </a:ext>
                  </a:extLst>
                </a:gridCol>
                <a:gridCol w="3807973">
                  <a:extLst>
                    <a:ext uri="{9D8B030D-6E8A-4147-A177-3AD203B41FA5}">
                      <a16:colId xmlns:a16="http://schemas.microsoft.com/office/drawing/2014/main" val="3318541715"/>
                    </a:ext>
                  </a:extLst>
                </a:gridCol>
                <a:gridCol w="3807973">
                  <a:extLst>
                    <a:ext uri="{9D8B030D-6E8A-4147-A177-3AD203B41FA5}">
                      <a16:colId xmlns:a16="http://schemas.microsoft.com/office/drawing/2014/main" val="4043334710"/>
                    </a:ext>
                  </a:extLst>
                </a:gridCol>
              </a:tblGrid>
              <a:tr h="961445">
                <a:tc>
                  <a:txBody>
                    <a:bodyPr/>
                    <a:lstStyle/>
                    <a:p>
                      <a:pPr lvl="0"/>
                      <a:endParaRPr lang="en-GB"/>
                    </a:p>
                  </a:txBody>
                  <a:tcPr/>
                </a:tc>
                <a:tc>
                  <a:txBody>
                    <a:bodyPr/>
                    <a:lstStyle/>
                    <a:p>
                      <a:pPr lvl="0"/>
                      <a:r>
                        <a:rPr lang="en-GB"/>
                        <a:t>Your health is </a:t>
                      </a:r>
                      <a:r>
                        <a:rPr lang="en-GB" b="1"/>
                        <a:t>at risk</a:t>
                      </a:r>
                      <a:r>
                        <a:rPr lang="en-GB"/>
                        <a:t> if you have a waist size of:</a:t>
                      </a:r>
                    </a:p>
                  </a:txBody>
                  <a:tcPr anchor="ctr"/>
                </a:tc>
                <a:tc>
                  <a:txBody>
                    <a:bodyPr/>
                    <a:lstStyle/>
                    <a:p>
                      <a:pPr lvl="0"/>
                      <a:r>
                        <a:rPr lang="en-GB"/>
                        <a:t>Your health is at </a:t>
                      </a:r>
                      <a:r>
                        <a:rPr lang="en-GB" b="1"/>
                        <a:t>high risk</a:t>
                      </a:r>
                      <a:r>
                        <a:rPr lang="en-GB"/>
                        <a:t> if you have a waist size of:</a:t>
                      </a:r>
                    </a:p>
                  </a:txBody>
                  <a:tcPr anchor="ctr"/>
                </a:tc>
                <a:extLst>
                  <a:ext uri="{0D108BD9-81ED-4DB2-BD59-A6C34878D82A}">
                    <a16:rowId xmlns:a16="http://schemas.microsoft.com/office/drawing/2014/main" val="496072175"/>
                  </a:ext>
                </a:extLst>
              </a:tr>
              <a:tr h="557025">
                <a:tc>
                  <a:txBody>
                    <a:bodyPr/>
                    <a:lstStyle/>
                    <a:p>
                      <a:pPr lvl="0"/>
                      <a:r>
                        <a:rPr lang="en-GB"/>
                        <a:t>Men</a:t>
                      </a:r>
                    </a:p>
                  </a:txBody>
                  <a:tcPr anchor="ctr"/>
                </a:tc>
                <a:tc>
                  <a:txBody>
                    <a:bodyPr/>
                    <a:lstStyle/>
                    <a:p>
                      <a:pPr lvl="0"/>
                      <a:r>
                        <a:rPr lang="en-GB"/>
                        <a:t>Over 94cm (about 37 inches)</a:t>
                      </a:r>
                    </a:p>
                  </a:txBody>
                  <a:tcPr anchor="ctr"/>
                </a:tc>
                <a:tc>
                  <a:txBody>
                    <a:bodyPr/>
                    <a:lstStyle/>
                    <a:p>
                      <a:pPr lvl="0"/>
                      <a:r>
                        <a:rPr lang="en-GB"/>
                        <a:t>Over 102cm (about 40 inches)</a:t>
                      </a:r>
                    </a:p>
                  </a:txBody>
                  <a:tcPr anchor="ctr"/>
                </a:tc>
                <a:extLst>
                  <a:ext uri="{0D108BD9-81ED-4DB2-BD59-A6C34878D82A}">
                    <a16:rowId xmlns:a16="http://schemas.microsoft.com/office/drawing/2014/main" val="514042205"/>
                  </a:ext>
                </a:extLst>
              </a:tr>
              <a:tr h="557025">
                <a:tc>
                  <a:txBody>
                    <a:bodyPr/>
                    <a:lstStyle/>
                    <a:p>
                      <a:pPr lvl="0"/>
                      <a:r>
                        <a:rPr lang="en-GB"/>
                        <a:t>Women</a:t>
                      </a:r>
                    </a:p>
                  </a:txBody>
                  <a:tcPr anchor="ctr"/>
                </a:tc>
                <a:tc>
                  <a:txBody>
                    <a:bodyPr/>
                    <a:lstStyle/>
                    <a:p>
                      <a:pPr lvl="0"/>
                      <a:r>
                        <a:rPr lang="en-GB"/>
                        <a:t>Over 80cm (about 31.5 inches)</a:t>
                      </a:r>
                    </a:p>
                  </a:txBody>
                  <a:tcPr anchor="ctr"/>
                </a:tc>
                <a:tc>
                  <a:txBody>
                    <a:bodyPr/>
                    <a:lstStyle/>
                    <a:p>
                      <a:pPr lvl="0"/>
                      <a:r>
                        <a:rPr lang="en-GB"/>
                        <a:t>Over 88cm (about 34.5 inches)</a:t>
                      </a:r>
                    </a:p>
                  </a:txBody>
                  <a:tcPr anchor="ctr"/>
                </a:tc>
                <a:extLst>
                  <a:ext uri="{0D108BD9-81ED-4DB2-BD59-A6C34878D82A}">
                    <a16:rowId xmlns:a16="http://schemas.microsoft.com/office/drawing/2014/main" val="3730583308"/>
                  </a:ext>
                </a:extLst>
              </a:tr>
              <a:tr h="557025">
                <a:tc>
                  <a:txBody>
                    <a:bodyPr/>
                    <a:lstStyle/>
                    <a:p>
                      <a:pPr lvl="0"/>
                      <a:r>
                        <a:rPr lang="en-GB"/>
                        <a:t>Asian men</a:t>
                      </a:r>
                    </a:p>
                  </a:txBody>
                  <a:tcPr anchor="ctr"/>
                </a:tc>
                <a:tc>
                  <a:txBody>
                    <a:bodyPr/>
                    <a:lstStyle/>
                    <a:p>
                      <a:pPr lvl="0"/>
                      <a:r>
                        <a:rPr lang="en-GB"/>
                        <a:t> </a:t>
                      </a:r>
                    </a:p>
                  </a:txBody>
                  <a:tcPr anchor="ctr"/>
                </a:tc>
                <a:tc>
                  <a:txBody>
                    <a:bodyPr/>
                    <a:lstStyle/>
                    <a:p>
                      <a:pPr lvl="0"/>
                      <a:r>
                        <a:rPr lang="en-GB"/>
                        <a:t>Over 90cm (about 35.5 inches)</a:t>
                      </a:r>
                    </a:p>
                  </a:txBody>
                  <a:tcPr anchor="ctr"/>
                </a:tc>
                <a:extLst>
                  <a:ext uri="{0D108BD9-81ED-4DB2-BD59-A6C34878D82A}">
                    <a16:rowId xmlns:a16="http://schemas.microsoft.com/office/drawing/2014/main" val="386896021"/>
                  </a:ext>
                </a:extLst>
              </a:tr>
              <a:tr h="557025">
                <a:tc>
                  <a:txBody>
                    <a:bodyPr/>
                    <a:lstStyle/>
                    <a:p>
                      <a:pPr lvl="0"/>
                      <a:r>
                        <a:rPr lang="en-GB"/>
                        <a:t>Asian women</a:t>
                      </a:r>
                    </a:p>
                  </a:txBody>
                  <a:tcPr anchor="ctr"/>
                </a:tc>
                <a:tc>
                  <a:txBody>
                    <a:bodyPr/>
                    <a:lstStyle/>
                    <a:p>
                      <a:pPr lvl="0"/>
                      <a:r>
                        <a:rPr lang="en-GB"/>
                        <a:t> </a:t>
                      </a:r>
                    </a:p>
                  </a:txBody>
                  <a:tcPr anchor="ctr"/>
                </a:tc>
                <a:tc>
                  <a:txBody>
                    <a:bodyPr/>
                    <a:lstStyle/>
                    <a:p>
                      <a:pPr lvl="0"/>
                      <a:r>
                        <a:rPr lang="en-GB"/>
                        <a:t>Over 80cm (about 31.5 inches</a:t>
                      </a:r>
                    </a:p>
                  </a:txBody>
                  <a:tcPr anchor="ctr"/>
                </a:tc>
                <a:extLst>
                  <a:ext uri="{0D108BD9-81ED-4DB2-BD59-A6C34878D82A}">
                    <a16:rowId xmlns:a16="http://schemas.microsoft.com/office/drawing/2014/main" val="1150922303"/>
                  </a:ext>
                </a:extLst>
              </a:tr>
            </a:tbl>
          </a:graphicData>
        </a:graphic>
      </p:graphicFrame>
      <p:sp>
        <p:nvSpPr>
          <p:cNvPr id="4" name="Rectangle 9">
            <a:extLst>
              <a:ext uri="{FF2B5EF4-FFF2-40B4-BE49-F238E27FC236}">
                <a16:creationId xmlns:a16="http://schemas.microsoft.com/office/drawing/2014/main" id="{9B692587-FE4C-4F6D-99CE-193F216EE68B}"/>
              </a:ext>
            </a:extLst>
          </p:cNvPr>
          <p:cNvSpPr/>
          <p:nvPr/>
        </p:nvSpPr>
        <p:spPr>
          <a:xfrm>
            <a:off x="618600" y="6176991"/>
            <a:ext cx="10404070" cy="36933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a:hlinkClick r:id="rId2"/>
              </a:rPr>
              <a:t>https://www.nutrition.org.uk/healthyliving/healthyageing/top-tips-for-healthy-ageing?start=2</a:t>
            </a:r>
            <a:r>
              <a:rPr lang="en-GB" sz="1800" b="0" i="0" u="none" strike="noStrike" kern="1200" cap="none" spc="0" baseline="0">
                <a:solidFill>
                  <a:srgbClr val="000000"/>
                </a:solidFill>
                <a:uFillTx/>
                <a:latin typeface="Calibri"/>
              </a:rPr>
              <a:t> </a:t>
            </a:r>
          </a:p>
        </p:txBody>
      </p:sp>
      <p:pic>
        <p:nvPicPr>
          <p:cNvPr id="5" name="Picture 10">
            <a:extLst>
              <a:ext uri="{FF2B5EF4-FFF2-40B4-BE49-F238E27FC236}">
                <a16:creationId xmlns:a16="http://schemas.microsoft.com/office/drawing/2014/main" id="{36B1A817-169D-4D24-A97C-227A22D8994E}"/>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1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C2FA6-8C3A-441E-BF89-157397B64BE0}"/>
              </a:ext>
            </a:extLst>
          </p:cNvPr>
          <p:cNvSpPr txBox="1">
            <a:spLocks noGrp="1"/>
          </p:cNvSpPr>
          <p:nvPr>
            <p:ph type="title"/>
          </p:nvPr>
        </p:nvSpPr>
        <p:spPr>
          <a:xfrm>
            <a:off x="393896" y="189911"/>
            <a:ext cx="10515600" cy="1325559"/>
          </a:xfrm>
        </p:spPr>
        <p:txBody>
          <a:bodyPr/>
          <a:lstStyle/>
          <a:p>
            <a:pPr lvl="0"/>
            <a:r>
              <a:rPr lang="en-GB" b="1">
                <a:solidFill>
                  <a:srgbClr val="2F5597"/>
                </a:solidFill>
              </a:rPr>
              <a:t>Diabetes</a:t>
            </a:r>
          </a:p>
        </p:txBody>
      </p:sp>
      <p:sp>
        <p:nvSpPr>
          <p:cNvPr id="3" name="Content Placeholder 2">
            <a:extLst>
              <a:ext uri="{FF2B5EF4-FFF2-40B4-BE49-F238E27FC236}">
                <a16:creationId xmlns:a16="http://schemas.microsoft.com/office/drawing/2014/main" id="{1D48577E-3203-4A6B-8912-C48C4511A9BA}"/>
              </a:ext>
            </a:extLst>
          </p:cNvPr>
          <p:cNvSpPr txBox="1">
            <a:spLocks noGrp="1"/>
          </p:cNvSpPr>
          <p:nvPr>
            <p:ph idx="1"/>
          </p:nvPr>
        </p:nvSpPr>
        <p:spPr>
          <a:xfrm>
            <a:off x="393896" y="1519312"/>
            <a:ext cx="11648047" cy="5148776"/>
          </a:xfrm>
        </p:spPr>
        <p:txBody>
          <a:bodyPr/>
          <a:lstStyle/>
          <a:p>
            <a:pPr lvl="0">
              <a:lnSpc>
                <a:spcPct val="70000"/>
              </a:lnSpc>
            </a:pPr>
            <a:r>
              <a:rPr lang="en-GB" sz="2400" dirty="0"/>
              <a:t>Type 1 </a:t>
            </a:r>
            <a:r>
              <a:rPr lang="en-GB" sz="2400" dirty="0">
                <a:hlinkClick r:id="rId2"/>
              </a:rPr>
              <a:t>https://www.diabetes.org.uk/type-1-diabetes</a:t>
            </a:r>
            <a:endParaRPr lang="en-GB" sz="2400" dirty="0"/>
          </a:p>
          <a:p>
            <a:pPr lvl="0">
              <a:lnSpc>
                <a:spcPct val="70000"/>
              </a:lnSpc>
            </a:pPr>
            <a:r>
              <a:rPr lang="en-GB" sz="2400" dirty="0"/>
              <a:t>Type 2 </a:t>
            </a:r>
            <a:r>
              <a:rPr lang="en-GB" sz="2400" dirty="0">
                <a:hlinkClick r:id="rId3"/>
              </a:rPr>
              <a:t>https://www.diabetes.org.uk/diabetes-the-basics/what-is-type-2-diabetes</a:t>
            </a:r>
            <a:endParaRPr lang="en-GB" sz="2400" dirty="0"/>
          </a:p>
          <a:p>
            <a:pPr lvl="0">
              <a:lnSpc>
                <a:spcPct val="70000"/>
              </a:lnSpc>
            </a:pPr>
            <a:endParaRPr lang="en-GB" sz="2400" dirty="0"/>
          </a:p>
          <a:p>
            <a:pPr lvl="0">
              <a:lnSpc>
                <a:spcPct val="70000"/>
              </a:lnSpc>
            </a:pPr>
            <a:r>
              <a:rPr lang="en-GB" sz="2400" dirty="0"/>
              <a:t>One of the most undiagnosed conditions of our times.</a:t>
            </a:r>
          </a:p>
          <a:p>
            <a:pPr lvl="0">
              <a:lnSpc>
                <a:spcPct val="70000"/>
              </a:lnSpc>
            </a:pPr>
            <a:r>
              <a:rPr lang="en-GB" sz="2400" dirty="0"/>
              <a:t>One that causes massive complications if untreated/</a:t>
            </a:r>
            <a:r>
              <a:rPr lang="en-GB" sz="2400" b="1" dirty="0">
                <a:solidFill>
                  <a:srgbClr val="4472C4"/>
                </a:solidFill>
              </a:rPr>
              <a:t>un-compensated</a:t>
            </a:r>
          </a:p>
          <a:p>
            <a:pPr lvl="0">
              <a:lnSpc>
                <a:spcPct val="70000"/>
              </a:lnSpc>
            </a:pPr>
            <a:endParaRPr lang="en-GB" sz="2400" dirty="0"/>
          </a:p>
          <a:p>
            <a:pPr marL="0" lvl="0" indent="0">
              <a:lnSpc>
                <a:spcPct val="70000"/>
              </a:lnSpc>
              <a:buNone/>
            </a:pPr>
            <a:r>
              <a:rPr lang="en-US" sz="2400" dirty="0"/>
              <a:t>Main symptoms:</a:t>
            </a:r>
          </a:p>
          <a:p>
            <a:pPr lvl="0">
              <a:lnSpc>
                <a:spcPct val="70000"/>
              </a:lnSpc>
            </a:pPr>
            <a:r>
              <a:rPr lang="en-US" sz="2400" dirty="0"/>
              <a:t>Going to the toilet a lot, especially at night, being really thirsty</a:t>
            </a:r>
          </a:p>
          <a:p>
            <a:pPr lvl="0">
              <a:lnSpc>
                <a:spcPct val="70000"/>
              </a:lnSpc>
            </a:pPr>
            <a:r>
              <a:rPr lang="en-US" sz="2400" dirty="0"/>
              <a:t>Feeling more tired than usual</a:t>
            </a:r>
          </a:p>
          <a:p>
            <a:pPr lvl="0">
              <a:lnSpc>
                <a:spcPct val="70000"/>
              </a:lnSpc>
            </a:pPr>
            <a:r>
              <a:rPr lang="en-US" sz="2400" dirty="0"/>
              <a:t>Losing weight without trying to</a:t>
            </a:r>
          </a:p>
          <a:p>
            <a:pPr lvl="0">
              <a:lnSpc>
                <a:spcPct val="70000"/>
              </a:lnSpc>
            </a:pPr>
            <a:r>
              <a:rPr lang="en-US" sz="2400" dirty="0"/>
              <a:t>Genital itching or thrush</a:t>
            </a:r>
          </a:p>
          <a:p>
            <a:pPr lvl="0">
              <a:lnSpc>
                <a:spcPct val="70000"/>
              </a:lnSpc>
            </a:pPr>
            <a:r>
              <a:rPr lang="en-US" sz="2400" dirty="0"/>
              <a:t>Cuts and wounds take longer to heal</a:t>
            </a:r>
          </a:p>
          <a:p>
            <a:pPr lvl="0">
              <a:lnSpc>
                <a:spcPct val="70000"/>
              </a:lnSpc>
            </a:pPr>
            <a:r>
              <a:rPr lang="en-US" sz="2400" dirty="0"/>
              <a:t>Blurred vision</a:t>
            </a:r>
            <a:endParaRPr lang="en-GB" sz="2400" dirty="0"/>
          </a:p>
        </p:txBody>
      </p:sp>
      <p:pic>
        <p:nvPicPr>
          <p:cNvPr id="4" name="Picture 10">
            <a:extLst>
              <a:ext uri="{FF2B5EF4-FFF2-40B4-BE49-F238E27FC236}">
                <a16:creationId xmlns:a16="http://schemas.microsoft.com/office/drawing/2014/main" id="{673BD32D-80D0-416B-8B06-8AC47063E97B}"/>
              </a:ext>
            </a:extLst>
          </p:cNvPr>
          <p:cNvPicPr>
            <a:picLocks noChangeAspect="1"/>
          </p:cNvPicPr>
          <p:nvPr/>
        </p:nvPicPr>
        <p:blipFill>
          <a:blip r:embed="rId4"/>
          <a:stretch>
            <a:fillRect/>
          </a:stretch>
        </p:blipFill>
        <p:spPr>
          <a:xfrm>
            <a:off x="10464795" y="65086"/>
            <a:ext cx="1544412" cy="965204"/>
          </a:xfrm>
          <a:prstGeom prst="rect">
            <a:avLst/>
          </a:prstGeom>
          <a:noFill/>
          <a:ln cap="flat">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1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9F2E-78BC-4A6F-8B30-416E5210D460}"/>
              </a:ext>
            </a:extLst>
          </p:cNvPr>
          <p:cNvSpPr txBox="1">
            <a:spLocks noGrp="1"/>
          </p:cNvSpPr>
          <p:nvPr>
            <p:ph type="title"/>
          </p:nvPr>
        </p:nvSpPr>
        <p:spPr>
          <a:xfrm>
            <a:off x="503505" y="232120"/>
            <a:ext cx="10515600" cy="1325559"/>
          </a:xfrm>
        </p:spPr>
        <p:txBody>
          <a:bodyPr/>
          <a:lstStyle/>
          <a:p>
            <a:pPr lvl="0"/>
            <a:r>
              <a:rPr lang="en-GB" b="1">
                <a:solidFill>
                  <a:srgbClr val="2F5597"/>
                </a:solidFill>
              </a:rPr>
              <a:t>Diabetes Type 1</a:t>
            </a:r>
          </a:p>
        </p:txBody>
      </p:sp>
      <p:sp>
        <p:nvSpPr>
          <p:cNvPr id="3" name="Content Placeholder 2">
            <a:extLst>
              <a:ext uri="{FF2B5EF4-FFF2-40B4-BE49-F238E27FC236}">
                <a16:creationId xmlns:a16="http://schemas.microsoft.com/office/drawing/2014/main" id="{742E76AB-CD05-440E-8B05-B0714E99CBE3}"/>
              </a:ext>
            </a:extLst>
          </p:cNvPr>
          <p:cNvSpPr txBox="1">
            <a:spLocks noGrp="1"/>
          </p:cNvSpPr>
          <p:nvPr>
            <p:ph idx="1"/>
          </p:nvPr>
        </p:nvSpPr>
        <p:spPr>
          <a:xfrm>
            <a:off x="168816" y="1575584"/>
            <a:ext cx="11718383" cy="5050304"/>
          </a:xfrm>
        </p:spPr>
        <p:txBody>
          <a:bodyPr/>
          <a:lstStyle/>
          <a:p>
            <a:pPr lvl="0"/>
            <a:r>
              <a:rPr lang="en-US" sz="2400" b="1">
                <a:solidFill>
                  <a:srgbClr val="2F5597"/>
                </a:solidFill>
              </a:rPr>
              <a:t>Type 1 diabetes </a:t>
            </a:r>
            <a:r>
              <a:rPr lang="en-US" sz="2400"/>
              <a:t>is a serious, lifelong condition where the blood glucose level is too high because our body can't make a </a:t>
            </a:r>
            <a:r>
              <a:rPr lang="en-US" sz="2400" b="1">
                <a:solidFill>
                  <a:srgbClr val="2F5597"/>
                </a:solidFill>
              </a:rPr>
              <a:t>hormone</a:t>
            </a:r>
            <a:r>
              <a:rPr lang="en-US" sz="2400"/>
              <a:t> called </a:t>
            </a:r>
            <a:r>
              <a:rPr lang="en-US" sz="2400" b="1">
                <a:solidFill>
                  <a:srgbClr val="2F5597"/>
                </a:solidFill>
              </a:rPr>
              <a:t>insulin</a:t>
            </a:r>
            <a:r>
              <a:rPr lang="en-US" sz="2400" b="1"/>
              <a:t>.</a:t>
            </a:r>
          </a:p>
          <a:p>
            <a:pPr lvl="0"/>
            <a:r>
              <a:rPr lang="en-GB" sz="2400"/>
              <a:t>About 8% (in the UK)</a:t>
            </a:r>
          </a:p>
          <a:p>
            <a:pPr lvl="0"/>
            <a:r>
              <a:rPr lang="en-US" sz="2400"/>
              <a:t>Insulin allows the glucose in our blood to enter our cells and fuel our bodies.</a:t>
            </a:r>
          </a:p>
          <a:p>
            <a:pPr lvl="0"/>
            <a:r>
              <a:rPr lang="en-US" sz="2400"/>
              <a:t>Our body still breaks down the carbohydrate from food and drink and turns it into glucose (sugar). But when the glucose enters our bloodstream, there's no insulin to allow it into the body's cells. More and more glucose then builds up in the bloodstream. </a:t>
            </a:r>
            <a:r>
              <a:rPr lang="en-US" sz="2400" b="1">
                <a:solidFill>
                  <a:srgbClr val="2F5597"/>
                </a:solidFill>
              </a:rPr>
              <a:t>Long-term</a:t>
            </a:r>
            <a:r>
              <a:rPr lang="en-US" sz="2400"/>
              <a:t>: high glucose levels in the blood can seriously damage heart, eyes, feet, kidneys…</a:t>
            </a:r>
          </a:p>
          <a:p>
            <a:pPr lvl="0"/>
            <a:r>
              <a:rPr lang="en-US" sz="2400"/>
              <a:t>Our body tries to get rid of the glucose through our kidneys, and that makes us wee a lot – one of the main symptoms</a:t>
            </a:r>
          </a:p>
          <a:p>
            <a:pPr lvl="0"/>
            <a:r>
              <a:rPr lang="en-US" sz="2400" b="1">
                <a:solidFill>
                  <a:srgbClr val="2F5597"/>
                </a:solidFill>
              </a:rPr>
              <a:t>Management</a:t>
            </a:r>
            <a:r>
              <a:rPr lang="en-US" sz="2400"/>
              <a:t>: injecting insulin/using a pump; checking blood sugar levels; keeping a careful eye on </a:t>
            </a:r>
            <a:r>
              <a:rPr lang="en-US" sz="2400" b="1">
                <a:solidFill>
                  <a:srgbClr val="2F5597"/>
                </a:solidFill>
              </a:rPr>
              <a:t>FOOD &amp; EXERCISE</a:t>
            </a:r>
            <a:r>
              <a:rPr lang="en-US" sz="2400" b="1">
                <a:solidFill>
                  <a:srgbClr val="203864"/>
                </a:solidFill>
              </a:rPr>
              <a:t>; </a:t>
            </a:r>
            <a:r>
              <a:rPr lang="en-US" sz="2400">
                <a:solidFill>
                  <a:srgbClr val="203864"/>
                </a:solidFill>
              </a:rPr>
              <a:t>if untreated severe complications (coma, death)</a:t>
            </a:r>
            <a:endParaRPr lang="en-GB" sz="2400">
              <a:solidFill>
                <a:srgbClr val="203864"/>
              </a:solidFill>
            </a:endParaRPr>
          </a:p>
        </p:txBody>
      </p:sp>
      <p:pic>
        <p:nvPicPr>
          <p:cNvPr id="4" name="Picture 10">
            <a:extLst>
              <a:ext uri="{FF2B5EF4-FFF2-40B4-BE49-F238E27FC236}">
                <a16:creationId xmlns:a16="http://schemas.microsoft.com/office/drawing/2014/main" id="{90A09F56-5F4D-4E10-932B-2F3D5A7807EB}"/>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12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4B71-687E-404A-883F-D5B630C94C75}"/>
              </a:ext>
            </a:extLst>
          </p:cNvPr>
          <p:cNvSpPr txBox="1">
            <a:spLocks noGrp="1"/>
          </p:cNvSpPr>
          <p:nvPr>
            <p:ph type="title"/>
          </p:nvPr>
        </p:nvSpPr>
        <p:spPr>
          <a:xfrm>
            <a:off x="334697" y="365129"/>
            <a:ext cx="10515600" cy="1325559"/>
          </a:xfrm>
        </p:spPr>
        <p:txBody>
          <a:bodyPr/>
          <a:lstStyle/>
          <a:p>
            <a:pPr lvl="0"/>
            <a:r>
              <a:rPr lang="en-GB" b="1">
                <a:solidFill>
                  <a:srgbClr val="2F5597"/>
                </a:solidFill>
              </a:rPr>
              <a:t>Diabetes Type 2</a:t>
            </a:r>
          </a:p>
        </p:txBody>
      </p:sp>
      <p:sp>
        <p:nvSpPr>
          <p:cNvPr id="3" name="Content Placeholder 2">
            <a:extLst>
              <a:ext uri="{FF2B5EF4-FFF2-40B4-BE49-F238E27FC236}">
                <a16:creationId xmlns:a16="http://schemas.microsoft.com/office/drawing/2014/main" id="{3DA1DD8E-69AC-4AE1-8323-2AA96A919736}"/>
              </a:ext>
            </a:extLst>
          </p:cNvPr>
          <p:cNvSpPr txBox="1">
            <a:spLocks noGrp="1"/>
          </p:cNvSpPr>
          <p:nvPr>
            <p:ph idx="1"/>
          </p:nvPr>
        </p:nvSpPr>
        <p:spPr>
          <a:xfrm>
            <a:off x="112544" y="2227185"/>
            <a:ext cx="10959906" cy="4265685"/>
          </a:xfrm>
        </p:spPr>
        <p:txBody>
          <a:bodyPr/>
          <a:lstStyle/>
          <a:p>
            <a:pPr lvl="0"/>
            <a:r>
              <a:rPr lang="en-GB" sz="2400"/>
              <a:t>The vast majority of people with diabetes have type 2</a:t>
            </a:r>
          </a:p>
          <a:p>
            <a:pPr lvl="0"/>
            <a:r>
              <a:rPr lang="en-GB" sz="2400"/>
              <a:t>Severely undiagnosed in the population</a:t>
            </a:r>
          </a:p>
          <a:p>
            <a:pPr lvl="0"/>
            <a:r>
              <a:rPr lang="en-GB" sz="2400"/>
              <a:t>Starts usually with impaired glucose tolerance (the body’s response to glucose in the blood stream is impaired – less and less insulin created/injected into the system when needed) causing raising glucose levels in the bloodstream</a:t>
            </a:r>
          </a:p>
          <a:p>
            <a:pPr lvl="0"/>
            <a:r>
              <a:rPr lang="en-US" sz="2400" b="1">
                <a:solidFill>
                  <a:srgbClr val="2F5597"/>
                </a:solidFill>
              </a:rPr>
              <a:t>Management</a:t>
            </a:r>
            <a:r>
              <a:rPr lang="en-US" sz="2400"/>
              <a:t>: with the right treatment and care, the effects of diabetes and high blood sugar levels can potentially be </a:t>
            </a:r>
            <a:r>
              <a:rPr lang="en-US" sz="2400">
                <a:hlinkClick r:id="rId2"/>
              </a:rPr>
              <a:t>reversed</a:t>
            </a:r>
            <a:r>
              <a:rPr lang="en-US" sz="2400"/>
              <a:t> and certainly managed</a:t>
            </a:r>
          </a:p>
          <a:p>
            <a:pPr lvl="0"/>
            <a:r>
              <a:rPr lang="en-US" sz="2400" b="1">
                <a:solidFill>
                  <a:srgbClr val="2F5597"/>
                </a:solidFill>
              </a:rPr>
              <a:t>healthier eating</a:t>
            </a:r>
            <a:r>
              <a:rPr lang="en-US" sz="2400"/>
              <a:t>; </a:t>
            </a:r>
            <a:r>
              <a:rPr lang="en-US" sz="2400" b="1">
                <a:solidFill>
                  <a:srgbClr val="2F5597"/>
                </a:solidFill>
              </a:rPr>
              <a:t>EXERCISE</a:t>
            </a:r>
            <a:r>
              <a:rPr lang="en-US" sz="2400"/>
              <a:t>; </a:t>
            </a:r>
            <a:r>
              <a:rPr lang="en-US" sz="2400" b="1">
                <a:solidFill>
                  <a:srgbClr val="2F5597"/>
                </a:solidFill>
              </a:rPr>
              <a:t>medication</a:t>
            </a:r>
            <a:r>
              <a:rPr lang="en-US" sz="2400"/>
              <a:t> (serious side effects – especially if we are not hydrating well, we don’t exercise and don’t adjust eating habits and further exhausts kidneys and liver)</a:t>
            </a:r>
            <a:endParaRPr lang="en-GB" sz="2400"/>
          </a:p>
          <a:p>
            <a:pPr lvl="0"/>
            <a:endParaRPr lang="en-GB"/>
          </a:p>
          <a:p>
            <a:pPr lvl="0"/>
            <a:endParaRPr lang="en-GB"/>
          </a:p>
          <a:p>
            <a:pPr lvl="0"/>
            <a:endParaRPr lang="en-GB"/>
          </a:p>
        </p:txBody>
      </p:sp>
      <p:pic>
        <p:nvPicPr>
          <p:cNvPr id="4" name="Picture 10">
            <a:extLst>
              <a:ext uri="{FF2B5EF4-FFF2-40B4-BE49-F238E27FC236}">
                <a16:creationId xmlns:a16="http://schemas.microsoft.com/office/drawing/2014/main" id="{0E9C691A-4F2D-475C-96D0-504B52CAF82E}"/>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12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AA28-6FF1-4230-B1DE-1D652606C224}"/>
              </a:ext>
            </a:extLst>
          </p:cNvPr>
          <p:cNvSpPr txBox="1">
            <a:spLocks noGrp="1"/>
          </p:cNvSpPr>
          <p:nvPr>
            <p:ph type="title"/>
          </p:nvPr>
        </p:nvSpPr>
        <p:spPr/>
        <p:txBody>
          <a:bodyPr/>
          <a:lstStyle/>
          <a:p>
            <a:pPr lvl="0"/>
            <a:r>
              <a:rPr lang="en-GB" b="1">
                <a:solidFill>
                  <a:srgbClr val="2F5597"/>
                </a:solidFill>
              </a:rPr>
              <a:t>Living with diabetes</a:t>
            </a:r>
          </a:p>
        </p:txBody>
      </p:sp>
      <p:sp>
        <p:nvSpPr>
          <p:cNvPr id="3" name="Content Placeholder 2">
            <a:extLst>
              <a:ext uri="{FF2B5EF4-FFF2-40B4-BE49-F238E27FC236}">
                <a16:creationId xmlns:a16="http://schemas.microsoft.com/office/drawing/2014/main" id="{853EDA44-C91B-4788-A616-A6C58D83F3AA}"/>
              </a:ext>
            </a:extLst>
          </p:cNvPr>
          <p:cNvSpPr txBox="1">
            <a:spLocks noGrp="1"/>
          </p:cNvSpPr>
          <p:nvPr>
            <p:ph idx="1"/>
          </p:nvPr>
        </p:nvSpPr>
        <p:spPr/>
        <p:txBody>
          <a:bodyPr/>
          <a:lstStyle/>
          <a:p>
            <a:endParaRPr lang="en-GB" dirty="0"/>
          </a:p>
          <a:p>
            <a:r>
              <a:rPr lang="en-GB" dirty="0"/>
              <a:t>Would anyone like to share their own experience?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6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80B53-9F23-404B-99E9-06EB35C9230F}"/>
              </a:ext>
            </a:extLst>
          </p:cNvPr>
          <p:cNvSpPr txBox="1">
            <a:spLocks noGrp="1"/>
          </p:cNvSpPr>
          <p:nvPr>
            <p:ph type="title"/>
          </p:nvPr>
        </p:nvSpPr>
        <p:spPr>
          <a:xfrm>
            <a:off x="467139" y="367506"/>
            <a:ext cx="10515600" cy="1325559"/>
          </a:xfrm>
        </p:spPr>
        <p:txBody>
          <a:bodyPr/>
          <a:lstStyle/>
          <a:p>
            <a:pPr lvl="0"/>
            <a:r>
              <a:rPr lang="en-GB" b="1">
                <a:solidFill>
                  <a:srgbClr val="203864"/>
                </a:solidFill>
              </a:rPr>
              <a:t>Salt </a:t>
            </a:r>
          </a:p>
        </p:txBody>
      </p:sp>
      <p:sp>
        <p:nvSpPr>
          <p:cNvPr id="3" name="Content Placeholder 2">
            <a:extLst>
              <a:ext uri="{FF2B5EF4-FFF2-40B4-BE49-F238E27FC236}">
                <a16:creationId xmlns:a16="http://schemas.microsoft.com/office/drawing/2014/main" id="{412465D7-AC74-40D5-A419-5908D74AFF06}"/>
              </a:ext>
            </a:extLst>
          </p:cNvPr>
          <p:cNvSpPr txBox="1">
            <a:spLocks noGrp="1"/>
          </p:cNvSpPr>
          <p:nvPr>
            <p:ph idx="1"/>
          </p:nvPr>
        </p:nvSpPr>
        <p:spPr>
          <a:xfrm>
            <a:off x="267288" y="2139156"/>
            <a:ext cx="11354872" cy="4653756"/>
          </a:xfrm>
        </p:spPr>
        <p:txBody>
          <a:bodyPr/>
          <a:lstStyle/>
          <a:p>
            <a:pPr lvl="0">
              <a:lnSpc>
                <a:spcPct val="70000"/>
              </a:lnSpc>
            </a:pPr>
            <a:r>
              <a:rPr lang="en-GB" sz="2600"/>
              <a:t>While some sodium in the diet is necessary for health, it can raise blood pressure (raised blood pressure is a major risk factor for stroke and heart disease). Salt (sodium chloride) is the main source of sodium in our diet. </a:t>
            </a:r>
          </a:p>
          <a:p>
            <a:pPr lvl="0">
              <a:lnSpc>
                <a:spcPct val="70000"/>
              </a:lnSpc>
            </a:pPr>
            <a:endParaRPr lang="en-GB" sz="2600"/>
          </a:p>
          <a:p>
            <a:pPr lvl="0">
              <a:lnSpc>
                <a:spcPct val="70000"/>
              </a:lnSpc>
            </a:pPr>
            <a:r>
              <a:rPr lang="en-GB" sz="2600"/>
              <a:t>Adults should not have more than 6g of salt per day. The food industry are reducing the amount of salt in many foods but a lot of the salt we eat is found in processed foods and it is important to look at the labels to select lower salt options. </a:t>
            </a:r>
          </a:p>
          <a:p>
            <a:pPr lvl="0">
              <a:lnSpc>
                <a:spcPct val="70000"/>
              </a:lnSpc>
            </a:pPr>
            <a:endParaRPr lang="en-GB" sz="2600"/>
          </a:p>
          <a:p>
            <a:pPr lvl="0">
              <a:lnSpc>
                <a:spcPct val="70000"/>
              </a:lnSpc>
            </a:pPr>
            <a:r>
              <a:rPr lang="en-GB" sz="2600"/>
              <a:t>A decreasing sense of taste as we age can encourage us to add more salt to meals for flavour. </a:t>
            </a:r>
          </a:p>
          <a:p>
            <a:pPr lvl="0">
              <a:lnSpc>
                <a:spcPct val="70000"/>
              </a:lnSpc>
            </a:pPr>
            <a:r>
              <a:rPr lang="en-GB" sz="2600"/>
              <a:t>Watch the amount we add at the table and use herbs, spices and a variety of different foods to flavour meals instead of adding salt.</a:t>
            </a:r>
          </a:p>
        </p:txBody>
      </p:sp>
      <p:pic>
        <p:nvPicPr>
          <p:cNvPr id="4" name="Picture 3">
            <a:extLst>
              <a:ext uri="{FF2B5EF4-FFF2-40B4-BE49-F238E27FC236}">
                <a16:creationId xmlns:a16="http://schemas.microsoft.com/office/drawing/2014/main" id="{D2612820-0445-4786-A736-CF43CDCD6ADF}"/>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6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9A38-4E67-4190-8FE5-60F2CD70DDF4}"/>
              </a:ext>
            </a:extLst>
          </p:cNvPr>
          <p:cNvSpPr txBox="1">
            <a:spLocks noGrp="1"/>
          </p:cNvSpPr>
          <p:nvPr>
            <p:ph type="title"/>
          </p:nvPr>
        </p:nvSpPr>
        <p:spPr>
          <a:xfrm>
            <a:off x="440631" y="367506"/>
            <a:ext cx="10515600" cy="1325559"/>
          </a:xfrm>
        </p:spPr>
        <p:txBody>
          <a:bodyPr/>
          <a:lstStyle/>
          <a:p>
            <a:pPr lvl="0"/>
            <a:r>
              <a:rPr lang="en-GB" b="1">
                <a:solidFill>
                  <a:srgbClr val="203864"/>
                </a:solidFill>
              </a:rPr>
              <a:t>Fibre </a:t>
            </a:r>
          </a:p>
        </p:txBody>
      </p:sp>
      <p:sp>
        <p:nvSpPr>
          <p:cNvPr id="3" name="Content Placeholder 2">
            <a:extLst>
              <a:ext uri="{FF2B5EF4-FFF2-40B4-BE49-F238E27FC236}">
                <a16:creationId xmlns:a16="http://schemas.microsoft.com/office/drawing/2014/main" id="{11DEE0C8-5E12-4DB6-AF6E-84468BACAEA9}"/>
              </a:ext>
            </a:extLst>
          </p:cNvPr>
          <p:cNvSpPr txBox="1">
            <a:spLocks noGrp="1"/>
          </p:cNvSpPr>
          <p:nvPr>
            <p:ph idx="1"/>
          </p:nvPr>
        </p:nvSpPr>
        <p:spPr>
          <a:xfrm>
            <a:off x="440631" y="1838876"/>
            <a:ext cx="11208029" cy="4651616"/>
          </a:xfrm>
        </p:spPr>
        <p:txBody>
          <a:bodyPr/>
          <a:lstStyle/>
          <a:p>
            <a:pPr lvl="0">
              <a:lnSpc>
                <a:spcPct val="80000"/>
              </a:lnSpc>
            </a:pPr>
            <a:endParaRPr lang="en-GB"/>
          </a:p>
          <a:p>
            <a:pPr lvl="0">
              <a:lnSpc>
                <a:spcPct val="80000"/>
              </a:lnSpc>
            </a:pPr>
            <a:r>
              <a:rPr lang="en-GB"/>
              <a:t>Eating plenty of fibre-rich foods, such as wholegrain breads, wholegrain breakfast cereals, brown rice, wholemeal pasta and some vegetables, fruit and pulses, will improve digestive health and can help to protect against heart disease, diabetes and some cancers.</a:t>
            </a:r>
          </a:p>
          <a:p>
            <a:pPr lvl="0">
              <a:lnSpc>
                <a:spcPct val="80000"/>
              </a:lnSpc>
            </a:pPr>
            <a:endParaRPr lang="en-GB"/>
          </a:p>
          <a:p>
            <a:pPr lvl="0">
              <a:lnSpc>
                <a:spcPct val="80000"/>
              </a:lnSpc>
            </a:pPr>
            <a:r>
              <a:rPr lang="en-GB"/>
              <a:t>High fibre foods helps us to stay fuller for longer so can be useful if we are watching our weight. But if you have a poor appetite, </a:t>
            </a:r>
            <a:r>
              <a:rPr lang="en-GB" b="1">
                <a:solidFill>
                  <a:srgbClr val="203864"/>
                </a:solidFill>
              </a:rPr>
              <a:t>eat fibre rich foods in moderation </a:t>
            </a:r>
            <a:r>
              <a:rPr lang="en-GB"/>
              <a:t>as filling up on bulky foods may prevent you from getting all the nutrients you need. It is also very </a:t>
            </a:r>
            <a:r>
              <a:rPr lang="en-GB" b="1">
                <a:solidFill>
                  <a:srgbClr val="203864"/>
                </a:solidFill>
              </a:rPr>
              <a:t>important to drink enough water when eating a diet high in fibre</a:t>
            </a:r>
            <a:r>
              <a:rPr lang="en-GB"/>
              <a:t>.</a:t>
            </a:r>
          </a:p>
          <a:p>
            <a:pPr lvl="0">
              <a:lnSpc>
                <a:spcPct val="80000"/>
              </a:lnSpc>
            </a:pPr>
            <a:endParaRPr lang="en-GB"/>
          </a:p>
        </p:txBody>
      </p:sp>
      <p:pic>
        <p:nvPicPr>
          <p:cNvPr id="4" name="Picture 3">
            <a:extLst>
              <a:ext uri="{FF2B5EF4-FFF2-40B4-BE49-F238E27FC236}">
                <a16:creationId xmlns:a16="http://schemas.microsoft.com/office/drawing/2014/main" id="{578B6D32-1814-47A1-A092-4DABD5D0E061}"/>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6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402A-84B4-4C2F-A19A-A2C639B9F766}"/>
              </a:ext>
            </a:extLst>
          </p:cNvPr>
          <p:cNvSpPr txBox="1">
            <a:spLocks noGrp="1"/>
          </p:cNvSpPr>
          <p:nvPr>
            <p:ph type="title"/>
          </p:nvPr>
        </p:nvSpPr>
        <p:spPr>
          <a:xfrm>
            <a:off x="397562" y="367506"/>
            <a:ext cx="10515600" cy="1325559"/>
          </a:xfrm>
        </p:spPr>
        <p:txBody>
          <a:bodyPr/>
          <a:lstStyle/>
          <a:p>
            <a:pPr lvl="0"/>
            <a:r>
              <a:rPr lang="en-GB" b="1">
                <a:solidFill>
                  <a:srgbClr val="203864"/>
                </a:solidFill>
              </a:rPr>
              <a:t>Calcium</a:t>
            </a:r>
          </a:p>
        </p:txBody>
      </p:sp>
      <p:sp>
        <p:nvSpPr>
          <p:cNvPr id="3" name="Content Placeholder 2">
            <a:extLst>
              <a:ext uri="{FF2B5EF4-FFF2-40B4-BE49-F238E27FC236}">
                <a16:creationId xmlns:a16="http://schemas.microsoft.com/office/drawing/2014/main" id="{FAFFDA5B-4ED3-4CFD-98A0-0A8BE8534539}"/>
              </a:ext>
            </a:extLst>
          </p:cNvPr>
          <p:cNvSpPr txBox="1">
            <a:spLocks noGrp="1"/>
          </p:cNvSpPr>
          <p:nvPr>
            <p:ph idx="1"/>
          </p:nvPr>
        </p:nvSpPr>
        <p:spPr>
          <a:xfrm>
            <a:off x="126607" y="1693066"/>
            <a:ext cx="11227186" cy="5099846"/>
          </a:xfrm>
        </p:spPr>
        <p:txBody>
          <a:bodyPr/>
          <a:lstStyle/>
          <a:p>
            <a:pPr lvl="0">
              <a:lnSpc>
                <a:spcPct val="80000"/>
              </a:lnSpc>
            </a:pPr>
            <a:r>
              <a:rPr lang="en-GB" sz="2400"/>
              <a:t>Calcium is important for the </a:t>
            </a:r>
            <a:r>
              <a:rPr lang="en-GB" sz="2400" b="1">
                <a:solidFill>
                  <a:srgbClr val="203864"/>
                </a:solidFill>
              </a:rPr>
              <a:t>development and maintenance of bones</a:t>
            </a:r>
            <a:r>
              <a:rPr lang="en-GB" sz="2400"/>
              <a:t>. We lose bone mass as we age, so it is important that we consume plenty of calcium. Less calcium - </a:t>
            </a:r>
            <a:r>
              <a:rPr lang="en-GB" sz="2400" b="1">
                <a:solidFill>
                  <a:srgbClr val="203864"/>
                </a:solidFill>
              </a:rPr>
              <a:t>higher risk of osteoporosis </a:t>
            </a:r>
            <a:r>
              <a:rPr lang="en-GB" sz="2400"/>
              <a:t>(thinning of the bones) and reduced bone density.</a:t>
            </a:r>
          </a:p>
          <a:p>
            <a:pPr lvl="0">
              <a:lnSpc>
                <a:spcPct val="80000"/>
              </a:lnSpc>
            </a:pPr>
            <a:endParaRPr lang="en-GB" sz="2400"/>
          </a:p>
          <a:p>
            <a:pPr lvl="0">
              <a:lnSpc>
                <a:spcPct val="80000"/>
              </a:lnSpc>
            </a:pPr>
            <a:r>
              <a:rPr lang="en-GB" sz="2400"/>
              <a:t>As a result, it is particularly important that as we grow older especially as women we get plenty of calcium in the diet to minimise bone loss. Milk, cheese and yogurt are rich in calcium, but other sources include fish with edible bones (e.g. salmon, sardines), some green leafy vegetables like kale, calcium fortified soy products (e.g. soya drink, tofu), white bread and fortified breakfast cereals. </a:t>
            </a:r>
          </a:p>
          <a:p>
            <a:pPr lvl="0">
              <a:lnSpc>
                <a:spcPct val="80000"/>
              </a:lnSpc>
            </a:pPr>
            <a:endParaRPr lang="en-GB" sz="2400"/>
          </a:p>
          <a:p>
            <a:pPr lvl="0">
              <a:lnSpc>
                <a:spcPct val="80000"/>
              </a:lnSpc>
            </a:pPr>
            <a:r>
              <a:rPr lang="en-GB" sz="2400"/>
              <a:t>We should be able to get all the calcium we need from our diet, but if we do take calcium supplements, be careful not to take too much.</a:t>
            </a:r>
          </a:p>
          <a:p>
            <a:pPr lvl="0">
              <a:lnSpc>
                <a:spcPct val="80000"/>
              </a:lnSpc>
            </a:pPr>
            <a:endParaRPr lang="en-GB" sz="2400"/>
          </a:p>
          <a:p>
            <a:pPr lvl="0">
              <a:lnSpc>
                <a:spcPct val="80000"/>
              </a:lnSpc>
            </a:pPr>
            <a:r>
              <a:rPr lang="en-GB" sz="2400" b="1">
                <a:solidFill>
                  <a:srgbClr val="203864"/>
                </a:solidFill>
              </a:rPr>
              <a:t>Calcium &amp; Vitamin D</a:t>
            </a:r>
          </a:p>
          <a:p>
            <a:pPr lvl="0">
              <a:lnSpc>
                <a:spcPct val="80000"/>
              </a:lnSpc>
            </a:pPr>
            <a:endParaRPr lang="en-GB" sz="2400"/>
          </a:p>
        </p:txBody>
      </p:sp>
      <p:pic>
        <p:nvPicPr>
          <p:cNvPr id="4" name="Picture 3">
            <a:extLst>
              <a:ext uri="{FF2B5EF4-FFF2-40B4-BE49-F238E27FC236}">
                <a16:creationId xmlns:a16="http://schemas.microsoft.com/office/drawing/2014/main" id="{E0BB9D9F-7D1A-4D5E-AFF8-A087FF0595F0}"/>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6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CF910-10FC-4083-9E59-2A35C25EAB21}"/>
              </a:ext>
            </a:extLst>
          </p:cNvPr>
          <p:cNvSpPr txBox="1">
            <a:spLocks noGrp="1"/>
          </p:cNvSpPr>
          <p:nvPr>
            <p:ph type="title"/>
          </p:nvPr>
        </p:nvSpPr>
        <p:spPr>
          <a:xfrm>
            <a:off x="182788" y="367506"/>
            <a:ext cx="10515600" cy="1325559"/>
          </a:xfrm>
        </p:spPr>
        <p:txBody>
          <a:bodyPr/>
          <a:lstStyle/>
          <a:p>
            <a:pPr lvl="0"/>
            <a:r>
              <a:rPr lang="en-GB" b="1">
                <a:solidFill>
                  <a:srgbClr val="203864"/>
                </a:solidFill>
              </a:rPr>
              <a:t>B vitamins</a:t>
            </a:r>
          </a:p>
        </p:txBody>
      </p:sp>
      <p:sp>
        <p:nvSpPr>
          <p:cNvPr id="3" name="Content Placeholder 2">
            <a:extLst>
              <a:ext uri="{FF2B5EF4-FFF2-40B4-BE49-F238E27FC236}">
                <a16:creationId xmlns:a16="http://schemas.microsoft.com/office/drawing/2014/main" id="{23197B2B-FFC1-45CF-B0B4-480501A54CF2}"/>
              </a:ext>
            </a:extLst>
          </p:cNvPr>
          <p:cNvSpPr txBox="1">
            <a:spLocks noGrp="1"/>
          </p:cNvSpPr>
          <p:nvPr>
            <p:ph idx="1"/>
          </p:nvPr>
        </p:nvSpPr>
        <p:spPr>
          <a:xfrm>
            <a:off x="199503" y="1429792"/>
            <a:ext cx="11992493" cy="5428207"/>
          </a:xfrm>
        </p:spPr>
        <p:txBody>
          <a:bodyPr/>
          <a:lstStyle/>
          <a:p>
            <a:pPr marL="0" lvl="0" indent="0">
              <a:lnSpc>
                <a:spcPct val="70000"/>
              </a:lnSpc>
              <a:buNone/>
            </a:pPr>
            <a:endParaRPr lang="en-GB" sz="2400"/>
          </a:p>
          <a:p>
            <a:pPr marL="0" lvl="0" indent="0">
              <a:lnSpc>
                <a:spcPct val="70000"/>
              </a:lnSpc>
              <a:buNone/>
            </a:pPr>
            <a:endParaRPr lang="en-GB" sz="2400"/>
          </a:p>
          <a:p>
            <a:pPr marL="0" lvl="0" indent="0">
              <a:lnSpc>
                <a:spcPct val="70000"/>
              </a:lnSpc>
              <a:buNone/>
            </a:pPr>
            <a:r>
              <a:rPr lang="en-GB" sz="2400"/>
              <a:t>B vitamins have a range of important functions in the body, including contributing to healthy red blood cells, metabolism, nerve function, healthy skin, vision and reducing tiredness.</a:t>
            </a:r>
          </a:p>
          <a:p>
            <a:pPr marL="0" lvl="0" indent="0">
              <a:lnSpc>
                <a:spcPct val="70000"/>
              </a:lnSpc>
              <a:buNone/>
            </a:pPr>
            <a:endParaRPr lang="en-GB" sz="2400"/>
          </a:p>
          <a:p>
            <a:pPr marL="0" lvl="0" indent="0">
              <a:lnSpc>
                <a:spcPct val="70000"/>
              </a:lnSpc>
              <a:buNone/>
            </a:pPr>
            <a:r>
              <a:rPr lang="en-GB" sz="2400"/>
              <a:t>Sources of B vitamins in the diet:</a:t>
            </a:r>
          </a:p>
          <a:p>
            <a:pPr lvl="0">
              <a:lnSpc>
                <a:spcPct val="70000"/>
              </a:lnSpc>
            </a:pPr>
            <a:r>
              <a:rPr lang="en-GB" sz="2400" b="1">
                <a:solidFill>
                  <a:srgbClr val="203864"/>
                </a:solidFill>
              </a:rPr>
              <a:t>Folate/Folic acid</a:t>
            </a:r>
            <a:r>
              <a:rPr lang="en-GB" sz="2400"/>
              <a:t>: some green vegetables, and fortified grains and grain products</a:t>
            </a:r>
          </a:p>
          <a:p>
            <a:pPr lvl="0">
              <a:lnSpc>
                <a:spcPct val="70000"/>
              </a:lnSpc>
            </a:pPr>
            <a:r>
              <a:rPr lang="en-GB" sz="2400" b="1">
                <a:solidFill>
                  <a:srgbClr val="203864"/>
                </a:solidFill>
              </a:rPr>
              <a:t>Vitamin B6</a:t>
            </a:r>
            <a:r>
              <a:rPr lang="en-GB" sz="2400"/>
              <a:t>: fortified cereals, peanuts, pork, poultry, fish, milk and vegetables</a:t>
            </a:r>
          </a:p>
          <a:p>
            <a:pPr lvl="0">
              <a:lnSpc>
                <a:spcPct val="70000"/>
              </a:lnSpc>
            </a:pPr>
            <a:r>
              <a:rPr lang="en-GB" sz="2400" b="1">
                <a:solidFill>
                  <a:srgbClr val="203864"/>
                </a:solidFill>
              </a:rPr>
              <a:t>Vitamin B12</a:t>
            </a:r>
            <a:r>
              <a:rPr lang="en-GB" sz="2400"/>
              <a:t>: animal products (such as fish, meat, eggs, or dairy); fortified breakfast cereals and other fortified foods such as soya drink.</a:t>
            </a:r>
          </a:p>
          <a:p>
            <a:pPr lvl="0">
              <a:lnSpc>
                <a:spcPct val="70000"/>
              </a:lnSpc>
            </a:pPr>
            <a:r>
              <a:rPr lang="en-GB" sz="2400" b="1">
                <a:solidFill>
                  <a:srgbClr val="203864"/>
                </a:solidFill>
              </a:rPr>
              <a:t>Vitamin B12 </a:t>
            </a:r>
            <a:r>
              <a:rPr lang="en-GB" sz="2400"/>
              <a:t>protects neurons and is vital to healthy brain functioning. In fact, a lack of B12 can cause permanent damage to the brain and create memory problems. Older people have a slower nutritional absorption rate, which can make it difficult for you to get the B12 your mind and body need. If you smoke or drink, you may be at particular risk. </a:t>
            </a:r>
          </a:p>
          <a:p>
            <a:pPr lvl="0">
              <a:lnSpc>
                <a:spcPct val="70000"/>
              </a:lnSpc>
            </a:pPr>
            <a:endParaRPr lang="en-GB" sz="2400"/>
          </a:p>
          <a:p>
            <a:pPr lvl="0">
              <a:lnSpc>
                <a:spcPct val="70000"/>
              </a:lnSpc>
            </a:pPr>
            <a:endParaRPr lang="en-GB" sz="2400"/>
          </a:p>
        </p:txBody>
      </p:sp>
      <p:pic>
        <p:nvPicPr>
          <p:cNvPr id="4" name="Picture 3">
            <a:extLst>
              <a:ext uri="{FF2B5EF4-FFF2-40B4-BE49-F238E27FC236}">
                <a16:creationId xmlns:a16="http://schemas.microsoft.com/office/drawing/2014/main" id="{3197117E-E9BF-4ACA-B5D9-B5F9A568D39E}"/>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3C43-1B6E-42C5-AD97-A31F2D21FD2C}"/>
              </a:ext>
            </a:extLst>
          </p:cNvPr>
          <p:cNvSpPr txBox="1">
            <a:spLocks noGrp="1"/>
          </p:cNvSpPr>
          <p:nvPr>
            <p:ph type="title"/>
          </p:nvPr>
        </p:nvSpPr>
        <p:spPr>
          <a:xfrm>
            <a:off x="382383" y="367506"/>
            <a:ext cx="10515600" cy="1325559"/>
          </a:xfrm>
        </p:spPr>
        <p:txBody>
          <a:bodyPr/>
          <a:lstStyle/>
          <a:p>
            <a:pPr lvl="0"/>
            <a:r>
              <a:rPr lang="en-GB" b="1">
                <a:solidFill>
                  <a:srgbClr val="203864"/>
                </a:solidFill>
              </a:rPr>
              <a:t>D vitamin </a:t>
            </a:r>
          </a:p>
        </p:txBody>
      </p:sp>
      <p:sp>
        <p:nvSpPr>
          <p:cNvPr id="3" name="Content Placeholder 2">
            <a:extLst>
              <a:ext uri="{FF2B5EF4-FFF2-40B4-BE49-F238E27FC236}">
                <a16:creationId xmlns:a16="http://schemas.microsoft.com/office/drawing/2014/main" id="{615AB620-A6CC-4477-A1FA-0E657DCBC40A}"/>
              </a:ext>
            </a:extLst>
          </p:cNvPr>
          <p:cNvSpPr txBox="1">
            <a:spLocks noGrp="1"/>
          </p:cNvSpPr>
          <p:nvPr>
            <p:ph idx="1"/>
          </p:nvPr>
        </p:nvSpPr>
        <p:spPr>
          <a:xfrm>
            <a:off x="382383" y="1825627"/>
            <a:ext cx="11626824" cy="4857804"/>
          </a:xfrm>
        </p:spPr>
        <p:txBody>
          <a:bodyPr/>
          <a:lstStyle/>
          <a:p>
            <a:pPr marL="0" lvl="0" indent="0">
              <a:lnSpc>
                <a:spcPct val="80000"/>
              </a:lnSpc>
              <a:buNone/>
            </a:pPr>
            <a:r>
              <a:rPr lang="en-GB" sz="2400"/>
              <a:t>Department of Health recommends certain supplements for some groups of people who are at risk of deficiency. People aged 65 years and over and people not exposed to much sun should also take a daily supplement containing 10 micrograms (0.01mg) of vitamin D.</a:t>
            </a:r>
          </a:p>
          <a:p>
            <a:pPr lvl="0">
              <a:lnSpc>
                <a:spcPct val="80000"/>
              </a:lnSpc>
            </a:pPr>
            <a:r>
              <a:rPr lang="en-GB" sz="2400"/>
              <a:t>Vitamin D plays an important role in </a:t>
            </a:r>
            <a:r>
              <a:rPr lang="en-GB" sz="2400" b="1">
                <a:solidFill>
                  <a:srgbClr val="203864"/>
                </a:solidFill>
              </a:rPr>
              <a:t>bone health </a:t>
            </a:r>
            <a:r>
              <a:rPr lang="en-GB" sz="2400"/>
              <a:t>(it is needed by the body to absorb calcium) and muscle function. </a:t>
            </a:r>
          </a:p>
          <a:p>
            <a:pPr lvl="0">
              <a:lnSpc>
                <a:spcPct val="80000"/>
              </a:lnSpc>
            </a:pPr>
            <a:r>
              <a:rPr lang="en-GB" sz="2400"/>
              <a:t>Low levels of vitamin D can increase the risk of falls followed by fractures. </a:t>
            </a:r>
          </a:p>
          <a:p>
            <a:pPr lvl="0">
              <a:lnSpc>
                <a:spcPct val="80000"/>
              </a:lnSpc>
            </a:pPr>
            <a:r>
              <a:rPr lang="en-GB" sz="2400"/>
              <a:t>Most of the vitamin D that your body needs is made in the skin from sunlight but our skin becomes less efficient in producing vitamin D from the sun as we age (fewer receptors in our skin) and our exposure to sunlight often declines, particularly for those who are less mobile. </a:t>
            </a:r>
          </a:p>
          <a:p>
            <a:pPr lvl="0">
              <a:lnSpc>
                <a:spcPct val="80000"/>
              </a:lnSpc>
            </a:pPr>
            <a:r>
              <a:rPr lang="en-GB" sz="2400"/>
              <a:t>People with darker skin are at higher risk of deficiencies than those with whiter skin.</a:t>
            </a:r>
          </a:p>
          <a:p>
            <a:pPr lvl="0">
              <a:lnSpc>
                <a:spcPct val="80000"/>
              </a:lnSpc>
            </a:pPr>
            <a:r>
              <a:rPr lang="en-GB" sz="2400"/>
              <a:t>Some vitamin D can also be obtained from dietary sources such as oily fish and eggs and fortified breakfast cereals, fortified fat spreads and fortified dairy products.</a:t>
            </a:r>
          </a:p>
          <a:p>
            <a:pPr lvl="0">
              <a:lnSpc>
                <a:spcPct val="80000"/>
              </a:lnSpc>
            </a:pPr>
            <a:endParaRPr lang="en-GB" sz="2400"/>
          </a:p>
        </p:txBody>
      </p:sp>
      <p:pic>
        <p:nvPicPr>
          <p:cNvPr id="4" name="Picture 3">
            <a:extLst>
              <a:ext uri="{FF2B5EF4-FFF2-40B4-BE49-F238E27FC236}">
                <a16:creationId xmlns:a16="http://schemas.microsoft.com/office/drawing/2014/main" id="{CE8E014F-3884-4C03-910D-45E423DF717D}"/>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6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F7F95-4F66-471E-B2A3-5B035092F831}"/>
              </a:ext>
            </a:extLst>
          </p:cNvPr>
          <p:cNvSpPr txBox="1">
            <a:spLocks noGrp="1"/>
          </p:cNvSpPr>
          <p:nvPr>
            <p:ph type="title"/>
          </p:nvPr>
        </p:nvSpPr>
        <p:spPr>
          <a:xfrm>
            <a:off x="232751" y="367506"/>
            <a:ext cx="10515600" cy="1325559"/>
          </a:xfrm>
        </p:spPr>
        <p:txBody>
          <a:bodyPr/>
          <a:lstStyle/>
          <a:p>
            <a:pPr lvl="0"/>
            <a:r>
              <a:rPr lang="en-GB" b="1">
                <a:solidFill>
                  <a:srgbClr val="203864"/>
                </a:solidFill>
              </a:rPr>
              <a:t>Alcohol </a:t>
            </a:r>
          </a:p>
        </p:txBody>
      </p:sp>
      <p:sp>
        <p:nvSpPr>
          <p:cNvPr id="3" name="Content Placeholder 2">
            <a:extLst>
              <a:ext uri="{FF2B5EF4-FFF2-40B4-BE49-F238E27FC236}">
                <a16:creationId xmlns:a16="http://schemas.microsoft.com/office/drawing/2014/main" id="{64A27A49-C6EE-40A0-92F3-7C4CE63E0332}"/>
              </a:ext>
            </a:extLst>
          </p:cNvPr>
          <p:cNvSpPr txBox="1">
            <a:spLocks noGrp="1"/>
          </p:cNvSpPr>
          <p:nvPr>
            <p:ph idx="1"/>
          </p:nvPr>
        </p:nvSpPr>
        <p:spPr>
          <a:xfrm>
            <a:off x="232751" y="1446416"/>
            <a:ext cx="11804071" cy="5220391"/>
          </a:xfrm>
        </p:spPr>
        <p:txBody>
          <a:bodyPr/>
          <a:lstStyle/>
          <a:p>
            <a:pPr marL="0" lvl="0" indent="0">
              <a:lnSpc>
                <a:spcPct val="80000"/>
              </a:lnSpc>
              <a:buNone/>
            </a:pPr>
            <a:endParaRPr lang="en-GB" sz="2400"/>
          </a:p>
          <a:p>
            <a:pPr marL="0" lvl="0" indent="0">
              <a:lnSpc>
                <a:spcPct val="80000"/>
              </a:lnSpc>
              <a:buNone/>
            </a:pPr>
            <a:endParaRPr lang="en-GB" sz="2400"/>
          </a:p>
          <a:p>
            <a:pPr marL="0" lvl="0" indent="0">
              <a:lnSpc>
                <a:spcPct val="80000"/>
              </a:lnSpc>
              <a:buNone/>
            </a:pPr>
            <a:r>
              <a:rPr lang="en-GB" sz="2400"/>
              <a:t>Alcoholic drinks can be enjoyed and are unlikely to be harmful for most people within the limits (max 14 units per week). </a:t>
            </a:r>
          </a:p>
          <a:p>
            <a:pPr marL="0" lvl="0" indent="0">
              <a:lnSpc>
                <a:spcPct val="80000"/>
              </a:lnSpc>
              <a:buNone/>
            </a:pPr>
            <a:endParaRPr lang="en-GB" sz="2400"/>
          </a:p>
          <a:p>
            <a:pPr lvl="0">
              <a:lnSpc>
                <a:spcPct val="80000"/>
              </a:lnSpc>
            </a:pPr>
            <a:r>
              <a:rPr lang="en-GB" sz="2400" b="1">
                <a:solidFill>
                  <a:srgbClr val="203864"/>
                </a:solidFill>
              </a:rPr>
              <a:t>But very little research has been done</a:t>
            </a:r>
            <a:r>
              <a:rPr lang="en-GB" sz="2400"/>
              <a:t>, and there are some particular problems for the older person. For example, health problems in older age can make us more susceptible to alcohol and can </a:t>
            </a:r>
            <a:r>
              <a:rPr lang="en-GB" sz="2400" b="1">
                <a:solidFill>
                  <a:srgbClr val="203864"/>
                </a:solidFill>
              </a:rPr>
              <a:t>interfere with the effectiveness of many medicines</a:t>
            </a:r>
            <a:r>
              <a:rPr lang="en-GB" sz="2400"/>
              <a:t>. Check with your doctor about whether it is safe for you to drink with your particular health problem or medication.</a:t>
            </a:r>
          </a:p>
          <a:p>
            <a:pPr lvl="0">
              <a:lnSpc>
                <a:spcPct val="80000"/>
              </a:lnSpc>
            </a:pPr>
            <a:endParaRPr lang="en-GB" sz="2400"/>
          </a:p>
          <a:p>
            <a:pPr lvl="0">
              <a:lnSpc>
                <a:spcPct val="80000"/>
              </a:lnSpc>
            </a:pPr>
            <a:r>
              <a:rPr lang="en-GB" sz="2400"/>
              <a:t>Hidden dehydration </a:t>
            </a:r>
          </a:p>
          <a:p>
            <a:pPr lvl="0">
              <a:lnSpc>
                <a:spcPct val="80000"/>
              </a:lnSpc>
            </a:pPr>
            <a:r>
              <a:rPr lang="en-GB" sz="2400"/>
              <a:t>Damage to brain cells with excessive drinking</a:t>
            </a:r>
          </a:p>
        </p:txBody>
      </p:sp>
      <p:pic>
        <p:nvPicPr>
          <p:cNvPr id="4" name="Picture 3">
            <a:extLst>
              <a:ext uri="{FF2B5EF4-FFF2-40B4-BE49-F238E27FC236}">
                <a16:creationId xmlns:a16="http://schemas.microsoft.com/office/drawing/2014/main" id="{95AE1216-BD1A-43E4-96C1-8FB2CD01E348}"/>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103">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B1C92EF-D694-4954-8430-D4A7992D7712}"/>
              </a:ext>
            </a:extLst>
          </p:cNvPr>
          <p:cNvSpPr txBox="1">
            <a:spLocks noGrp="1"/>
          </p:cNvSpPr>
          <p:nvPr>
            <p:ph idx="1"/>
          </p:nvPr>
        </p:nvSpPr>
        <p:spPr>
          <a:xfrm>
            <a:off x="516837" y="1825627"/>
            <a:ext cx="11343863" cy="4667253"/>
          </a:xfrm>
        </p:spPr>
        <p:txBody>
          <a:bodyPr/>
          <a:lstStyle/>
          <a:p>
            <a:pPr lvl="0"/>
            <a:endParaRPr lang="en-GB" sz="2400"/>
          </a:p>
          <a:p>
            <a:pPr lvl="0"/>
            <a:r>
              <a:rPr lang="en-GB" sz="2400"/>
              <a:t>Drinking too much can damage many parts of the body and increase the risk of health problems including: Stomach lining – ulcers or bleeding; Liver – cirrhosis; Cancer – mouth</a:t>
            </a:r>
          </a:p>
          <a:p>
            <a:pPr lvl="0"/>
            <a:endParaRPr lang="en-GB" sz="2400"/>
          </a:p>
          <a:p>
            <a:pPr lvl="0"/>
            <a:r>
              <a:rPr lang="en-GB" sz="2400" b="1">
                <a:solidFill>
                  <a:srgbClr val="203864"/>
                </a:solidFill>
              </a:rPr>
              <a:t>Malnutrition</a:t>
            </a:r>
            <a:r>
              <a:rPr lang="en-GB" sz="2400"/>
              <a:t> - alcohol has calories but can not provide the essential nutrients a balanced varied diet provides to keep us healthy.</a:t>
            </a:r>
          </a:p>
          <a:p>
            <a:pPr lvl="0"/>
            <a:r>
              <a:rPr lang="en-GB" sz="2400"/>
              <a:t>Excessive alcohol intake can also </a:t>
            </a:r>
            <a:r>
              <a:rPr lang="en-GB" sz="2400" b="1">
                <a:solidFill>
                  <a:srgbClr val="203864"/>
                </a:solidFill>
              </a:rPr>
              <a:t>affect mental health including </a:t>
            </a:r>
            <a:r>
              <a:rPr lang="en-GB" sz="2400"/>
              <a:t>increasing anxiety, depression, confusion.</a:t>
            </a:r>
          </a:p>
          <a:p>
            <a:pPr lvl="0"/>
            <a:r>
              <a:rPr lang="en-GB" sz="2400"/>
              <a:t>Excessive alcohol intake is </a:t>
            </a:r>
            <a:r>
              <a:rPr lang="en-GB" sz="2400" b="1">
                <a:solidFill>
                  <a:srgbClr val="203864"/>
                </a:solidFill>
              </a:rPr>
              <a:t>toxic to brain cells</a:t>
            </a:r>
            <a:r>
              <a:rPr lang="en-GB" sz="2400"/>
              <a:t>, and alcohol abuse leads to memory loss. Over time, alcohol abuse may also increase the risk of dementia. </a:t>
            </a:r>
          </a:p>
          <a:p>
            <a:pPr lvl="0"/>
            <a:endParaRPr lang="en-GB" sz="2400"/>
          </a:p>
        </p:txBody>
      </p:sp>
      <p:pic>
        <p:nvPicPr>
          <p:cNvPr id="3" name="Picture 3">
            <a:extLst>
              <a:ext uri="{FF2B5EF4-FFF2-40B4-BE49-F238E27FC236}">
                <a16:creationId xmlns:a16="http://schemas.microsoft.com/office/drawing/2014/main" id="{056328ED-A8D6-45D9-9E06-FE303E68617D}"/>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6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B08CE-F9C5-4C44-910E-D72BB08E2DF3}"/>
              </a:ext>
            </a:extLst>
          </p:cNvPr>
          <p:cNvSpPr txBox="1">
            <a:spLocks noGrp="1"/>
          </p:cNvSpPr>
          <p:nvPr>
            <p:ph type="title"/>
          </p:nvPr>
        </p:nvSpPr>
        <p:spPr>
          <a:xfrm>
            <a:off x="424071" y="367506"/>
            <a:ext cx="10515600" cy="1325559"/>
          </a:xfrm>
        </p:spPr>
        <p:txBody>
          <a:bodyPr/>
          <a:lstStyle/>
          <a:p>
            <a:pPr lvl="0"/>
            <a:r>
              <a:rPr lang="en-GB" b="1">
                <a:solidFill>
                  <a:srgbClr val="203864"/>
                </a:solidFill>
              </a:rPr>
              <a:t>Sleep </a:t>
            </a:r>
          </a:p>
        </p:txBody>
      </p:sp>
      <p:sp>
        <p:nvSpPr>
          <p:cNvPr id="3" name="Content Placeholder 2">
            <a:extLst>
              <a:ext uri="{FF2B5EF4-FFF2-40B4-BE49-F238E27FC236}">
                <a16:creationId xmlns:a16="http://schemas.microsoft.com/office/drawing/2014/main" id="{E90FE303-BC53-42A2-AE3C-55F168E41AAB}"/>
              </a:ext>
            </a:extLst>
          </p:cNvPr>
          <p:cNvSpPr txBox="1">
            <a:spLocks noGrp="1"/>
          </p:cNvSpPr>
          <p:nvPr>
            <p:ph idx="1"/>
          </p:nvPr>
        </p:nvSpPr>
        <p:spPr>
          <a:xfrm>
            <a:off x="140680" y="1547448"/>
            <a:ext cx="11868527" cy="5120640"/>
          </a:xfrm>
        </p:spPr>
        <p:txBody>
          <a:bodyPr/>
          <a:lstStyle/>
          <a:p>
            <a:pPr lvl="0">
              <a:lnSpc>
                <a:spcPct val="60000"/>
              </a:lnSpc>
            </a:pPr>
            <a:endParaRPr lang="en-GB" sz="2400"/>
          </a:p>
          <a:p>
            <a:pPr lvl="0">
              <a:lnSpc>
                <a:spcPct val="60000"/>
              </a:lnSpc>
            </a:pPr>
            <a:r>
              <a:rPr lang="en-GB" sz="2400"/>
              <a:t>Have increased levels of a hunger hormone called ghrelin and decreased levels of the satiety/fullness hormone called leptin, which could lead to overeating and </a:t>
            </a:r>
            <a:r>
              <a:rPr lang="en-GB" sz="2400" b="1">
                <a:solidFill>
                  <a:srgbClr val="203864"/>
                </a:solidFill>
              </a:rPr>
              <a:t>weight gain</a:t>
            </a:r>
          </a:p>
          <a:p>
            <a:pPr lvl="0">
              <a:lnSpc>
                <a:spcPct val="60000"/>
              </a:lnSpc>
            </a:pPr>
            <a:endParaRPr lang="en-GB" sz="2400" b="1">
              <a:solidFill>
                <a:srgbClr val="203864"/>
              </a:solidFill>
            </a:endParaRPr>
          </a:p>
          <a:p>
            <a:pPr lvl="0">
              <a:lnSpc>
                <a:spcPct val="60000"/>
              </a:lnSpc>
            </a:pPr>
            <a:r>
              <a:rPr lang="en-GB" sz="2400"/>
              <a:t>When we are sleep deprived we tend to eat more (more junkier food)</a:t>
            </a:r>
          </a:p>
          <a:p>
            <a:pPr lvl="0">
              <a:lnSpc>
                <a:spcPct val="60000"/>
              </a:lnSpc>
            </a:pPr>
            <a:endParaRPr lang="en-GB" sz="2400">
              <a:solidFill>
                <a:srgbClr val="203864"/>
              </a:solidFill>
            </a:endParaRPr>
          </a:p>
          <a:p>
            <a:pPr lvl="0">
              <a:lnSpc>
                <a:spcPct val="60000"/>
              </a:lnSpc>
            </a:pPr>
            <a:r>
              <a:rPr lang="en-GB" sz="2400"/>
              <a:t>Sleep is necessary for memory consolidation, the process of forming and storing new memories so you can retrieve them later. Sleep deprivation reduces the growth of new neurons in the hippocampus and causes problems with memory, concentration, and decision-making. It can even lead to depression—another memory killer.</a:t>
            </a:r>
          </a:p>
          <a:p>
            <a:pPr lvl="0">
              <a:lnSpc>
                <a:spcPct val="60000"/>
              </a:lnSpc>
            </a:pPr>
            <a:endParaRPr lang="en-GB" sz="2400"/>
          </a:p>
          <a:p>
            <a:pPr lvl="0">
              <a:lnSpc>
                <a:spcPct val="60000"/>
              </a:lnSpc>
            </a:pPr>
            <a:r>
              <a:rPr lang="en-GB" sz="2400"/>
              <a:t>Sleep deprivation</a:t>
            </a:r>
          </a:p>
          <a:p>
            <a:pPr lvl="0">
              <a:lnSpc>
                <a:spcPct val="60000"/>
              </a:lnSpc>
            </a:pPr>
            <a:endParaRPr lang="en-GB" sz="2400"/>
          </a:p>
          <a:p>
            <a:pPr lvl="0">
              <a:lnSpc>
                <a:spcPct val="60000"/>
              </a:lnSpc>
            </a:pPr>
            <a:endParaRPr lang="en-GB" sz="2400"/>
          </a:p>
          <a:p>
            <a:pPr lvl="0">
              <a:lnSpc>
                <a:spcPct val="60000"/>
              </a:lnSpc>
            </a:pPr>
            <a:r>
              <a:rPr lang="en-GB" sz="2000">
                <a:hlinkClick r:id="rId2"/>
              </a:rPr>
              <a:t>https://www.nhs.uk/oneyou/every-mind-matters/sleep/?WT.tsrc=Search&amp;WT.mc_id=Sleep&amp;gclid=EAIaIQobChMIhI_Q1Iak5wIVQuDtCh3zhg4LEAAYASAAEgLuAvD_BwE</a:t>
            </a:r>
            <a:endParaRPr lang="en-GB" sz="2000"/>
          </a:p>
        </p:txBody>
      </p:sp>
      <p:pic>
        <p:nvPicPr>
          <p:cNvPr id="4" name="Picture 3">
            <a:extLst>
              <a:ext uri="{FF2B5EF4-FFF2-40B4-BE49-F238E27FC236}">
                <a16:creationId xmlns:a16="http://schemas.microsoft.com/office/drawing/2014/main" id="{BF2F7E22-7E2D-4D2E-B24A-17293028C139}"/>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132">
    <p:spTree>
      <p:nvGrpSpPr>
        <p:cNvPr id="1" name=""/>
        <p:cNvGrpSpPr/>
        <p:nvPr/>
      </p:nvGrpSpPr>
      <p:grpSpPr>
        <a:xfrm>
          <a:off x="0" y="0"/>
          <a:ext cx="0" cy="0"/>
          <a:chOff x="0" y="0"/>
          <a:chExt cx="0" cy="0"/>
        </a:xfrm>
      </p:grpSpPr>
      <p:pic>
        <p:nvPicPr>
          <p:cNvPr id="2" name="Picture 4" descr="Image result for sleep deprivation effects">
            <a:extLst>
              <a:ext uri="{FF2B5EF4-FFF2-40B4-BE49-F238E27FC236}">
                <a16:creationId xmlns:a16="http://schemas.microsoft.com/office/drawing/2014/main" id="{598940B4-918D-4E86-AAEE-023219D14FE2}"/>
              </a:ext>
            </a:extLst>
          </p:cNvPr>
          <p:cNvPicPr>
            <a:picLocks noChangeAspect="1"/>
          </p:cNvPicPr>
          <p:nvPr/>
        </p:nvPicPr>
        <p:blipFill>
          <a:blip r:embed="rId2"/>
          <a:srcRect/>
          <a:stretch>
            <a:fillRect/>
          </a:stretch>
        </p:blipFill>
        <p:spPr>
          <a:xfrm>
            <a:off x="4909623" y="6400"/>
            <a:ext cx="7235482" cy="6802358"/>
          </a:xfrm>
          <a:prstGeom prst="rect">
            <a:avLst/>
          </a:prstGeom>
          <a:noFill/>
          <a:ln cap="flat">
            <a:noFill/>
          </a:ln>
        </p:spPr>
      </p:pic>
      <p:sp>
        <p:nvSpPr>
          <p:cNvPr id="3" name="Content Placeholder 3">
            <a:extLst>
              <a:ext uri="{FF2B5EF4-FFF2-40B4-BE49-F238E27FC236}">
                <a16:creationId xmlns:a16="http://schemas.microsoft.com/office/drawing/2014/main" id="{A97D9C14-3090-4E2E-AA2F-9218D5407B9A}"/>
              </a:ext>
            </a:extLst>
          </p:cNvPr>
          <p:cNvSpPr txBox="1">
            <a:spLocks noGrp="1"/>
          </p:cNvSpPr>
          <p:nvPr>
            <p:ph idx="1"/>
          </p:nvPr>
        </p:nvSpPr>
        <p:spPr>
          <a:xfrm>
            <a:off x="201634" y="168185"/>
            <a:ext cx="4707989" cy="6570247"/>
          </a:xfrm>
        </p:spPr>
        <p:txBody>
          <a:bodyPr/>
          <a:lstStyle/>
          <a:p>
            <a:pPr lvl="0">
              <a:lnSpc>
                <a:spcPct val="80000"/>
              </a:lnSpc>
            </a:pPr>
            <a:r>
              <a:rPr lang="en-GB"/>
              <a:t>Memory issues</a:t>
            </a:r>
          </a:p>
          <a:p>
            <a:pPr lvl="0">
              <a:lnSpc>
                <a:spcPct val="80000"/>
              </a:lnSpc>
            </a:pPr>
            <a:r>
              <a:rPr lang="en-GB"/>
              <a:t>Thinking &amp; concentration</a:t>
            </a:r>
          </a:p>
          <a:p>
            <a:pPr lvl="0">
              <a:lnSpc>
                <a:spcPct val="80000"/>
              </a:lnSpc>
            </a:pPr>
            <a:r>
              <a:rPr lang="en-GB"/>
              <a:t>Mood changes</a:t>
            </a:r>
          </a:p>
          <a:p>
            <a:pPr lvl="0">
              <a:lnSpc>
                <a:spcPct val="80000"/>
              </a:lnSpc>
            </a:pPr>
            <a:r>
              <a:rPr lang="en-GB"/>
              <a:t>Accidents</a:t>
            </a:r>
          </a:p>
          <a:p>
            <a:pPr lvl="0">
              <a:lnSpc>
                <a:spcPct val="80000"/>
              </a:lnSpc>
            </a:pPr>
            <a:r>
              <a:rPr lang="en-GB"/>
              <a:t>Weakened immunity</a:t>
            </a:r>
          </a:p>
          <a:p>
            <a:pPr lvl="0">
              <a:lnSpc>
                <a:spcPct val="80000"/>
              </a:lnSpc>
            </a:pPr>
            <a:r>
              <a:rPr lang="en-GB"/>
              <a:t>Higher blood pressure </a:t>
            </a:r>
          </a:p>
          <a:p>
            <a:pPr lvl="0">
              <a:lnSpc>
                <a:spcPct val="80000"/>
              </a:lnSpc>
            </a:pPr>
            <a:r>
              <a:rPr lang="en-GB"/>
              <a:t>Weight gain &amp; risk for diabetes</a:t>
            </a:r>
          </a:p>
          <a:p>
            <a:pPr lvl="0">
              <a:lnSpc>
                <a:spcPct val="80000"/>
              </a:lnSpc>
            </a:pPr>
            <a:r>
              <a:rPr lang="en-GB"/>
              <a:t>Heart disease</a:t>
            </a:r>
          </a:p>
          <a:p>
            <a:pPr lvl="0">
              <a:lnSpc>
                <a:spcPct val="80000"/>
              </a:lnSpc>
            </a:pPr>
            <a:r>
              <a:rPr lang="en-GB"/>
              <a:t>Poor sexual drive</a:t>
            </a:r>
          </a:p>
          <a:p>
            <a:pPr lvl="0">
              <a:lnSpc>
                <a:spcPct val="80000"/>
              </a:lnSpc>
            </a:pPr>
            <a:r>
              <a:rPr lang="en-GB"/>
              <a:t>Worsened balance </a:t>
            </a:r>
          </a:p>
          <a:p>
            <a:pPr lvl="0">
              <a:lnSpc>
                <a:spcPct val="80000"/>
              </a:lnSpc>
            </a:pPr>
            <a:endParaRPr lang="en-GB"/>
          </a:p>
          <a:p>
            <a:pPr lvl="0">
              <a:lnSpc>
                <a:spcPct val="80000"/>
              </a:lnSpc>
            </a:pPr>
            <a:r>
              <a:rPr lang="en-GB" sz="2000">
                <a:hlinkClick r:id="rId3"/>
              </a:rPr>
              <a:t>https://www.healthline.com/health/sleep-deprivation</a:t>
            </a:r>
            <a:r>
              <a:rPr lang="en-GB" sz="2000"/>
              <a:t> </a:t>
            </a:r>
          </a:p>
          <a:p>
            <a:pPr lvl="0">
              <a:lnSpc>
                <a:spcPct val="80000"/>
              </a:lnSpc>
            </a:pPr>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68">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DE1891F2-707C-4783-A97E-A7CB305DC861}"/>
              </a:ext>
            </a:extLst>
          </p:cNvPr>
          <p:cNvSpPr txBox="1">
            <a:spLocks noGrp="1"/>
          </p:cNvSpPr>
          <p:nvPr>
            <p:ph type="title"/>
          </p:nvPr>
        </p:nvSpPr>
        <p:spPr>
          <a:xfrm>
            <a:off x="573155" y="547689"/>
            <a:ext cx="10515600" cy="1325559"/>
          </a:xfrm>
        </p:spPr>
        <p:txBody>
          <a:bodyPr/>
          <a:lstStyle/>
          <a:p>
            <a:pPr lvl="0"/>
            <a:r>
              <a:rPr lang="en-GB" b="1">
                <a:solidFill>
                  <a:srgbClr val="203864"/>
                </a:solidFill>
              </a:rPr>
              <a:t>Thyroid problems</a:t>
            </a:r>
            <a:br>
              <a:rPr lang="en-GB" b="1">
                <a:solidFill>
                  <a:srgbClr val="203864"/>
                </a:solidFill>
              </a:rPr>
            </a:br>
            <a:endParaRPr lang="en-GB"/>
          </a:p>
        </p:txBody>
      </p:sp>
      <p:sp>
        <p:nvSpPr>
          <p:cNvPr id="3" name="Content Placeholder 5">
            <a:extLst>
              <a:ext uri="{FF2B5EF4-FFF2-40B4-BE49-F238E27FC236}">
                <a16:creationId xmlns:a16="http://schemas.microsoft.com/office/drawing/2014/main" id="{FF467E3E-619F-4E84-8A15-0D7DCA5D4EAF}"/>
              </a:ext>
            </a:extLst>
          </p:cNvPr>
          <p:cNvSpPr txBox="1">
            <a:spLocks noGrp="1"/>
          </p:cNvSpPr>
          <p:nvPr>
            <p:ph idx="1"/>
          </p:nvPr>
        </p:nvSpPr>
        <p:spPr>
          <a:xfrm>
            <a:off x="573155" y="1759360"/>
            <a:ext cx="10515600" cy="4351336"/>
          </a:xfrm>
        </p:spPr>
        <p:txBody>
          <a:bodyPr/>
          <a:lstStyle/>
          <a:p>
            <a:pPr marL="0" lvl="0" indent="0">
              <a:buNone/>
            </a:pPr>
            <a:endParaRPr lang="en-GB" b="1" dirty="0"/>
          </a:p>
          <a:p>
            <a:pPr marL="0" lvl="0" indent="0">
              <a:buNone/>
            </a:pPr>
            <a:endParaRPr lang="en-GB" dirty="0"/>
          </a:p>
          <a:p>
            <a:pPr marL="0" lvl="0" indent="0">
              <a:buNone/>
            </a:pPr>
            <a:endParaRPr lang="en-GB" dirty="0"/>
          </a:p>
          <a:p>
            <a:pPr lvl="0"/>
            <a:r>
              <a:rPr lang="en-GB" dirty="0"/>
              <a:t>The thyroid gland controls metabolism: if our metabolism is too fast, we may feel confused, dizzy, and if it’s too slow, we can feel sluggish and depressed. In both cases it would affect our appetite. </a:t>
            </a:r>
          </a:p>
          <a:p>
            <a:pPr lvl="0"/>
            <a:r>
              <a:rPr lang="en-GB" dirty="0"/>
              <a:t>Thyroid problems can cause memory problems such as forgetfulness (</a:t>
            </a:r>
            <a:r>
              <a:rPr lang="en-GB" b="1" dirty="0">
                <a:solidFill>
                  <a:srgbClr val="203864"/>
                </a:solidFill>
              </a:rPr>
              <a:t>we may forget to eat and drink</a:t>
            </a:r>
            <a:r>
              <a:rPr lang="en-GB" dirty="0"/>
              <a:t>) and difficulty concentrating. </a:t>
            </a:r>
          </a:p>
          <a:p>
            <a:pPr lvl="0"/>
            <a:r>
              <a:rPr lang="en-GB" dirty="0"/>
              <a:t>Hormonal supplements can reverse the symptoms.</a:t>
            </a:r>
          </a:p>
        </p:txBody>
      </p:sp>
      <p:pic>
        <p:nvPicPr>
          <p:cNvPr id="4" name="Picture 3">
            <a:extLst>
              <a:ext uri="{FF2B5EF4-FFF2-40B4-BE49-F238E27FC236}">
                <a16:creationId xmlns:a16="http://schemas.microsoft.com/office/drawing/2014/main" id="{D95D7353-D1B7-4E1C-A2D5-804DAF804BB8}"/>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71">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8E92EDB8-D891-4850-A4AB-047CCFE5BA27}"/>
              </a:ext>
            </a:extLst>
          </p:cNvPr>
          <p:cNvSpPr txBox="1">
            <a:spLocks noGrp="1"/>
          </p:cNvSpPr>
          <p:nvPr>
            <p:ph type="title"/>
          </p:nvPr>
        </p:nvSpPr>
        <p:spPr/>
        <p:txBody>
          <a:bodyPr/>
          <a:lstStyle/>
          <a:p>
            <a:pPr lvl="0"/>
            <a:r>
              <a:rPr lang="en-GB" b="1">
                <a:solidFill>
                  <a:srgbClr val="203864"/>
                </a:solidFill>
              </a:rPr>
              <a:t>Dehydration</a:t>
            </a:r>
            <a:endParaRPr lang="en-GB">
              <a:solidFill>
                <a:srgbClr val="203864"/>
              </a:solidFill>
            </a:endParaRPr>
          </a:p>
        </p:txBody>
      </p:sp>
      <p:sp>
        <p:nvSpPr>
          <p:cNvPr id="3" name="Content Placeholder 5">
            <a:extLst>
              <a:ext uri="{FF2B5EF4-FFF2-40B4-BE49-F238E27FC236}">
                <a16:creationId xmlns:a16="http://schemas.microsoft.com/office/drawing/2014/main" id="{B5159CF3-12F9-4A5D-91BC-4102A3796333}"/>
              </a:ext>
            </a:extLst>
          </p:cNvPr>
          <p:cNvSpPr txBox="1">
            <a:spLocks noGrp="1"/>
          </p:cNvSpPr>
          <p:nvPr>
            <p:ph idx="1"/>
          </p:nvPr>
        </p:nvSpPr>
        <p:spPr>
          <a:xfrm>
            <a:off x="198781" y="1825627"/>
            <a:ext cx="11810426" cy="4826962"/>
          </a:xfrm>
        </p:spPr>
        <p:txBody>
          <a:bodyPr/>
          <a:lstStyle/>
          <a:p>
            <a:pPr lvl="0">
              <a:lnSpc>
                <a:spcPct val="80000"/>
              </a:lnSpc>
            </a:pPr>
            <a:endParaRPr lang="en-GB"/>
          </a:p>
          <a:p>
            <a:pPr lvl="0">
              <a:lnSpc>
                <a:spcPct val="80000"/>
              </a:lnSpc>
            </a:pPr>
            <a:r>
              <a:rPr lang="en-GB" b="1">
                <a:solidFill>
                  <a:srgbClr val="203864"/>
                </a:solidFill>
              </a:rPr>
              <a:t>Ageing</a:t>
            </a:r>
            <a:r>
              <a:rPr lang="en-GB"/>
              <a:t> produces a </a:t>
            </a:r>
            <a:r>
              <a:rPr lang="en-GB" b="1">
                <a:solidFill>
                  <a:srgbClr val="203864"/>
                </a:solidFill>
              </a:rPr>
              <a:t>decrease in our thirst sensation </a:t>
            </a:r>
            <a:r>
              <a:rPr lang="en-GB"/>
              <a:t>so it is easy for dehydration to go unnoticed. So as we age, it is especially important to drink plenty of water and other non-alcoholic beverages.</a:t>
            </a:r>
          </a:p>
          <a:p>
            <a:pPr lvl="0">
              <a:lnSpc>
                <a:spcPct val="80000"/>
              </a:lnSpc>
            </a:pPr>
            <a:r>
              <a:rPr lang="en-GB" b="1">
                <a:solidFill>
                  <a:srgbClr val="203864"/>
                </a:solidFill>
              </a:rPr>
              <a:t>Early signs of dehydration include dizziness, tiredness, headaches, drowsiness, memory loss, and other symptoms that look like dementia</a:t>
            </a:r>
            <a:r>
              <a:rPr lang="en-GB"/>
              <a:t>. </a:t>
            </a:r>
            <a:r>
              <a:rPr lang="en-GB" b="1">
                <a:solidFill>
                  <a:srgbClr val="203864"/>
                </a:solidFill>
              </a:rPr>
              <a:t>Long-term mild dehydration increases the risk of kidney stones, constipation and cholesterol problems, as well as diminished physical and mental performance</a:t>
            </a:r>
            <a:r>
              <a:rPr lang="en-GB"/>
              <a:t>.</a:t>
            </a:r>
          </a:p>
          <a:p>
            <a:pPr lvl="0">
              <a:lnSpc>
                <a:spcPct val="80000"/>
              </a:lnSpc>
            </a:pPr>
            <a:r>
              <a:rPr lang="en-GB"/>
              <a:t>It’s important to stay hydrated (aim for 6-8 drinks per day, </a:t>
            </a:r>
            <a:r>
              <a:rPr lang="en-GB" b="1">
                <a:solidFill>
                  <a:srgbClr val="203864"/>
                </a:solidFill>
              </a:rPr>
              <a:t>strict minimum 1.5 l / day</a:t>
            </a:r>
            <a:r>
              <a:rPr lang="en-GB"/>
              <a:t>). Be particularly vigilant if we take diuretics or laxatives or suffer from diabetes, high blood sugar, or diarrhoea.</a:t>
            </a:r>
          </a:p>
        </p:txBody>
      </p:sp>
      <p:pic>
        <p:nvPicPr>
          <p:cNvPr id="4" name="Picture 3">
            <a:extLst>
              <a:ext uri="{FF2B5EF4-FFF2-40B4-BE49-F238E27FC236}">
                <a16:creationId xmlns:a16="http://schemas.microsoft.com/office/drawing/2014/main" id="{36ECC46A-B4E5-4116-AE05-BA0BFBFE6629}"/>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72">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3AA2F042-A5AC-4E41-8943-FAB1E1F39C82}"/>
              </a:ext>
            </a:extLst>
          </p:cNvPr>
          <p:cNvSpPr txBox="1">
            <a:spLocks noGrp="1"/>
          </p:cNvSpPr>
          <p:nvPr>
            <p:ph type="title"/>
          </p:nvPr>
        </p:nvSpPr>
        <p:spPr/>
        <p:txBody>
          <a:bodyPr/>
          <a:lstStyle/>
          <a:p>
            <a:pPr lvl="0"/>
            <a:r>
              <a:rPr lang="en-GB" b="1">
                <a:solidFill>
                  <a:srgbClr val="203864"/>
                </a:solidFill>
              </a:rPr>
              <a:t>Side effects of medication</a:t>
            </a:r>
            <a:endParaRPr lang="en-GB">
              <a:solidFill>
                <a:srgbClr val="203864"/>
              </a:solidFill>
            </a:endParaRPr>
          </a:p>
        </p:txBody>
      </p:sp>
      <p:sp>
        <p:nvSpPr>
          <p:cNvPr id="3" name="Content Placeholder 5">
            <a:extLst>
              <a:ext uri="{FF2B5EF4-FFF2-40B4-BE49-F238E27FC236}">
                <a16:creationId xmlns:a16="http://schemas.microsoft.com/office/drawing/2014/main" id="{A7CDFC99-FE89-4CAD-B2B0-EA47D5EC1BFB}"/>
              </a:ext>
            </a:extLst>
          </p:cNvPr>
          <p:cNvSpPr txBox="1">
            <a:spLocks noGrp="1"/>
          </p:cNvSpPr>
          <p:nvPr>
            <p:ph idx="1"/>
          </p:nvPr>
        </p:nvSpPr>
        <p:spPr>
          <a:xfrm>
            <a:off x="251789" y="1825627"/>
            <a:ext cx="11757419" cy="4667253"/>
          </a:xfrm>
        </p:spPr>
        <p:txBody>
          <a:bodyPr/>
          <a:lstStyle/>
          <a:p>
            <a:pPr lvl="0">
              <a:lnSpc>
                <a:spcPct val="80000"/>
              </a:lnSpc>
            </a:pPr>
            <a:endParaRPr lang="en-GB" sz="2600"/>
          </a:p>
          <a:p>
            <a:pPr lvl="0">
              <a:lnSpc>
                <a:spcPct val="80000"/>
              </a:lnSpc>
            </a:pPr>
            <a:r>
              <a:rPr lang="en-GB" sz="2600"/>
              <a:t>Many prescribed and over-the-counter drugs or combinations of drugs can make us lose our appetite, cause cognitive problems and memory loss as a side effect especially if we don’t keep well hydrated.</a:t>
            </a:r>
          </a:p>
          <a:p>
            <a:pPr lvl="0">
              <a:lnSpc>
                <a:spcPct val="80000"/>
              </a:lnSpc>
            </a:pPr>
            <a:endParaRPr lang="en-GB" sz="2600"/>
          </a:p>
          <a:p>
            <a:pPr lvl="0">
              <a:lnSpc>
                <a:spcPct val="80000"/>
              </a:lnSpc>
            </a:pPr>
            <a:r>
              <a:rPr lang="en-GB" sz="2600"/>
              <a:t>This is especially common in older adults because breaking down and absorbing medication is slower. Common medications that affect memory and brain function include sleeping pills, antihistamines, blood pressure and arthritis medication, muscle relaxants, anticholinergic drugs for urinary incontinence and gastrointestinal discomfort, antidepressants, anti-anxiety meds, and painkillers.</a:t>
            </a:r>
          </a:p>
          <a:p>
            <a:pPr lvl="0">
              <a:lnSpc>
                <a:spcPct val="80000"/>
              </a:lnSpc>
            </a:pPr>
            <a:endParaRPr lang="en-GB" sz="2600"/>
          </a:p>
          <a:p>
            <a:pPr lvl="0">
              <a:lnSpc>
                <a:spcPct val="80000"/>
              </a:lnSpc>
            </a:pPr>
            <a:endParaRPr lang="en-GB" sz="2600"/>
          </a:p>
        </p:txBody>
      </p:sp>
      <p:pic>
        <p:nvPicPr>
          <p:cNvPr id="4" name="Picture 3">
            <a:extLst>
              <a:ext uri="{FF2B5EF4-FFF2-40B4-BE49-F238E27FC236}">
                <a16:creationId xmlns:a16="http://schemas.microsoft.com/office/drawing/2014/main" id="{85B0B6C5-368E-4C8A-8746-86C500DD6F6A}"/>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73">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162DD39B-A9A9-4586-99D0-1E77FAFD2FEB}"/>
              </a:ext>
            </a:extLst>
          </p:cNvPr>
          <p:cNvSpPr txBox="1">
            <a:spLocks noGrp="1"/>
          </p:cNvSpPr>
          <p:nvPr>
            <p:ph type="title"/>
          </p:nvPr>
        </p:nvSpPr>
        <p:spPr/>
        <p:txBody>
          <a:bodyPr/>
          <a:lstStyle/>
          <a:p>
            <a:pPr lvl="0"/>
            <a:r>
              <a:rPr lang="en-GB" b="1">
                <a:solidFill>
                  <a:srgbClr val="203864"/>
                </a:solidFill>
              </a:rPr>
              <a:t>Socialising</a:t>
            </a:r>
          </a:p>
        </p:txBody>
      </p:sp>
      <p:sp>
        <p:nvSpPr>
          <p:cNvPr id="3" name="Content Placeholder 5">
            <a:extLst>
              <a:ext uri="{FF2B5EF4-FFF2-40B4-BE49-F238E27FC236}">
                <a16:creationId xmlns:a16="http://schemas.microsoft.com/office/drawing/2014/main" id="{0565F075-3D9D-4C05-96AD-2E8DEF0F8ECC}"/>
              </a:ext>
            </a:extLst>
          </p:cNvPr>
          <p:cNvSpPr txBox="1">
            <a:spLocks noGrp="1"/>
          </p:cNvSpPr>
          <p:nvPr>
            <p:ph idx="1"/>
          </p:nvPr>
        </p:nvSpPr>
        <p:spPr>
          <a:xfrm>
            <a:off x="838203" y="1825627"/>
            <a:ext cx="10515600" cy="4561923"/>
          </a:xfrm>
        </p:spPr>
        <p:txBody>
          <a:bodyPr/>
          <a:lstStyle/>
          <a:p>
            <a:pPr lvl="0">
              <a:lnSpc>
                <a:spcPct val="80000"/>
              </a:lnSpc>
            </a:pPr>
            <a:endParaRPr lang="en-GB"/>
          </a:p>
          <a:p>
            <a:pPr lvl="0">
              <a:lnSpc>
                <a:spcPct val="80000"/>
              </a:lnSpc>
            </a:pPr>
            <a:r>
              <a:rPr lang="en-GB"/>
              <a:t>It is important to keep socially active – socialising over a meal is a great opportunity to enjoy our meal in a stimulating company</a:t>
            </a:r>
          </a:p>
          <a:p>
            <a:pPr lvl="0">
              <a:lnSpc>
                <a:spcPct val="80000"/>
              </a:lnSpc>
            </a:pPr>
            <a:endParaRPr lang="en-GB"/>
          </a:p>
          <a:p>
            <a:pPr lvl="0">
              <a:lnSpc>
                <a:spcPct val="80000"/>
              </a:lnSpc>
            </a:pPr>
            <a:r>
              <a:rPr lang="en-GB"/>
              <a:t>People who aren’t socially engaged are at higher risk for memory problems than people who have strong social ties. </a:t>
            </a:r>
          </a:p>
          <a:p>
            <a:pPr lvl="0">
              <a:lnSpc>
                <a:spcPct val="80000"/>
              </a:lnSpc>
            </a:pPr>
            <a:endParaRPr lang="en-GB"/>
          </a:p>
          <a:p>
            <a:pPr lvl="0">
              <a:lnSpc>
                <a:spcPct val="80000"/>
              </a:lnSpc>
            </a:pPr>
            <a:r>
              <a:rPr lang="en-GB"/>
              <a:t>Quality face-to-face social interaction can greatly reduce stress and is powerful medicine for the brain, so schedule time with friends, join a book club, or visit the local senior centre. </a:t>
            </a:r>
          </a:p>
        </p:txBody>
      </p:sp>
      <p:pic>
        <p:nvPicPr>
          <p:cNvPr id="4" name="Picture 3">
            <a:extLst>
              <a:ext uri="{FF2B5EF4-FFF2-40B4-BE49-F238E27FC236}">
                <a16:creationId xmlns:a16="http://schemas.microsoft.com/office/drawing/2014/main" id="{8377D48C-4C07-4845-885C-B380ECC7C60B}"/>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102">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6E91649-77D1-4179-8D35-51F0B21A31B9}"/>
              </a:ext>
            </a:extLst>
          </p:cNvPr>
          <p:cNvSpPr txBox="1">
            <a:spLocks noGrp="1"/>
          </p:cNvSpPr>
          <p:nvPr>
            <p:ph type="title"/>
          </p:nvPr>
        </p:nvSpPr>
        <p:spPr>
          <a:xfrm>
            <a:off x="838203" y="365129"/>
            <a:ext cx="10515600" cy="1325559"/>
          </a:xfrm>
        </p:spPr>
        <p:txBody>
          <a:bodyPr/>
          <a:lstStyle/>
          <a:p>
            <a:pPr lvl="0"/>
            <a:r>
              <a:rPr lang="en-GB" b="1">
                <a:solidFill>
                  <a:srgbClr val="203864"/>
                </a:solidFill>
              </a:rPr>
              <a:t>Exercising regularly</a:t>
            </a:r>
            <a:endParaRPr lang="en-GB"/>
          </a:p>
        </p:txBody>
      </p:sp>
      <p:sp>
        <p:nvSpPr>
          <p:cNvPr id="3" name="Content Placeholder 5">
            <a:extLst>
              <a:ext uri="{FF2B5EF4-FFF2-40B4-BE49-F238E27FC236}">
                <a16:creationId xmlns:a16="http://schemas.microsoft.com/office/drawing/2014/main" id="{9EA5EEDD-F1CF-4290-864E-C7F7701CB5C8}"/>
              </a:ext>
            </a:extLst>
          </p:cNvPr>
          <p:cNvSpPr txBox="1">
            <a:spLocks noGrp="1"/>
          </p:cNvSpPr>
          <p:nvPr>
            <p:ph type="body" idx="1"/>
          </p:nvPr>
        </p:nvSpPr>
        <p:spPr>
          <a:xfrm>
            <a:off x="534988" y="2636489"/>
            <a:ext cx="4765880" cy="3856381"/>
          </a:xfrm>
        </p:spPr>
        <p:txBody>
          <a:bodyPr anchor="t"/>
          <a:lstStyle/>
          <a:p>
            <a:pPr marL="228600" lvl="0" indent="-228600">
              <a:lnSpc>
                <a:spcPct val="80000"/>
              </a:lnSpc>
              <a:buChar char="•"/>
            </a:pPr>
            <a:r>
              <a:rPr lang="en-GB" sz="2800">
                <a:solidFill>
                  <a:srgbClr val="203864"/>
                </a:solidFill>
              </a:rPr>
              <a:t>Increase life expectancy</a:t>
            </a:r>
          </a:p>
          <a:p>
            <a:pPr marL="228600" lvl="0" indent="-228600">
              <a:lnSpc>
                <a:spcPct val="80000"/>
              </a:lnSpc>
              <a:buChar char="•"/>
            </a:pPr>
            <a:r>
              <a:rPr lang="en-GB" sz="2800" b="0"/>
              <a:t>Help </a:t>
            </a:r>
            <a:r>
              <a:rPr lang="en-GB" sz="2800">
                <a:solidFill>
                  <a:srgbClr val="203864"/>
                </a:solidFill>
              </a:rPr>
              <a:t>protect against heart disease, stroke, diabetes, some cancers, depression and dementia</a:t>
            </a:r>
          </a:p>
          <a:p>
            <a:pPr marL="228600" lvl="0" indent="-228600">
              <a:lnSpc>
                <a:spcPct val="80000"/>
              </a:lnSpc>
              <a:buChar char="•"/>
            </a:pPr>
            <a:r>
              <a:rPr lang="en-GB" sz="2800">
                <a:solidFill>
                  <a:srgbClr val="203864"/>
                </a:solidFill>
              </a:rPr>
              <a:t>Helps us to maintain a good appetite and might help with getting better sleep</a:t>
            </a:r>
          </a:p>
          <a:p>
            <a:pPr marL="228600" lvl="0" indent="-228600">
              <a:lnSpc>
                <a:spcPct val="80000"/>
              </a:lnSpc>
              <a:buChar char="•"/>
            </a:pPr>
            <a:r>
              <a:rPr lang="en-GB" sz="2800" b="0"/>
              <a:t>Helps us to </a:t>
            </a:r>
            <a:r>
              <a:rPr lang="en-GB" sz="2800">
                <a:solidFill>
                  <a:srgbClr val="203864"/>
                </a:solidFill>
              </a:rPr>
              <a:t>keep mobile</a:t>
            </a:r>
          </a:p>
          <a:p>
            <a:pPr marL="228600" lvl="0" indent="-228600">
              <a:lnSpc>
                <a:spcPct val="80000"/>
              </a:lnSpc>
              <a:buChar char="•"/>
            </a:pPr>
            <a:endParaRPr lang="en-GB" sz="2800" b="0"/>
          </a:p>
        </p:txBody>
      </p:sp>
      <p:sp>
        <p:nvSpPr>
          <p:cNvPr id="4" name="Content Placeholder 7">
            <a:extLst>
              <a:ext uri="{FF2B5EF4-FFF2-40B4-BE49-F238E27FC236}">
                <a16:creationId xmlns:a16="http://schemas.microsoft.com/office/drawing/2014/main" id="{BFD61D71-C49D-43A2-99D9-A87F8EAE92A8}"/>
              </a:ext>
            </a:extLst>
          </p:cNvPr>
          <p:cNvSpPr txBox="1">
            <a:spLocks noGrp="1"/>
          </p:cNvSpPr>
          <p:nvPr>
            <p:ph type="body" idx="3"/>
          </p:nvPr>
        </p:nvSpPr>
        <p:spPr>
          <a:xfrm>
            <a:off x="6427308" y="2636489"/>
            <a:ext cx="5115336" cy="3657600"/>
          </a:xfrm>
        </p:spPr>
        <p:txBody>
          <a:bodyPr anchor="t"/>
          <a:lstStyle/>
          <a:p>
            <a:pPr marL="228600" lvl="0" indent="-228600">
              <a:lnSpc>
                <a:spcPct val="80000"/>
              </a:lnSpc>
              <a:buChar char="•"/>
            </a:pPr>
            <a:r>
              <a:rPr lang="en-GB" sz="2800">
                <a:solidFill>
                  <a:srgbClr val="203864"/>
                </a:solidFill>
              </a:rPr>
              <a:t>Reduces bone loss and strengthen muscle </a:t>
            </a:r>
            <a:r>
              <a:rPr lang="en-GB" sz="2800" b="0"/>
              <a:t>– reducing the risk of falls causing fracturing bones</a:t>
            </a:r>
          </a:p>
          <a:p>
            <a:pPr marL="228600" lvl="0" indent="-228600">
              <a:lnSpc>
                <a:spcPct val="80000"/>
              </a:lnSpc>
              <a:buChar char="•"/>
            </a:pPr>
            <a:r>
              <a:rPr lang="en-GB" sz="2800">
                <a:solidFill>
                  <a:srgbClr val="203864"/>
                </a:solidFill>
              </a:rPr>
              <a:t>Improves</a:t>
            </a:r>
            <a:r>
              <a:rPr lang="en-GB" sz="2800" b="0"/>
              <a:t> our </a:t>
            </a:r>
            <a:r>
              <a:rPr lang="en-GB" sz="2800">
                <a:solidFill>
                  <a:srgbClr val="203864"/>
                </a:solidFill>
              </a:rPr>
              <a:t>mood</a:t>
            </a:r>
            <a:r>
              <a:rPr lang="en-GB" sz="2800" b="0"/>
              <a:t> and sense of well-being.</a:t>
            </a:r>
          </a:p>
          <a:p>
            <a:pPr marL="228600" lvl="0" indent="-228600">
              <a:lnSpc>
                <a:spcPct val="80000"/>
              </a:lnSpc>
              <a:buChar char="•"/>
            </a:pPr>
            <a:r>
              <a:rPr lang="en-GB" sz="2800">
                <a:solidFill>
                  <a:srgbClr val="203864"/>
                </a:solidFill>
              </a:rPr>
              <a:t>Help with joint stiffness and pain associated with arthritis</a:t>
            </a:r>
          </a:p>
          <a:p>
            <a:pPr marL="228600" lvl="0" indent="-228600">
              <a:lnSpc>
                <a:spcPct val="80000"/>
              </a:lnSpc>
              <a:buChar char="•"/>
            </a:pPr>
            <a:endParaRPr lang="en-GB" sz="2800" b="0"/>
          </a:p>
        </p:txBody>
      </p:sp>
      <p:pic>
        <p:nvPicPr>
          <p:cNvPr id="5" name="Picture 8">
            <a:extLst>
              <a:ext uri="{FF2B5EF4-FFF2-40B4-BE49-F238E27FC236}">
                <a16:creationId xmlns:a16="http://schemas.microsoft.com/office/drawing/2014/main" id="{935C27BB-CAB8-462A-8432-E62F1B5F7C4C}"/>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74">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91A61B2-0331-472B-B00C-F6733E9E2209}"/>
              </a:ext>
            </a:extLst>
          </p:cNvPr>
          <p:cNvSpPr txBox="1">
            <a:spLocks noGrp="1"/>
          </p:cNvSpPr>
          <p:nvPr>
            <p:ph type="title"/>
          </p:nvPr>
        </p:nvSpPr>
        <p:spPr/>
        <p:txBody>
          <a:bodyPr/>
          <a:lstStyle/>
          <a:p>
            <a:pPr lvl="0"/>
            <a:r>
              <a:rPr lang="en-GB" b="1">
                <a:solidFill>
                  <a:srgbClr val="203864"/>
                </a:solidFill>
              </a:rPr>
              <a:t/>
            </a:r>
            <a:br>
              <a:rPr lang="en-GB" b="1">
                <a:solidFill>
                  <a:srgbClr val="203864"/>
                </a:solidFill>
              </a:rPr>
            </a:br>
            <a:endParaRPr lang="en-GB"/>
          </a:p>
        </p:txBody>
      </p:sp>
      <p:sp>
        <p:nvSpPr>
          <p:cNvPr id="3" name="Content Placeholder 5">
            <a:extLst>
              <a:ext uri="{FF2B5EF4-FFF2-40B4-BE49-F238E27FC236}">
                <a16:creationId xmlns:a16="http://schemas.microsoft.com/office/drawing/2014/main" id="{CAD1499E-FD20-4B64-A031-0E5E20698EF5}"/>
              </a:ext>
            </a:extLst>
          </p:cNvPr>
          <p:cNvSpPr txBox="1">
            <a:spLocks noGrp="1"/>
          </p:cNvSpPr>
          <p:nvPr>
            <p:ph idx="1"/>
          </p:nvPr>
        </p:nvSpPr>
        <p:spPr/>
        <p:txBody>
          <a:bodyPr/>
          <a:lstStyle/>
          <a:p>
            <a:pPr lvl="0">
              <a:lnSpc>
                <a:spcPct val="70000"/>
              </a:lnSpc>
            </a:pPr>
            <a:endParaRPr lang="en-GB" sz="2600" b="1" dirty="0">
              <a:solidFill>
                <a:srgbClr val="203864"/>
              </a:solidFill>
            </a:endParaRPr>
          </a:p>
          <a:p>
            <a:pPr lvl="0">
              <a:lnSpc>
                <a:spcPct val="70000"/>
              </a:lnSpc>
            </a:pPr>
            <a:r>
              <a:rPr lang="en-GB" sz="2600" dirty="0"/>
              <a:t>The recommendation for older people is the same as for younger adults – </a:t>
            </a:r>
            <a:r>
              <a:rPr lang="en-GB" sz="2600" b="1" dirty="0">
                <a:solidFill>
                  <a:srgbClr val="203864"/>
                </a:solidFill>
              </a:rPr>
              <a:t>at least 150 minutes </a:t>
            </a:r>
            <a:r>
              <a:rPr lang="en-GB" sz="2600" dirty="0"/>
              <a:t>of moderate activity a week in bouts of 10 minutes or more. One way to achieve this is to do </a:t>
            </a:r>
            <a:r>
              <a:rPr lang="en-GB" sz="2600" b="1" dirty="0">
                <a:solidFill>
                  <a:srgbClr val="203864"/>
                </a:solidFill>
              </a:rPr>
              <a:t>30 minutes of activity 5 days a week</a:t>
            </a:r>
            <a:r>
              <a:rPr lang="en-GB" sz="2600" dirty="0"/>
              <a:t>. </a:t>
            </a:r>
            <a:r>
              <a:rPr lang="en-GB" sz="2400" dirty="0">
                <a:hlinkClick r:id="rId2"/>
              </a:rPr>
              <a:t>https://www.who.int/dietphysicalactivity/factsheet_adults/en/</a:t>
            </a:r>
            <a:endParaRPr lang="en-GB" sz="2600" dirty="0"/>
          </a:p>
          <a:p>
            <a:pPr lvl="0">
              <a:lnSpc>
                <a:spcPct val="70000"/>
              </a:lnSpc>
            </a:pPr>
            <a:endParaRPr lang="en-GB" sz="2600" dirty="0"/>
          </a:p>
          <a:p>
            <a:pPr lvl="0">
              <a:lnSpc>
                <a:spcPct val="70000"/>
              </a:lnSpc>
            </a:pPr>
            <a:endParaRPr lang="en-GB" sz="2600" dirty="0"/>
          </a:p>
          <a:p>
            <a:pPr lvl="0">
              <a:lnSpc>
                <a:spcPct val="70000"/>
              </a:lnSpc>
            </a:pPr>
            <a:r>
              <a:rPr lang="en-GB" sz="2600" b="1" dirty="0">
                <a:solidFill>
                  <a:srgbClr val="203864"/>
                </a:solidFill>
              </a:rPr>
              <a:t>Starting a regular exercise routine</a:t>
            </a:r>
            <a:r>
              <a:rPr lang="en-GB" sz="2600" dirty="0"/>
              <a:t>, including cardio and strength training, </a:t>
            </a:r>
            <a:r>
              <a:rPr lang="en-GB" sz="2600" b="1" dirty="0">
                <a:solidFill>
                  <a:srgbClr val="203864"/>
                </a:solidFill>
              </a:rPr>
              <a:t>may reduce your risk of developing dementia by up to 50 percent</a:t>
            </a:r>
            <a:r>
              <a:rPr lang="en-GB" sz="2600" dirty="0"/>
              <a:t>. What’s more, exercise can also slow further deterioration in those who have already started to develop cognitive problems. </a:t>
            </a:r>
            <a:r>
              <a:rPr lang="en-GB" sz="2600" b="1" dirty="0">
                <a:solidFill>
                  <a:srgbClr val="203864"/>
                </a:solidFill>
              </a:rPr>
              <a:t>Exercise protects against Alzheimer’s by stimulating the brain’s ability to maintain old connections as well as make new ones. </a:t>
            </a:r>
          </a:p>
        </p:txBody>
      </p:sp>
      <p:pic>
        <p:nvPicPr>
          <p:cNvPr id="4" name="Picture 4">
            <a:extLst>
              <a:ext uri="{FF2B5EF4-FFF2-40B4-BE49-F238E27FC236}">
                <a16:creationId xmlns:a16="http://schemas.microsoft.com/office/drawing/2014/main" id="{9C9E8353-136A-47FC-9F8A-803834DE5A73}"/>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75">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3A1213C-C28E-4728-AA7A-4226F3570C2D}"/>
              </a:ext>
            </a:extLst>
          </p:cNvPr>
          <p:cNvSpPr txBox="1">
            <a:spLocks noGrp="1"/>
          </p:cNvSpPr>
          <p:nvPr>
            <p:ph type="title"/>
          </p:nvPr>
        </p:nvSpPr>
        <p:spPr/>
        <p:txBody>
          <a:bodyPr/>
          <a:lstStyle/>
          <a:p>
            <a:pPr lvl="0"/>
            <a:r>
              <a:rPr lang="en-GB" b="1">
                <a:solidFill>
                  <a:srgbClr val="203864"/>
                </a:solidFill>
              </a:rPr>
              <a:t>No to Smoking</a:t>
            </a:r>
          </a:p>
        </p:txBody>
      </p:sp>
      <p:sp>
        <p:nvSpPr>
          <p:cNvPr id="3" name="Content Placeholder 5">
            <a:extLst>
              <a:ext uri="{FF2B5EF4-FFF2-40B4-BE49-F238E27FC236}">
                <a16:creationId xmlns:a16="http://schemas.microsoft.com/office/drawing/2014/main" id="{33714385-37F9-4D34-8A32-A6E4733F41F8}"/>
              </a:ext>
            </a:extLst>
          </p:cNvPr>
          <p:cNvSpPr txBox="1">
            <a:spLocks noGrp="1"/>
          </p:cNvSpPr>
          <p:nvPr>
            <p:ph idx="1"/>
          </p:nvPr>
        </p:nvSpPr>
        <p:spPr/>
        <p:txBody>
          <a:bodyPr/>
          <a:lstStyle/>
          <a:p>
            <a:pPr lvl="0">
              <a:lnSpc>
                <a:spcPct val="70000"/>
              </a:lnSpc>
            </a:pPr>
            <a:endParaRPr lang="en-GB" sz="2400"/>
          </a:p>
          <a:p>
            <a:pPr lvl="0">
              <a:lnSpc>
                <a:spcPct val="70000"/>
              </a:lnSpc>
            </a:pPr>
            <a:endParaRPr lang="en-GB" sz="2400"/>
          </a:p>
          <a:p>
            <a:pPr lvl="0">
              <a:lnSpc>
                <a:spcPct val="70000"/>
              </a:lnSpc>
            </a:pPr>
            <a:endParaRPr lang="en-GB" sz="2400"/>
          </a:p>
          <a:p>
            <a:pPr lvl="0">
              <a:lnSpc>
                <a:spcPct val="70000"/>
              </a:lnSpc>
            </a:pPr>
            <a:r>
              <a:rPr lang="en-GB" sz="2400"/>
              <a:t>Smoking heightens the risk of vascular disorders that can cause stroke and constrict arteries that deliver oxygen to the brain. </a:t>
            </a:r>
          </a:p>
          <a:p>
            <a:pPr lvl="0">
              <a:lnSpc>
                <a:spcPct val="70000"/>
              </a:lnSpc>
            </a:pPr>
            <a:endParaRPr lang="en-GB" sz="2400"/>
          </a:p>
          <a:p>
            <a:pPr lvl="0">
              <a:lnSpc>
                <a:spcPct val="70000"/>
              </a:lnSpc>
            </a:pPr>
            <a:r>
              <a:rPr lang="en-GB" sz="2400" b="1">
                <a:solidFill>
                  <a:srgbClr val="2F5597"/>
                </a:solidFill>
              </a:rPr>
              <a:t>Smoking can supress our appetite and make the food seem tasteless</a:t>
            </a:r>
          </a:p>
          <a:p>
            <a:pPr lvl="0">
              <a:lnSpc>
                <a:spcPct val="70000"/>
              </a:lnSpc>
            </a:pPr>
            <a:endParaRPr lang="en-GB" sz="2400"/>
          </a:p>
          <a:p>
            <a:pPr lvl="0">
              <a:lnSpc>
                <a:spcPct val="70000"/>
              </a:lnSpc>
            </a:pPr>
            <a:r>
              <a:rPr lang="en-GB" sz="2400"/>
              <a:t>Smoking speeds up the biological ageing process, increasing the risk of </a:t>
            </a:r>
            <a:r>
              <a:rPr lang="en-GB" sz="2400" b="1">
                <a:solidFill>
                  <a:srgbClr val="203864"/>
                </a:solidFill>
              </a:rPr>
              <a:t>cancer, heart disease, diabetes, osteoporosis, cataracts and other age-related diseases</a:t>
            </a:r>
            <a:r>
              <a:rPr lang="en-GB" sz="2400"/>
              <a:t>. It also causes </a:t>
            </a:r>
            <a:r>
              <a:rPr lang="en-GB" sz="2400" b="1">
                <a:solidFill>
                  <a:srgbClr val="203864"/>
                </a:solidFill>
              </a:rPr>
              <a:t>premature skin ageing </a:t>
            </a:r>
            <a:r>
              <a:rPr lang="en-GB" sz="2400"/>
              <a:t>and increases </a:t>
            </a:r>
            <a:r>
              <a:rPr lang="en-GB" sz="2400" b="1">
                <a:solidFill>
                  <a:srgbClr val="203864"/>
                </a:solidFill>
              </a:rPr>
              <a:t>risk of eye damage and poor gum health</a:t>
            </a:r>
            <a:r>
              <a:rPr lang="en-GB" sz="2400"/>
              <a:t>. Stopping smoking improves health at any age.</a:t>
            </a:r>
          </a:p>
          <a:p>
            <a:pPr lvl="0">
              <a:lnSpc>
                <a:spcPct val="70000"/>
              </a:lnSpc>
            </a:pPr>
            <a:endParaRPr lang="en-GB" sz="2400"/>
          </a:p>
        </p:txBody>
      </p:sp>
      <p:pic>
        <p:nvPicPr>
          <p:cNvPr id="4" name="Picture 3">
            <a:extLst>
              <a:ext uri="{FF2B5EF4-FFF2-40B4-BE49-F238E27FC236}">
                <a16:creationId xmlns:a16="http://schemas.microsoft.com/office/drawing/2014/main" id="{3C887671-F27E-46EA-B05B-5E2D82FF68BF}"/>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7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8140-FE93-45EF-9D7B-6FE548A0E33D}"/>
              </a:ext>
            </a:extLst>
          </p:cNvPr>
          <p:cNvSpPr txBox="1">
            <a:spLocks noGrp="1"/>
          </p:cNvSpPr>
          <p:nvPr>
            <p:ph type="title"/>
          </p:nvPr>
        </p:nvSpPr>
        <p:spPr/>
        <p:txBody>
          <a:bodyPr/>
          <a:lstStyle/>
          <a:p>
            <a:pPr lvl="0"/>
            <a:r>
              <a:rPr lang="en-GB" b="1">
                <a:solidFill>
                  <a:srgbClr val="203864"/>
                </a:solidFill>
              </a:rPr>
              <a:t>Managing stress</a:t>
            </a:r>
          </a:p>
        </p:txBody>
      </p:sp>
      <p:sp>
        <p:nvSpPr>
          <p:cNvPr id="3" name="Content Placeholder 2">
            <a:extLst>
              <a:ext uri="{FF2B5EF4-FFF2-40B4-BE49-F238E27FC236}">
                <a16:creationId xmlns:a16="http://schemas.microsoft.com/office/drawing/2014/main" id="{6F4ACD27-A752-43FD-ACCE-9D26A3D02052}"/>
              </a:ext>
            </a:extLst>
          </p:cNvPr>
          <p:cNvSpPr txBox="1">
            <a:spLocks noGrp="1"/>
          </p:cNvSpPr>
          <p:nvPr>
            <p:ph idx="1"/>
          </p:nvPr>
        </p:nvSpPr>
        <p:spPr/>
        <p:txBody>
          <a:bodyPr/>
          <a:lstStyle/>
          <a:p>
            <a:pPr lvl="0"/>
            <a:endParaRPr lang="en-GB"/>
          </a:p>
          <a:p>
            <a:pPr lvl="0"/>
            <a:endParaRPr lang="en-GB"/>
          </a:p>
          <a:p>
            <a:pPr lvl="0"/>
            <a:r>
              <a:rPr lang="en-GB" sz="2400"/>
              <a:t>Cortisol, the stress hormone, damages the brain over time and can lead to memory problems. But even before that happens, stress or anxiety can cause memory difficulties in the moment. When we’re stressed out or anxious, we’re more likely to suffer memory lapses and have trouble sleeping, learning or concentrating. </a:t>
            </a:r>
          </a:p>
          <a:p>
            <a:pPr lvl="0"/>
            <a:endParaRPr lang="en-GB" sz="2400"/>
          </a:p>
          <a:p>
            <a:pPr lvl="0"/>
            <a:r>
              <a:rPr lang="en-GB" sz="2400"/>
              <a:t>When stressed we may find it </a:t>
            </a:r>
            <a:r>
              <a:rPr lang="en-GB" sz="2400" b="1">
                <a:solidFill>
                  <a:srgbClr val="2F5597"/>
                </a:solidFill>
              </a:rPr>
              <a:t>difficult to sit down and enjoy food</a:t>
            </a:r>
            <a:r>
              <a:rPr lang="en-GB" sz="2400"/>
              <a:t>, when we eat you may just snack - not nutritious &amp; healthy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8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17A7-B5D0-4EEF-99F4-912AD5700100}"/>
              </a:ext>
            </a:extLst>
          </p:cNvPr>
          <p:cNvSpPr txBox="1">
            <a:spLocks noGrp="1"/>
          </p:cNvSpPr>
          <p:nvPr>
            <p:ph type="title"/>
          </p:nvPr>
        </p:nvSpPr>
        <p:spPr>
          <a:xfrm>
            <a:off x="213942" y="232605"/>
            <a:ext cx="10515600" cy="1325559"/>
          </a:xfrm>
        </p:spPr>
        <p:txBody>
          <a:bodyPr/>
          <a:lstStyle/>
          <a:p>
            <a:pPr lvl="0"/>
            <a:r>
              <a:rPr lang="en-GB" b="1">
                <a:solidFill>
                  <a:srgbClr val="203864"/>
                </a:solidFill>
              </a:rPr>
              <a:t>Things to remember</a:t>
            </a:r>
          </a:p>
        </p:txBody>
      </p:sp>
      <p:sp>
        <p:nvSpPr>
          <p:cNvPr id="3" name="Content Placeholder 2">
            <a:extLst>
              <a:ext uri="{FF2B5EF4-FFF2-40B4-BE49-F238E27FC236}">
                <a16:creationId xmlns:a16="http://schemas.microsoft.com/office/drawing/2014/main" id="{B9C7478D-C7BD-495B-BA7B-DA99DF9DF839}"/>
              </a:ext>
            </a:extLst>
          </p:cNvPr>
          <p:cNvSpPr txBox="1">
            <a:spLocks noGrp="1"/>
          </p:cNvSpPr>
          <p:nvPr>
            <p:ph idx="1"/>
          </p:nvPr>
        </p:nvSpPr>
        <p:spPr>
          <a:xfrm>
            <a:off x="213942" y="2306638"/>
            <a:ext cx="11764103" cy="4551361"/>
          </a:xfrm>
        </p:spPr>
        <p:txBody>
          <a:bodyPr/>
          <a:lstStyle/>
          <a:p>
            <a:pPr lvl="0">
              <a:lnSpc>
                <a:spcPct val="70000"/>
              </a:lnSpc>
            </a:pPr>
            <a:endParaRPr lang="en-GB" sz="2600"/>
          </a:p>
          <a:p>
            <a:pPr lvl="0">
              <a:lnSpc>
                <a:spcPct val="70000"/>
              </a:lnSpc>
            </a:pPr>
            <a:r>
              <a:rPr lang="en-GB" sz="2400"/>
              <a:t>If you do decide to take supplements, it’s important to remember that </a:t>
            </a:r>
            <a:r>
              <a:rPr lang="en-GB" sz="2400" b="1">
                <a:solidFill>
                  <a:srgbClr val="203864"/>
                </a:solidFill>
              </a:rPr>
              <a:t>supplements will not replace a balanced diet</a:t>
            </a:r>
            <a:r>
              <a:rPr lang="en-GB" sz="2400"/>
              <a:t>! </a:t>
            </a:r>
          </a:p>
          <a:p>
            <a:pPr lvl="0">
              <a:lnSpc>
                <a:spcPct val="70000"/>
              </a:lnSpc>
            </a:pPr>
            <a:endParaRPr lang="en-GB" sz="2400"/>
          </a:p>
          <a:p>
            <a:pPr lvl="0">
              <a:lnSpc>
                <a:spcPct val="70000"/>
              </a:lnSpc>
            </a:pPr>
            <a:r>
              <a:rPr lang="en-GB" sz="2400"/>
              <a:t>Supplements have to be </a:t>
            </a:r>
            <a:r>
              <a:rPr lang="en-GB" sz="2400" b="1">
                <a:solidFill>
                  <a:srgbClr val="4472C4"/>
                </a:solidFill>
              </a:rPr>
              <a:t>taken with caution and our GP and Pharmacists </a:t>
            </a:r>
            <a:r>
              <a:rPr lang="en-GB" sz="2400"/>
              <a:t>should know we are taking them, which ones and how often.</a:t>
            </a:r>
          </a:p>
          <a:p>
            <a:pPr lvl="0">
              <a:lnSpc>
                <a:spcPct val="70000"/>
              </a:lnSpc>
            </a:pPr>
            <a:endParaRPr lang="en-GB" sz="2400"/>
          </a:p>
          <a:p>
            <a:pPr lvl="0">
              <a:lnSpc>
                <a:spcPct val="70000"/>
              </a:lnSpc>
            </a:pPr>
            <a:r>
              <a:rPr lang="en-GB" sz="2400"/>
              <a:t>For example according to some research, having more than an average of 1.5 - 2mg a day of </a:t>
            </a:r>
            <a:r>
              <a:rPr lang="en-GB" sz="2400" b="1">
                <a:solidFill>
                  <a:srgbClr val="203864"/>
                </a:solidFill>
              </a:rPr>
              <a:t>vitamin A</a:t>
            </a:r>
            <a:r>
              <a:rPr lang="en-GB" sz="2400"/>
              <a:t> over many years may affect your bones, making them more likely to fracture. As a precaution, it may be advisable for people at increased risk of osteoporosis, such as postmenopausal women and older people, not to consume vitamin A at intakes greater than 1.5 - 2mg/day.  (supplements containing fish liver oil, liver and its products like pate are particularly high in vitamin A).</a:t>
            </a:r>
          </a:p>
        </p:txBody>
      </p:sp>
      <p:pic>
        <p:nvPicPr>
          <p:cNvPr id="4" name="Picture 3">
            <a:extLst>
              <a:ext uri="{FF2B5EF4-FFF2-40B4-BE49-F238E27FC236}">
                <a16:creationId xmlns:a16="http://schemas.microsoft.com/office/drawing/2014/main" id="{F4E73AF0-D3CC-455B-A157-213D41BC9212}"/>
              </a:ext>
            </a:extLst>
          </p:cNvPr>
          <p:cNvPicPr>
            <a:picLocks noChangeAspect="1"/>
          </p:cNvPicPr>
          <p:nvPr/>
        </p:nvPicPr>
        <p:blipFill>
          <a:blip r:embed="rId2"/>
          <a:stretch>
            <a:fillRect/>
          </a:stretch>
        </p:blipFill>
        <p:spPr>
          <a:xfrm>
            <a:off x="10464795" y="65086"/>
            <a:ext cx="1544412" cy="965204"/>
          </a:xfrm>
          <a:prstGeom prst="rect">
            <a:avLst/>
          </a:prstGeom>
          <a:noFill/>
          <a:ln cap="flat">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78">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D3B8C277-6E0E-4920-9F4F-86494B5A7571}"/>
              </a:ext>
            </a:extLst>
          </p:cNvPr>
          <p:cNvSpPr txBox="1">
            <a:spLocks noGrp="1"/>
          </p:cNvSpPr>
          <p:nvPr>
            <p:ph idx="1"/>
          </p:nvPr>
        </p:nvSpPr>
        <p:spPr>
          <a:xfrm>
            <a:off x="278297" y="1030291"/>
            <a:ext cx="11075505" cy="5146672"/>
          </a:xfrm>
        </p:spPr>
        <p:txBody>
          <a:bodyPr/>
          <a:lstStyle/>
          <a:p>
            <a:pPr lvl="0">
              <a:lnSpc>
                <a:spcPct val="80000"/>
              </a:lnSpc>
            </a:pPr>
            <a:endParaRPr lang="en-GB" sz="2400"/>
          </a:p>
          <a:p>
            <a:pPr lvl="0">
              <a:lnSpc>
                <a:spcPct val="80000"/>
              </a:lnSpc>
            </a:pPr>
            <a:r>
              <a:rPr lang="en-GB" sz="2400" b="1">
                <a:solidFill>
                  <a:srgbClr val="4472C4"/>
                </a:solidFill>
              </a:rPr>
              <a:t>Physical activity/exercise cannot be supplemented or substituted by anything</a:t>
            </a:r>
            <a:r>
              <a:rPr lang="en-GB" sz="2400"/>
              <a:t>.</a:t>
            </a:r>
          </a:p>
          <a:p>
            <a:pPr lvl="0">
              <a:lnSpc>
                <a:spcPct val="80000"/>
              </a:lnSpc>
            </a:pPr>
            <a:endParaRPr lang="en-GB" sz="2400"/>
          </a:p>
          <a:p>
            <a:pPr lvl="0">
              <a:lnSpc>
                <a:spcPct val="80000"/>
              </a:lnSpc>
            </a:pPr>
            <a:r>
              <a:rPr lang="en-GB" sz="2400"/>
              <a:t>New research indicates that walking six to nine miles every week can prevent brain shrinkage and memory loss. According to the American Academy of Neurology, older adults who walked between six and nine miles per week had more grey matter in their brains nine years after the start of the study than people who didn't walk as much. </a:t>
            </a:r>
            <a:r>
              <a:rPr lang="en-GB" sz="2000">
                <a:hlinkClick r:id="rId2"/>
              </a:rPr>
              <a:t>https://www.helpguide.org/articles/alzheimers-dementia-aging/age-related-memory-loss.htm</a:t>
            </a:r>
            <a:r>
              <a:rPr lang="en-GB" sz="2000"/>
              <a:t> </a:t>
            </a:r>
          </a:p>
          <a:p>
            <a:pPr lvl="0">
              <a:lnSpc>
                <a:spcPct val="80000"/>
              </a:lnSpc>
            </a:pPr>
            <a:endParaRPr lang="en-GB" sz="2600"/>
          </a:p>
          <a:p>
            <a:pPr lvl="0">
              <a:lnSpc>
                <a:spcPct val="80000"/>
              </a:lnSpc>
            </a:pPr>
            <a:r>
              <a:rPr lang="en-GB" sz="2400"/>
              <a:t>When it comes to memory or other function of our body, it’s </a:t>
            </a:r>
            <a:r>
              <a:rPr lang="en-GB" sz="2400" b="1">
                <a:solidFill>
                  <a:srgbClr val="203864"/>
                </a:solidFill>
              </a:rPr>
              <a:t>“use it or lose it.”</a:t>
            </a:r>
            <a:r>
              <a:rPr lang="en-GB" sz="2400"/>
              <a:t> Just as physical exercise can make and keep your body stronger, physical &amp; mental exercise can make your body &amp; brain work better and lower or slow down the risk of functional decline associated with ageing. </a:t>
            </a:r>
          </a:p>
          <a:p>
            <a:pPr lvl="0">
              <a:lnSpc>
                <a:spcPct val="80000"/>
              </a:lnSpc>
            </a:pPr>
            <a:endParaRPr lang="en-GB" sz="2600"/>
          </a:p>
        </p:txBody>
      </p:sp>
      <p:pic>
        <p:nvPicPr>
          <p:cNvPr id="3" name="Picture 3">
            <a:extLst>
              <a:ext uri="{FF2B5EF4-FFF2-40B4-BE49-F238E27FC236}">
                <a16:creationId xmlns:a16="http://schemas.microsoft.com/office/drawing/2014/main" id="{59355A7A-B70D-4425-BAF7-BF1806A95638}"/>
              </a:ext>
            </a:extLst>
          </p:cNvPr>
          <p:cNvPicPr>
            <a:picLocks noChangeAspect="1"/>
          </p:cNvPicPr>
          <p:nvPr/>
        </p:nvPicPr>
        <p:blipFill>
          <a:blip r:embed="rId3"/>
          <a:stretch>
            <a:fillRect/>
          </a:stretch>
        </p:blipFill>
        <p:spPr>
          <a:xfrm>
            <a:off x="10464795" y="65086"/>
            <a:ext cx="1544412" cy="965204"/>
          </a:xfrm>
          <a:prstGeom prst="rect">
            <a:avLst/>
          </a:prstGeom>
          <a:noFill/>
          <a:ln cap="flat">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131">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D5895C0-0ED4-4746-9DEB-5C49D9124406}"/>
              </a:ext>
            </a:extLst>
          </p:cNvPr>
          <p:cNvSpPr txBox="1">
            <a:spLocks noGrp="1"/>
          </p:cNvSpPr>
          <p:nvPr>
            <p:ph idx="1"/>
          </p:nvPr>
        </p:nvSpPr>
        <p:spPr>
          <a:xfrm>
            <a:off x="154743" y="0"/>
            <a:ext cx="11199059" cy="6858000"/>
          </a:xfrm>
        </p:spPr>
        <p:txBody>
          <a:bodyPr>
            <a:noAutofit/>
          </a:bodyPr>
          <a:lstStyle/>
          <a:p>
            <a:pPr lvl="0"/>
            <a:endParaRPr lang="en-GB" sz="2400" dirty="0"/>
          </a:p>
          <a:p>
            <a:pPr lvl="0"/>
            <a:endParaRPr lang="en-GB" sz="2400" dirty="0"/>
          </a:p>
          <a:p>
            <a:pPr lvl="0"/>
            <a:endParaRPr lang="en-GB" sz="2400" dirty="0"/>
          </a:p>
          <a:p>
            <a:pPr lvl="0"/>
            <a:r>
              <a:rPr lang="en-GB" sz="2400" dirty="0"/>
              <a:t>Nutrition roadshows MK</a:t>
            </a:r>
          </a:p>
          <a:p>
            <a:pPr lvl="0"/>
            <a:r>
              <a:rPr lang="en-GB" sz="2400" dirty="0">
                <a:hlinkClick r:id="rId2"/>
              </a:rPr>
              <a:t>https://www.eventbrite.com/d/united-kingdom--milton-keynes/nutrition/</a:t>
            </a:r>
            <a:endParaRPr lang="en-GB" sz="2400" dirty="0"/>
          </a:p>
          <a:p>
            <a:pPr lvl="0"/>
            <a:r>
              <a:rPr lang="en-GB" sz="2400" dirty="0"/>
              <a:t>Diabetes UK</a:t>
            </a:r>
          </a:p>
          <a:p>
            <a:pPr lvl="0"/>
            <a:r>
              <a:rPr lang="en-GB" sz="2400" dirty="0">
                <a:hlinkClick r:id="rId3"/>
              </a:rPr>
              <a:t>https://www.diabetes.org.uk/</a:t>
            </a:r>
            <a:endParaRPr lang="en-GB" sz="2400" dirty="0"/>
          </a:p>
          <a:p>
            <a:pPr lvl="0"/>
            <a:r>
              <a:rPr lang="en-GB" sz="2400" dirty="0"/>
              <a:t>British Heart Foundation</a:t>
            </a:r>
          </a:p>
          <a:p>
            <a:pPr lvl="0"/>
            <a:r>
              <a:rPr lang="en-GB" sz="2400" dirty="0">
                <a:hlinkClick r:id="rId4"/>
              </a:rPr>
              <a:t>https://www.bhf.org.uk/what-we-do/influencing-change/our-campaign-successes</a:t>
            </a:r>
            <a:endParaRPr lang="en-GB" sz="2400" dirty="0"/>
          </a:p>
          <a:p>
            <a:pPr lvl="0"/>
            <a:r>
              <a:rPr lang="en-GB" sz="2400" dirty="0"/>
              <a:t>Health watch</a:t>
            </a:r>
          </a:p>
          <a:p>
            <a:pPr lvl="0"/>
            <a:r>
              <a:rPr lang="en-GB" sz="2400" dirty="0">
                <a:hlinkClick r:id="rId5"/>
              </a:rPr>
              <a:t>https://www.healthwatch</a:t>
            </a:r>
          </a:p>
          <a:p>
            <a:pPr lvl="0"/>
            <a:r>
              <a:rPr lang="en-GB" sz="2400" dirty="0"/>
              <a:t>WHO – World Health Organisation</a:t>
            </a:r>
          </a:p>
          <a:p>
            <a:pPr lvl="0"/>
            <a:r>
              <a:rPr lang="en-GB" sz="2400" dirty="0">
                <a:hlinkClick r:id="rId6"/>
              </a:rPr>
              <a:t>https://www.who.int/dietphysicalactivity/factsheet_adults/en/.co.uk/</a:t>
            </a:r>
            <a:endParaRPr lang="en-GB"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133">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80F1D88-A865-4C73-84B1-E472BAE7EC1E}"/>
              </a:ext>
            </a:extLst>
          </p:cNvPr>
          <p:cNvSpPr txBox="1">
            <a:spLocks noGrp="1"/>
          </p:cNvSpPr>
          <p:nvPr>
            <p:ph idx="1"/>
          </p:nvPr>
        </p:nvSpPr>
        <p:spPr/>
        <p:txBody>
          <a:bodyPr/>
          <a:lstStyle/>
          <a:p>
            <a:pPr lvl="0">
              <a:lnSpc>
                <a:spcPct val="70000"/>
              </a:lnSpc>
            </a:pPr>
            <a:r>
              <a:rPr lang="en-GB" sz="2400" dirty="0"/>
              <a:t>British Nutrition Foundation</a:t>
            </a:r>
          </a:p>
          <a:p>
            <a:pPr lvl="0">
              <a:lnSpc>
                <a:spcPct val="70000"/>
              </a:lnSpc>
            </a:pPr>
            <a:r>
              <a:rPr lang="en-GB" sz="2400" dirty="0">
                <a:hlinkClick r:id="rId2"/>
              </a:rPr>
              <a:t>https://www.nutrition.org.uk/</a:t>
            </a:r>
            <a:endParaRPr lang="en-GB" sz="2400" dirty="0"/>
          </a:p>
          <a:p>
            <a:pPr lvl="0">
              <a:lnSpc>
                <a:spcPct val="70000"/>
              </a:lnSpc>
            </a:pPr>
            <a:r>
              <a:rPr lang="en-GB" sz="2400" dirty="0"/>
              <a:t>NHS Eat Well</a:t>
            </a:r>
          </a:p>
          <a:p>
            <a:pPr lvl="0">
              <a:lnSpc>
                <a:spcPct val="70000"/>
              </a:lnSpc>
            </a:pPr>
            <a:r>
              <a:rPr lang="en-GB" sz="2400" dirty="0">
                <a:hlinkClick r:id="rId3"/>
              </a:rPr>
              <a:t>https://www.nhs.uk/live-well/eat-well/</a:t>
            </a:r>
            <a:r>
              <a:rPr lang="en-GB" sz="2400" dirty="0"/>
              <a:t> </a:t>
            </a:r>
          </a:p>
          <a:p>
            <a:pPr lvl="0">
              <a:lnSpc>
                <a:spcPct val="70000"/>
              </a:lnSpc>
            </a:pPr>
            <a:r>
              <a:rPr lang="en-GB" sz="2400" dirty="0"/>
              <a:t>Department of Health</a:t>
            </a:r>
          </a:p>
          <a:p>
            <a:pPr lvl="0">
              <a:lnSpc>
                <a:spcPct val="70000"/>
              </a:lnSpc>
            </a:pPr>
            <a:r>
              <a:rPr lang="en-GB" sz="2400" dirty="0">
                <a:hlinkClick r:id="rId4"/>
              </a:rPr>
              <a:t>https://www.gov.uk/government/organisations/department-of-health-and-social-care</a:t>
            </a:r>
            <a:endParaRPr lang="en-GB" sz="2400" dirty="0"/>
          </a:p>
          <a:p>
            <a:pPr lvl="0">
              <a:lnSpc>
                <a:spcPct val="70000"/>
              </a:lnSpc>
            </a:pPr>
            <a:r>
              <a:rPr lang="en-GB" sz="2400" dirty="0"/>
              <a:t>That sugar movement</a:t>
            </a:r>
          </a:p>
          <a:p>
            <a:pPr lvl="0">
              <a:lnSpc>
                <a:spcPct val="70000"/>
              </a:lnSpc>
            </a:pPr>
            <a:r>
              <a:rPr lang="en-GB" sz="2400" dirty="0">
                <a:hlinkClick r:id="rId5"/>
              </a:rPr>
              <a:t>https://thatsugarmovement.com/high-blood-glucose-and-the-brain/</a:t>
            </a:r>
            <a:endParaRPr lang="en-GB" sz="2400" dirty="0"/>
          </a:p>
          <a:p>
            <a:pPr lvl="0">
              <a:lnSpc>
                <a:spcPct val="70000"/>
              </a:lnSpc>
            </a:pPr>
            <a:r>
              <a:rPr lang="en-GB" sz="2400" dirty="0"/>
              <a:t>National cancer institute</a:t>
            </a:r>
          </a:p>
          <a:p>
            <a:pPr lvl="0">
              <a:lnSpc>
                <a:spcPct val="70000"/>
              </a:lnSpc>
            </a:pPr>
            <a:r>
              <a:rPr lang="en-GB" sz="2400" dirty="0">
                <a:hlinkClick r:id="rId6"/>
              </a:rPr>
              <a:t>https://www.cancer.gov/about-cancer/causes-prevention/risk/obesity/obesity-fact-sheet#how-many-cancer-cases-may-be-due-to-obesity</a:t>
            </a:r>
            <a:endParaRPr lang="en-GB" sz="2400" dirty="0"/>
          </a:p>
          <a:p>
            <a:pPr lvl="0">
              <a:lnSpc>
                <a:spcPct val="70000"/>
              </a:lnSpc>
            </a:pPr>
            <a:endParaRPr lang="en-GB"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C0C9E-CA65-45B3-B978-F35C50ACE055}"/>
              </a:ext>
            </a:extLst>
          </p:cNvPr>
          <p:cNvSpPr txBox="1">
            <a:spLocks noGrp="1"/>
          </p:cNvSpPr>
          <p:nvPr>
            <p:ph idx="1"/>
          </p:nvPr>
        </p:nvSpPr>
        <p:spPr>
          <a:xfrm>
            <a:off x="106683" y="288922"/>
            <a:ext cx="12085323" cy="6431917"/>
          </a:xfrm>
        </p:spPr>
        <p:txBody>
          <a:bodyPr/>
          <a:lstStyle/>
          <a:p>
            <a:pPr marL="0" lvl="0" indent="0">
              <a:buNone/>
            </a:pPr>
            <a:r>
              <a:rPr lang="en-US" sz="2600" b="1" i="1" u="sng" dirty="0"/>
              <a:t>COVID-19 related</a:t>
            </a:r>
          </a:p>
          <a:p>
            <a:pPr marL="0" lvl="0" indent="0">
              <a:buNone/>
            </a:pPr>
            <a:endParaRPr lang="en-US" sz="2600" dirty="0"/>
          </a:p>
          <a:p>
            <a:pPr lvl="0"/>
            <a:r>
              <a:rPr lang="en-US" sz="2600" dirty="0"/>
              <a:t>Vseteckova J, </a:t>
            </a:r>
            <a:r>
              <a:rPr lang="en-US" sz="2600" b="1" dirty="0"/>
              <a:t>How to age well, while self-isolating </a:t>
            </a:r>
            <a:r>
              <a:rPr lang="en-US" sz="2600" dirty="0"/>
              <a:t>(2020) </a:t>
            </a:r>
            <a:r>
              <a:rPr lang="en-US" sz="2600" dirty="0">
                <a:hlinkClick r:id="rId2"/>
              </a:rPr>
              <a:t>https://www.open.edu/openlearn/health-sports-psychology/how-age-well-while-self-isolating</a:t>
            </a:r>
            <a:endParaRPr lang="en-US" sz="2600" dirty="0"/>
          </a:p>
          <a:p>
            <a:pPr lvl="0"/>
            <a:r>
              <a:rPr lang="en-US" sz="2600" dirty="0"/>
              <a:t>Vseteckova J, (2020) </a:t>
            </a:r>
            <a:r>
              <a:rPr lang="en-US" sz="2600" b="1" dirty="0"/>
              <a:t>SHORT FILM - Ageing Well in Self-isolation </a:t>
            </a:r>
            <a:r>
              <a:rPr lang="en-US" sz="2600" dirty="0">
                <a:hlinkClick r:id="rId3"/>
              </a:rPr>
              <a:t>https://youtu.be/LU4pXFgcGos</a:t>
            </a:r>
            <a:r>
              <a:rPr lang="en-US" sz="2600" dirty="0"/>
              <a:t> </a:t>
            </a:r>
          </a:p>
          <a:p>
            <a:pPr lvl="0"/>
            <a:r>
              <a:rPr lang="en-US" sz="2600" dirty="0"/>
              <a:t>Vseteckova J, (2020) ANIMATION - </a:t>
            </a:r>
            <a:r>
              <a:rPr lang="en-US" sz="2600" b="1" dirty="0"/>
              <a:t>Keeping healthy in Self-isolation </a:t>
            </a:r>
            <a:r>
              <a:rPr lang="en-US" sz="2600" dirty="0">
                <a:hlinkClick r:id="rId4"/>
              </a:rPr>
              <a:t>https://youtu.be/M9yUC-MUugA</a:t>
            </a:r>
            <a:endParaRPr lang="en-US" sz="2600" dirty="0"/>
          </a:p>
          <a:p>
            <a:pPr lvl="0"/>
            <a:r>
              <a:rPr lang="en-US" sz="2600" dirty="0"/>
              <a:t>Vseteckova J et al (2020) </a:t>
            </a:r>
            <a:r>
              <a:rPr lang="en-US" sz="2600" b="1" dirty="0"/>
              <a:t>The effects of self-isolation and lack of physical activity on carers </a:t>
            </a:r>
            <a:r>
              <a:rPr lang="en-US" sz="2600" dirty="0">
                <a:hlinkClick r:id="rId5"/>
              </a:rPr>
              <a:t>https://www.open.edu/openlearn/health-sports-psychology/social-care-social-work/the-effects-self-isolation-and-lack-physical-activity-on-carers</a:t>
            </a:r>
            <a:r>
              <a:rPr lang="en-US" sz="2600" dirty="0"/>
              <a:t> </a:t>
            </a:r>
          </a:p>
          <a:p>
            <a:pPr lvl="0"/>
            <a:r>
              <a:rPr lang="en-US" sz="2600" dirty="0"/>
              <a:t>Vseteckova J &amp; King J</a:t>
            </a:r>
            <a:r>
              <a:rPr lang="en-US" sz="2600" b="1" dirty="0"/>
              <a:t> </a:t>
            </a:r>
            <a:r>
              <a:rPr lang="en-US" sz="2600" dirty="0"/>
              <a:t>(2020) </a:t>
            </a:r>
            <a:r>
              <a:rPr lang="en-US" sz="2600" b="1" dirty="0"/>
              <a:t>COVID-19 Interview podcast for The Retirement Café: ‘</a:t>
            </a:r>
            <a:r>
              <a:rPr lang="en-US" sz="2600" b="1" i="1" dirty="0"/>
              <a:t>Ageing Well Under Lockdown’</a:t>
            </a:r>
            <a:r>
              <a:rPr lang="en-US" sz="2600" b="1" dirty="0"/>
              <a:t> </a:t>
            </a:r>
            <a:r>
              <a:rPr lang="en-US" sz="2600" dirty="0"/>
              <a:t> </a:t>
            </a:r>
            <a:r>
              <a:rPr lang="en-US" sz="2600" dirty="0">
                <a:hlinkClick r:id="rId6"/>
              </a:rPr>
              <a:t>https://theretirementcafe.co.uk/077-dr-jitka/</a:t>
            </a:r>
            <a:endParaRPr lang="en-US" sz="2600" dirty="0"/>
          </a:p>
          <a:p>
            <a:pPr lvl="0"/>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CCD9AE1-3114-4867-B930-17D2E375A56F}"/>
              </a:ext>
            </a:extLst>
          </p:cNvPr>
          <p:cNvSpPr txBox="1">
            <a:spLocks noGrp="1"/>
          </p:cNvSpPr>
          <p:nvPr>
            <p:ph idx="1"/>
          </p:nvPr>
        </p:nvSpPr>
        <p:spPr>
          <a:xfrm>
            <a:off x="0" y="213356"/>
            <a:ext cx="12191996" cy="6644643"/>
          </a:xfrm>
        </p:spPr>
        <p:txBody>
          <a:bodyPr/>
          <a:lstStyle/>
          <a:p>
            <a:pPr marL="0" lvl="0" indent="0">
              <a:lnSpc>
                <a:spcPct val="80000"/>
              </a:lnSpc>
              <a:buNone/>
            </a:pPr>
            <a:r>
              <a:rPr lang="en-US" sz="2600" b="1" i="1" u="sng"/>
              <a:t>AGEING WELL related</a:t>
            </a:r>
          </a:p>
          <a:p>
            <a:pPr marL="0" lvl="0" indent="0">
              <a:lnSpc>
                <a:spcPct val="80000"/>
              </a:lnSpc>
              <a:buNone/>
            </a:pPr>
            <a:endParaRPr lang="en-US" sz="2600"/>
          </a:p>
          <a:p>
            <a:pPr lvl="0">
              <a:lnSpc>
                <a:spcPct val="80000"/>
              </a:lnSpc>
            </a:pPr>
            <a:r>
              <a:rPr lang="en-US" sz="2600"/>
              <a:t>Vseteckova J (2020) </a:t>
            </a:r>
            <a:r>
              <a:rPr lang="en-US" sz="2600" b="1"/>
              <a:t>Ageing Well Public Talk Series- landing page OpenLearn </a:t>
            </a:r>
            <a:r>
              <a:rPr lang="en-US" sz="2600">
                <a:hlinkClick r:id="rId2"/>
              </a:rPr>
              <a:t>https://www.open.edu/openlearn/health-sports-psychology/health/the-ageing-well-public-talks</a:t>
            </a:r>
            <a:endParaRPr lang="en-US" sz="2600"/>
          </a:p>
          <a:p>
            <a:pPr lvl="0">
              <a:lnSpc>
                <a:spcPct val="80000"/>
              </a:lnSpc>
            </a:pPr>
            <a:r>
              <a:rPr lang="en-US" sz="2600"/>
              <a:t>Vseteckova J</a:t>
            </a:r>
            <a:r>
              <a:rPr lang="en-US" sz="2600" b="1"/>
              <a:t> </a:t>
            </a:r>
            <a:r>
              <a:rPr lang="en-US" sz="2600"/>
              <a:t>(2019) </a:t>
            </a:r>
            <a:r>
              <a:rPr lang="en-US" sz="2600" b="1"/>
              <a:t>5 reasons why exercising outdoors is great for people who have dementia</a:t>
            </a:r>
            <a:r>
              <a:rPr lang="en-US" sz="2600"/>
              <a:t> </a:t>
            </a:r>
            <a:r>
              <a:rPr lang="en-US" sz="2600">
                <a:hlinkClick r:id="rId3"/>
              </a:rPr>
              <a:t>https://www.open.edu/openlearn/health-sports-psychology/mental-health/5-reasons-why-exercising-outdoors-great-people-who-have-dementia</a:t>
            </a:r>
            <a:r>
              <a:rPr lang="en-US" sz="2600"/>
              <a:t>  </a:t>
            </a:r>
            <a:r>
              <a:rPr lang="en-US" sz="2600">
                <a:hlinkClick r:id="rId4"/>
              </a:rPr>
              <a:t>https://doi.org/10.21954/ou.rd.c.4716437.v1</a:t>
            </a:r>
            <a:endParaRPr lang="en-US" sz="2600"/>
          </a:p>
          <a:p>
            <a:pPr lvl="0">
              <a:lnSpc>
                <a:spcPct val="80000"/>
              </a:lnSpc>
            </a:pPr>
            <a:r>
              <a:rPr lang="en-US" sz="2600"/>
              <a:t>Vseteckova J (2019) </a:t>
            </a:r>
            <a:r>
              <a:rPr lang="en-US" sz="2600" b="1"/>
              <a:t>Depression, mood and exercise </a:t>
            </a:r>
            <a:r>
              <a:rPr lang="en-US" sz="2600">
                <a:hlinkClick r:id="rId5"/>
              </a:rPr>
              <a:t>https://www.open.edu/openlearn/health-sports-psychology/mental-health/depression-mood-and-exercise?in_menu=622279</a:t>
            </a:r>
            <a:r>
              <a:rPr lang="en-US" sz="2600"/>
              <a:t> </a:t>
            </a:r>
            <a:r>
              <a:rPr lang="en-US" sz="2600">
                <a:hlinkClick r:id="rId4"/>
              </a:rPr>
              <a:t>https://doi.org/10.21954/ou.rd.c.4716437.v1</a:t>
            </a:r>
            <a:endParaRPr lang="en-US" sz="2600"/>
          </a:p>
          <a:p>
            <a:pPr lvl="0">
              <a:lnSpc>
                <a:spcPct val="80000"/>
              </a:lnSpc>
            </a:pPr>
            <a:r>
              <a:rPr lang="en-US" sz="2600"/>
              <a:t>Vseteckova J (2019) </a:t>
            </a:r>
            <a:r>
              <a:rPr lang="en-US" sz="2600" b="1"/>
              <a:t>Five Pillars for Ageing Well </a:t>
            </a:r>
            <a:r>
              <a:rPr lang="en-US" sz="2600"/>
              <a:t>  </a:t>
            </a:r>
            <a:r>
              <a:rPr lang="en-US" sz="2600">
                <a:hlinkClick r:id="rId6"/>
              </a:rPr>
              <a:t>https://www.open.edu/openlearn/health-sports-psychology/mental-health/five-pillars-ageing-well </a:t>
            </a:r>
            <a:r>
              <a:rPr lang="en-US" sz="2600"/>
              <a:t> </a:t>
            </a:r>
            <a:r>
              <a:rPr lang="en-US" sz="2600">
                <a:hlinkClick r:id="rId4"/>
              </a:rPr>
              <a:t>https://doi.org/10.21954/ou.rd.c.4716437.v1</a:t>
            </a:r>
            <a:endParaRPr lang="en-US" sz="2600"/>
          </a:p>
          <a:p>
            <a:pPr lvl="0">
              <a:lnSpc>
                <a:spcPct val="80000"/>
              </a:lnSpc>
            </a:pPr>
            <a:r>
              <a:rPr lang="en-US" sz="2600"/>
              <a:t>Vseteckova J (2020) </a:t>
            </a:r>
            <a:r>
              <a:rPr lang="en-US" sz="2600" b="1"/>
              <a:t>Ageing Brain</a:t>
            </a:r>
            <a:r>
              <a:rPr lang="en-US" sz="2600"/>
              <a:t> </a:t>
            </a:r>
            <a:r>
              <a:rPr lang="en-US" sz="2600">
                <a:hlinkClick r:id="rId7"/>
              </a:rPr>
              <a:t>https://www.open.edu/openlearn/health-sports-psychology/health/the-ageing-brain-use-it-or-lose-it</a:t>
            </a:r>
            <a:endParaRPr lang="en-US" sz="2600"/>
          </a:p>
          <a:p>
            <a:pPr lvl="0">
              <a:lnSpc>
                <a:spcPct val="80000"/>
              </a:lnSpc>
            </a:pPr>
            <a:endParaRPr lang="en-GB" sz="26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
            <a:extLst>
              <a:ext uri="{FF2B5EF4-FFF2-40B4-BE49-F238E27FC236}">
                <a16:creationId xmlns:a16="http://schemas.microsoft.com/office/drawing/2014/main" id="{C0159C4F-83B6-4756-AB68-33223A0BA6ED}"/>
              </a:ext>
            </a:extLst>
          </p:cNvPr>
          <p:cNvCxnSpPr/>
          <p:nvPr/>
        </p:nvCxnSpPr>
        <p:spPr>
          <a:xfrm>
            <a:off x="1339852" y="6151561"/>
            <a:ext cx="9467843" cy="0"/>
          </a:xfrm>
          <a:prstGeom prst="straightConnector1">
            <a:avLst/>
          </a:prstGeom>
          <a:noFill/>
          <a:ln w="15873" cap="flat">
            <a:solidFill>
              <a:srgbClr val="002060"/>
            </a:solidFill>
            <a:prstDash val="solid"/>
            <a:miter/>
          </a:ln>
        </p:spPr>
      </p:cxnSp>
      <p:pic>
        <p:nvPicPr>
          <p:cNvPr id="3" name="Picture 18">
            <a:extLst>
              <a:ext uri="{FF2B5EF4-FFF2-40B4-BE49-F238E27FC236}">
                <a16:creationId xmlns:a16="http://schemas.microsoft.com/office/drawing/2014/main" id="{DD7F7A95-E4AA-4E8A-BB2F-97C324186E3F}"/>
              </a:ext>
            </a:extLst>
          </p:cNvPr>
          <p:cNvPicPr>
            <a:picLocks noChangeAspect="1"/>
          </p:cNvPicPr>
          <p:nvPr/>
        </p:nvPicPr>
        <p:blipFill>
          <a:blip r:embed="rId2"/>
          <a:srcRect/>
          <a:stretch>
            <a:fillRect/>
          </a:stretch>
        </p:blipFill>
        <p:spPr>
          <a:xfrm>
            <a:off x="6962771" y="1811334"/>
            <a:ext cx="3844923" cy="3846515"/>
          </a:xfrm>
          <a:prstGeom prst="rect">
            <a:avLst/>
          </a:prstGeom>
          <a:noFill/>
          <a:ln cap="flat">
            <a:noFill/>
          </a:ln>
        </p:spPr>
      </p:pic>
      <p:sp>
        <p:nvSpPr>
          <p:cNvPr id="4" name="Title 1">
            <a:extLst>
              <a:ext uri="{FF2B5EF4-FFF2-40B4-BE49-F238E27FC236}">
                <a16:creationId xmlns:a16="http://schemas.microsoft.com/office/drawing/2014/main" id="{71A8F60B-5065-450B-8C15-80AF4CA66B86}"/>
              </a:ext>
            </a:extLst>
          </p:cNvPr>
          <p:cNvSpPr txBox="1">
            <a:spLocks noGrp="1"/>
          </p:cNvSpPr>
          <p:nvPr>
            <p:ph type="title"/>
          </p:nvPr>
        </p:nvSpPr>
        <p:spPr/>
        <p:txBody>
          <a:bodyPr/>
          <a:lstStyle/>
          <a:p>
            <a:pPr lvl="0" hangingPunct="1"/>
            <a:r>
              <a:rPr lang="en-US" sz="3200" spc="162">
                <a:solidFill>
                  <a:srgbClr val="002060"/>
                </a:solidFill>
                <a:latin typeface="Arial" pitchFamily="34"/>
                <a:cs typeface="Arial" pitchFamily="34"/>
              </a:rPr>
              <a:t>Ageing Well series of Public Talks</a:t>
            </a:r>
            <a:endParaRPr lang="en-GB" sz="3200" spc="162">
              <a:latin typeface="Arial" pitchFamily="34"/>
              <a:cs typeface="Arial" pitchFamily="34"/>
            </a:endParaRPr>
          </a:p>
        </p:txBody>
      </p:sp>
      <p:sp>
        <p:nvSpPr>
          <p:cNvPr id="5" name="Content Placeholder 24">
            <a:extLst>
              <a:ext uri="{FF2B5EF4-FFF2-40B4-BE49-F238E27FC236}">
                <a16:creationId xmlns:a16="http://schemas.microsoft.com/office/drawing/2014/main" id="{90F070E9-F947-4783-808A-B43B66B16AB1}"/>
              </a:ext>
            </a:extLst>
          </p:cNvPr>
          <p:cNvSpPr txBox="1">
            <a:spLocks noGrp="1"/>
          </p:cNvSpPr>
          <p:nvPr>
            <p:ph type="body" idx="4294967295"/>
          </p:nvPr>
        </p:nvSpPr>
        <p:spPr>
          <a:xfrm>
            <a:off x="1143000" y="2012951"/>
            <a:ext cx="2854327" cy="3844923"/>
          </a:xfrm>
        </p:spPr>
        <p:txBody>
          <a:bodyPr anchorCtr="1"/>
          <a:lstStyle/>
          <a:p>
            <a:pPr marL="0" lvl="0" indent="0" algn="ctr" hangingPunct="1">
              <a:buNone/>
            </a:pPr>
            <a:r>
              <a:rPr lang="en-US" sz="2000">
                <a:solidFill>
                  <a:srgbClr val="002060"/>
                </a:solidFill>
                <a:latin typeface="Arial" pitchFamily="34"/>
                <a:cs typeface="Arial" pitchFamily="34"/>
              </a:rPr>
              <a:t>“</a:t>
            </a:r>
            <a:r>
              <a:rPr lang="en-US" sz="2000" i="1">
                <a:solidFill>
                  <a:srgbClr val="002060"/>
                </a:solidFill>
                <a:latin typeface="Arial" pitchFamily="34"/>
                <a:cs typeface="Arial" pitchFamily="34"/>
              </a:rPr>
              <a:t>Being mindful of eating well, hydration, physical activity, learning new things and social connections can delay the decline caused by ageing.</a:t>
            </a:r>
          </a:p>
          <a:p>
            <a:pPr marL="0" lvl="0" indent="0" algn="ctr" hangingPunct="1">
              <a:buNone/>
            </a:pPr>
            <a:r>
              <a:rPr lang="en-US" sz="2000" i="1">
                <a:solidFill>
                  <a:srgbClr val="002060"/>
                </a:solidFill>
                <a:latin typeface="Arial" pitchFamily="34"/>
                <a:cs typeface="Arial" pitchFamily="34"/>
              </a:rPr>
              <a:t>Come and join us for the series of public talks with the title ”Ageing Well</a:t>
            </a:r>
            <a:r>
              <a:rPr lang="en-GB" sz="2000" spc="50">
                <a:solidFill>
                  <a:srgbClr val="002060"/>
                </a:solidFill>
                <a:latin typeface="Arial" pitchFamily="34"/>
                <a:cs typeface="Arial" pitchFamily="34"/>
              </a:rPr>
              <a:t>”</a:t>
            </a:r>
            <a:endParaRPr lang="en-US" sz="2000" spc="50">
              <a:solidFill>
                <a:srgbClr val="002060"/>
              </a:solidFill>
              <a:latin typeface="Arial" pitchFamily="34"/>
              <a:cs typeface="Arial" pitchFamily="34"/>
            </a:endParaRPr>
          </a:p>
        </p:txBody>
      </p:sp>
      <p:pic>
        <p:nvPicPr>
          <p:cNvPr id="6" name="Picture 6">
            <a:extLst>
              <a:ext uri="{FF2B5EF4-FFF2-40B4-BE49-F238E27FC236}">
                <a16:creationId xmlns:a16="http://schemas.microsoft.com/office/drawing/2014/main" id="{D1F647FB-740B-4C99-B3A1-E22C8E92EDF4}"/>
              </a:ext>
            </a:extLst>
          </p:cNvPr>
          <p:cNvPicPr>
            <a:picLocks noChangeAspect="1"/>
          </p:cNvPicPr>
          <p:nvPr/>
        </p:nvPicPr>
        <p:blipFill>
          <a:blip r:embed="rId3"/>
          <a:srcRect/>
          <a:stretch>
            <a:fillRect/>
          </a:stretch>
        </p:blipFill>
        <p:spPr>
          <a:xfrm>
            <a:off x="9386892" y="241301"/>
            <a:ext cx="1363663" cy="949320"/>
          </a:xfrm>
          <a:prstGeom prst="rect">
            <a:avLst/>
          </a:prstGeom>
          <a:noFill/>
          <a:ln cap="flat">
            <a:noFill/>
          </a:ln>
        </p:spPr>
      </p:pic>
      <p:sp>
        <p:nvSpPr>
          <p:cNvPr id="7" name="Content Placeholder 2">
            <a:extLst>
              <a:ext uri="{FF2B5EF4-FFF2-40B4-BE49-F238E27FC236}">
                <a16:creationId xmlns:a16="http://schemas.microsoft.com/office/drawing/2014/main" id="{7C9A155D-0AFE-4850-9CCC-F697E7823931}"/>
              </a:ext>
            </a:extLst>
          </p:cNvPr>
          <p:cNvSpPr txBox="1"/>
          <p:nvPr/>
        </p:nvSpPr>
        <p:spPr>
          <a:xfrm>
            <a:off x="4270376" y="4999033"/>
            <a:ext cx="3025777" cy="539752"/>
          </a:xfrm>
          <a:prstGeom prst="rect">
            <a:avLst/>
          </a:prstGeom>
          <a:noFill/>
          <a:ln cap="flat">
            <a:noFill/>
          </a:ln>
        </p:spPr>
        <p:txBody>
          <a:bodyPr vert="horz" wrap="square" lIns="91440" tIns="45720" rIns="91440" bIns="45720" anchor="t" anchorCtr="1" compatLnSpc="1">
            <a:noAutofit/>
          </a:bodyPr>
          <a:lstStyle/>
          <a:p>
            <a:pPr marL="0" marR="0" lvl="0" indent="0" algn="ctr" defTabSz="914400" rtl="0" fontAlgn="auto" hangingPunct="1">
              <a:lnSpc>
                <a:spcPct val="70000"/>
              </a:lnSpc>
              <a:spcBef>
                <a:spcPts val="100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002060"/>
                </a:solidFill>
                <a:uFillTx/>
                <a:latin typeface="Arial" pitchFamily="34"/>
                <a:cs typeface="Arial" pitchFamily="34"/>
              </a:rPr>
              <a:t>Dr. Jitka Vseteckova</a:t>
            </a:r>
          </a:p>
          <a:p>
            <a:pPr marL="0" marR="0" lvl="0" indent="0" algn="ctr" defTabSz="914400" rtl="0" fontAlgn="auto" hangingPunct="1">
              <a:lnSpc>
                <a:spcPct val="70000"/>
              </a:lnSpc>
              <a:spcBef>
                <a:spcPts val="1000"/>
              </a:spcBef>
              <a:spcAft>
                <a:spcPts val="0"/>
              </a:spcAft>
              <a:buNone/>
              <a:tabLst/>
              <a:defRPr sz="1800" b="0" i="0" u="none" strike="noStrike" kern="0" cap="none" spc="0" baseline="0">
                <a:solidFill>
                  <a:srgbClr val="000000"/>
                </a:solidFill>
                <a:uFillTx/>
              </a:defRPr>
            </a:pPr>
            <a:r>
              <a:rPr lang="en-GB" sz="1050" b="0" i="0" u="none" strike="noStrike" kern="1200" cap="none" spc="0" baseline="0">
                <a:solidFill>
                  <a:srgbClr val="002060"/>
                </a:solidFill>
                <a:uFillTx/>
                <a:latin typeface="Arial" pitchFamily="34"/>
                <a:cs typeface="Arial" pitchFamily="34"/>
              </a:rPr>
              <a:t>Senior Lecturer, Health and Social Care </a:t>
            </a:r>
          </a:p>
        </p:txBody>
      </p:sp>
      <p:pic>
        <p:nvPicPr>
          <p:cNvPr id="8" name="Picture 1">
            <a:extLst>
              <a:ext uri="{FF2B5EF4-FFF2-40B4-BE49-F238E27FC236}">
                <a16:creationId xmlns:a16="http://schemas.microsoft.com/office/drawing/2014/main" id="{C5F646A1-BFA8-450E-ADB3-9B53F95CA537}"/>
              </a:ext>
            </a:extLst>
          </p:cNvPr>
          <p:cNvPicPr>
            <a:picLocks noChangeAspect="1"/>
          </p:cNvPicPr>
          <p:nvPr/>
        </p:nvPicPr>
        <p:blipFill>
          <a:blip r:embed="rId4"/>
          <a:srcRect/>
          <a:stretch>
            <a:fillRect/>
          </a:stretch>
        </p:blipFill>
        <p:spPr>
          <a:xfrm>
            <a:off x="4611684" y="1971674"/>
            <a:ext cx="2179636" cy="2919414"/>
          </a:xfrm>
          <a:prstGeom prst="rect">
            <a:avLst/>
          </a:prstGeom>
          <a:noFill/>
          <a:ln cap="flat">
            <a:noFill/>
          </a:ln>
        </p:spPr>
      </p:pic>
      <p:sp>
        <p:nvSpPr>
          <p:cNvPr id="9" name="Title 1">
            <a:extLst>
              <a:ext uri="{FF2B5EF4-FFF2-40B4-BE49-F238E27FC236}">
                <a16:creationId xmlns:a16="http://schemas.microsoft.com/office/drawing/2014/main" id="{ABA1352B-0628-4A31-A6D0-5F5924135E89}"/>
              </a:ext>
            </a:extLst>
          </p:cNvPr>
          <p:cNvSpPr txBox="1"/>
          <p:nvPr/>
        </p:nvSpPr>
        <p:spPr>
          <a:xfrm>
            <a:off x="1143000" y="6180136"/>
            <a:ext cx="9905996" cy="703265"/>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1400" b="1" i="0" u="none" strike="noStrike" kern="1200" cap="none" spc="162" baseline="0">
                <a:solidFill>
                  <a:srgbClr val="002060"/>
                </a:solidFill>
                <a:uFillTx/>
                <a:latin typeface="Arial" pitchFamily="34"/>
                <a:cs typeface="Arial" pitchFamily="34"/>
              </a:rPr>
              <a:t>Venue: Berrill Lecture Theatre, Walton Hall, Milton Keynes, MK7 6AA, talks held 11AM-1PM</a:t>
            </a:r>
            <a:endParaRPr lang="en-GB" sz="1400" b="1" i="0" u="none" strike="noStrike" kern="1200" cap="none" spc="162" baseline="0">
              <a:solidFill>
                <a:srgbClr val="000000"/>
              </a:solidFill>
              <a:uFillTx/>
              <a:latin typeface="Arial" pitchFamily="34"/>
              <a:cs typeface="Arial" pitchFamily="34"/>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E285-B4CC-48E7-B721-2EE22AAEF509}"/>
              </a:ext>
            </a:extLst>
          </p:cNvPr>
          <p:cNvSpPr txBox="1">
            <a:spLocks noGrp="1"/>
          </p:cNvSpPr>
          <p:nvPr>
            <p:ph type="title"/>
          </p:nvPr>
        </p:nvSpPr>
        <p:spPr>
          <a:xfrm>
            <a:off x="1308104" y="241301"/>
            <a:ext cx="8535988" cy="1076321"/>
          </a:xfrm>
        </p:spPr>
        <p:txBody>
          <a:bodyPr/>
          <a:lstStyle/>
          <a:p>
            <a:pPr lvl="0" hangingPunct="1"/>
            <a:r>
              <a:rPr lang="en-US" sz="2400" b="1" spc="162">
                <a:solidFill>
                  <a:srgbClr val="002060"/>
                </a:solidFill>
                <a:latin typeface="Arial" pitchFamily="34"/>
                <a:cs typeface="Arial" pitchFamily="34"/>
              </a:rPr>
              <a:t>Ageing Well series of Public Talks - topics</a:t>
            </a:r>
            <a:endParaRPr lang="en-GB" sz="2400" b="1" spc="162">
              <a:latin typeface="Arial" pitchFamily="34"/>
              <a:cs typeface="Arial" pitchFamily="34"/>
            </a:endParaRPr>
          </a:p>
        </p:txBody>
      </p:sp>
      <p:pic>
        <p:nvPicPr>
          <p:cNvPr id="3" name="Picture 6">
            <a:extLst>
              <a:ext uri="{FF2B5EF4-FFF2-40B4-BE49-F238E27FC236}">
                <a16:creationId xmlns:a16="http://schemas.microsoft.com/office/drawing/2014/main" id="{93F223C4-6640-4FB4-9DAF-657D4366BCC8}"/>
              </a:ext>
            </a:extLst>
          </p:cNvPr>
          <p:cNvPicPr>
            <a:picLocks noChangeAspect="1"/>
          </p:cNvPicPr>
          <p:nvPr/>
        </p:nvPicPr>
        <p:blipFill>
          <a:blip r:embed="rId2"/>
          <a:srcRect/>
          <a:stretch>
            <a:fillRect/>
          </a:stretch>
        </p:blipFill>
        <p:spPr>
          <a:xfrm>
            <a:off x="9386892" y="241301"/>
            <a:ext cx="1363663" cy="949320"/>
          </a:xfrm>
          <a:prstGeom prst="rect">
            <a:avLst/>
          </a:prstGeom>
          <a:noFill/>
          <a:ln cap="flat">
            <a:noFill/>
          </a:ln>
        </p:spPr>
      </p:pic>
      <p:sp>
        <p:nvSpPr>
          <p:cNvPr id="4" name="Content Placeholder 2">
            <a:extLst>
              <a:ext uri="{FF2B5EF4-FFF2-40B4-BE49-F238E27FC236}">
                <a16:creationId xmlns:a16="http://schemas.microsoft.com/office/drawing/2014/main" id="{D23588F0-33AE-4E9F-A4EA-B8F619A34AD8}"/>
              </a:ext>
            </a:extLst>
          </p:cNvPr>
          <p:cNvSpPr txBox="1">
            <a:spLocks noGrp="1"/>
          </p:cNvSpPr>
          <p:nvPr>
            <p:ph idx="1"/>
          </p:nvPr>
        </p:nvSpPr>
        <p:spPr>
          <a:xfrm>
            <a:off x="1143000" y="1490664"/>
            <a:ext cx="5078413" cy="4338635"/>
          </a:xfrm>
        </p:spPr>
        <p:txBody>
          <a:bodyPr/>
          <a:lstStyle/>
          <a:p>
            <a:pPr lvl="0"/>
            <a:r>
              <a:rPr lang="en-GB" sz="2000" b="1" i="1">
                <a:solidFill>
                  <a:srgbClr val="203864"/>
                </a:solidFill>
              </a:rPr>
              <a:t>Are we prepared to live longer? </a:t>
            </a:r>
            <a:r>
              <a:rPr lang="en-GB" sz="2000" i="1">
                <a:solidFill>
                  <a:srgbClr val="203864"/>
                </a:solidFill>
              </a:rPr>
              <a:t>(Jitka Vseteckova) </a:t>
            </a:r>
            <a:r>
              <a:rPr lang="en-GB" sz="2000" b="1" i="1">
                <a:solidFill>
                  <a:srgbClr val="203864"/>
                </a:solidFill>
              </a:rPr>
              <a:t>September 23</a:t>
            </a:r>
            <a:r>
              <a:rPr lang="en-GB" sz="2000" b="1" i="1" baseline="30000">
                <a:solidFill>
                  <a:srgbClr val="203864"/>
                </a:solidFill>
              </a:rPr>
              <a:t>rd</a:t>
            </a:r>
            <a:r>
              <a:rPr lang="en-GB" sz="2000" b="1" i="1">
                <a:solidFill>
                  <a:srgbClr val="203864"/>
                </a:solidFill>
              </a:rPr>
              <a:t> 2020 </a:t>
            </a:r>
          </a:p>
          <a:p>
            <a:pPr lvl="0"/>
            <a:r>
              <a:rPr lang="en-GB" sz="2000" b="1" i="1">
                <a:solidFill>
                  <a:srgbClr val="203864"/>
                </a:solidFill>
              </a:rPr>
              <a:t>Advanced care planning  </a:t>
            </a:r>
            <a:r>
              <a:rPr lang="en-GB" sz="2000" i="1">
                <a:solidFill>
                  <a:srgbClr val="203864"/>
                </a:solidFill>
              </a:rPr>
              <a:t>(Barbara Gale &amp; Erica Borgstrom) </a:t>
            </a:r>
            <a:r>
              <a:rPr lang="en-GB" sz="2000" b="1" i="1">
                <a:solidFill>
                  <a:srgbClr val="203864"/>
                </a:solidFill>
              </a:rPr>
              <a:t>October 21st 2020 </a:t>
            </a:r>
          </a:p>
          <a:p>
            <a:pPr lvl="0"/>
            <a:r>
              <a:rPr lang="en-GB" sz="2000" b="1" i="1">
                <a:solidFill>
                  <a:srgbClr val="203864"/>
                </a:solidFill>
              </a:rPr>
              <a:t>Ageing brain </a:t>
            </a:r>
            <a:r>
              <a:rPr lang="en-GB" sz="2000" i="1">
                <a:solidFill>
                  <a:srgbClr val="203864"/>
                </a:solidFill>
              </a:rPr>
              <a:t>(Jitka Vseteckova &amp; Stephanie Warren) </a:t>
            </a:r>
            <a:r>
              <a:rPr lang="en-GB" sz="2000" b="1" i="1">
                <a:solidFill>
                  <a:srgbClr val="203864"/>
                </a:solidFill>
              </a:rPr>
              <a:t>November 18</a:t>
            </a:r>
            <a:r>
              <a:rPr lang="en-GB" sz="2000" b="1" i="1" baseline="30000">
                <a:solidFill>
                  <a:srgbClr val="203864"/>
                </a:solidFill>
              </a:rPr>
              <a:t>th</a:t>
            </a:r>
            <a:r>
              <a:rPr lang="en-GB" sz="2000" b="1" i="1">
                <a:solidFill>
                  <a:srgbClr val="203864"/>
                </a:solidFill>
              </a:rPr>
              <a:t> 2020 </a:t>
            </a:r>
          </a:p>
          <a:p>
            <a:pPr lvl="0"/>
            <a:r>
              <a:rPr lang="en-GB" sz="2000" b="1" i="1">
                <a:solidFill>
                  <a:srgbClr val="203864"/>
                </a:solidFill>
              </a:rPr>
              <a:t>Learning languages and digital technologies in older age </a:t>
            </a:r>
            <a:r>
              <a:rPr lang="en-GB" sz="2000" i="1">
                <a:solidFill>
                  <a:srgbClr val="203864"/>
                </a:solidFill>
              </a:rPr>
              <a:t>(Ursula Stickler) </a:t>
            </a:r>
            <a:r>
              <a:rPr lang="en-GB" sz="2000" b="1" i="1">
                <a:solidFill>
                  <a:srgbClr val="203864"/>
                </a:solidFill>
              </a:rPr>
              <a:t>December 2</a:t>
            </a:r>
            <a:r>
              <a:rPr lang="en-GB" sz="2000" b="1" i="1" baseline="30000">
                <a:solidFill>
                  <a:srgbClr val="203864"/>
                </a:solidFill>
              </a:rPr>
              <a:t>nd</a:t>
            </a:r>
            <a:r>
              <a:rPr lang="en-GB" sz="2000" b="1" i="1">
                <a:solidFill>
                  <a:srgbClr val="203864"/>
                </a:solidFill>
              </a:rPr>
              <a:t> 2020 </a:t>
            </a:r>
          </a:p>
          <a:p>
            <a:pPr lvl="0"/>
            <a:r>
              <a:rPr lang="en-GB" sz="2000" b="1" i="1">
                <a:solidFill>
                  <a:srgbClr val="203864"/>
                </a:solidFill>
              </a:rPr>
              <a:t>Care and caring in older age </a:t>
            </a:r>
            <a:r>
              <a:rPr lang="en-GB" sz="2000" i="1">
                <a:solidFill>
                  <a:srgbClr val="203864"/>
                </a:solidFill>
              </a:rPr>
              <a:t>(Mary Larkin) </a:t>
            </a:r>
            <a:r>
              <a:rPr lang="en-GB" sz="2000" b="1" i="1">
                <a:solidFill>
                  <a:srgbClr val="203864"/>
                </a:solidFill>
              </a:rPr>
              <a:t>January 20</a:t>
            </a:r>
            <a:r>
              <a:rPr lang="en-GB" sz="2000" b="1" i="1" baseline="30000">
                <a:solidFill>
                  <a:srgbClr val="203864"/>
                </a:solidFill>
              </a:rPr>
              <a:t>th</a:t>
            </a:r>
            <a:r>
              <a:rPr lang="en-GB" sz="2000" b="1" i="1">
                <a:solidFill>
                  <a:srgbClr val="203864"/>
                </a:solidFill>
              </a:rPr>
              <a:t> 2021 </a:t>
            </a:r>
          </a:p>
          <a:p>
            <a:pPr lvl="0" hangingPunct="1">
              <a:lnSpc>
                <a:spcPct val="70000"/>
              </a:lnSpc>
            </a:pPr>
            <a:r>
              <a:rPr lang="en-GB" sz="2000" b="1" i="1">
                <a:solidFill>
                  <a:srgbClr val="203864"/>
                </a:solidFill>
              </a:rPr>
              <a:t>Nutritional needs while ageing </a:t>
            </a:r>
            <a:r>
              <a:rPr lang="en-GB" sz="2000" i="1">
                <a:solidFill>
                  <a:srgbClr val="203864"/>
                </a:solidFill>
              </a:rPr>
              <a:t>(Jitka Vseteckova) </a:t>
            </a:r>
            <a:r>
              <a:rPr lang="en-GB" sz="2000" b="1" i="1">
                <a:solidFill>
                  <a:srgbClr val="203864"/>
                </a:solidFill>
              </a:rPr>
              <a:t>February 24</a:t>
            </a:r>
            <a:r>
              <a:rPr lang="en-GB" sz="2000" b="1" i="1" baseline="30000">
                <a:solidFill>
                  <a:srgbClr val="203864"/>
                </a:solidFill>
              </a:rPr>
              <a:t>th</a:t>
            </a:r>
            <a:r>
              <a:rPr lang="en-GB" sz="2000" b="1" i="1">
                <a:solidFill>
                  <a:srgbClr val="203864"/>
                </a:solidFill>
              </a:rPr>
              <a:t> 2021 </a:t>
            </a:r>
          </a:p>
          <a:p>
            <a:pPr lvl="0" hangingPunct="1">
              <a:lnSpc>
                <a:spcPct val="70000"/>
              </a:lnSpc>
            </a:pPr>
            <a:endParaRPr lang="en-GB" sz="2000">
              <a:latin typeface="Arial" pitchFamily="34"/>
              <a:cs typeface="Arial" pitchFamily="34"/>
            </a:endParaRPr>
          </a:p>
        </p:txBody>
      </p:sp>
      <p:sp>
        <p:nvSpPr>
          <p:cNvPr id="5" name="Rectangle 12">
            <a:extLst>
              <a:ext uri="{FF2B5EF4-FFF2-40B4-BE49-F238E27FC236}">
                <a16:creationId xmlns:a16="http://schemas.microsoft.com/office/drawing/2014/main" id="{B171AE21-C7AB-41F1-9CC0-39EC2CF88B12}"/>
              </a:ext>
            </a:extLst>
          </p:cNvPr>
          <p:cNvSpPr/>
          <p:nvPr/>
        </p:nvSpPr>
        <p:spPr>
          <a:xfrm>
            <a:off x="1325559" y="5822954"/>
            <a:ext cx="9467853" cy="1074740"/>
          </a:xfrm>
          <a:prstGeom prst="rect">
            <a:avLst/>
          </a:prstGeom>
          <a:noFill/>
          <a:ln cap="flat">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7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203864"/>
                </a:solidFill>
                <a:uFillTx/>
                <a:latin typeface="Calibri"/>
              </a:rPr>
              <a:t>Useful resources: </a:t>
            </a:r>
          </a:p>
          <a:p>
            <a:pPr marL="0" marR="0" lvl="0" indent="0" algn="ctr" defTabSz="914400" rtl="0" fontAlgn="auto" hangingPunct="1">
              <a:lnSpc>
                <a:spcPct val="70000"/>
              </a:lnSpc>
              <a:spcBef>
                <a:spcPts val="0"/>
              </a:spcBef>
              <a:spcAft>
                <a:spcPts val="0"/>
              </a:spcAft>
              <a:buNone/>
              <a:tabLst/>
              <a:defRPr sz="1800" b="0" i="0" u="none" strike="noStrike" kern="0" cap="none" spc="0" baseline="0">
                <a:solidFill>
                  <a:srgbClr val="000000"/>
                </a:solidFill>
                <a:uFillTx/>
              </a:defRPr>
            </a:pPr>
            <a:endParaRPr lang="en-GB" sz="1800" b="1" i="0" u="none" strike="noStrike" kern="1200" cap="none" spc="0" baseline="0">
              <a:solidFill>
                <a:srgbClr val="203864"/>
              </a:solidFill>
              <a:uFillTx/>
              <a:latin typeface="Calibri"/>
            </a:endParaRPr>
          </a:p>
          <a:p>
            <a:pPr marL="0" marR="0" lvl="0" indent="0" algn="ctr" defTabSz="914400" rtl="0" fontAlgn="auto" hangingPunct="1">
              <a:lnSpc>
                <a:spcPct val="7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000000"/>
                </a:solidFill>
                <a:uFillTx/>
                <a:latin typeface="Calibri"/>
                <a:hlinkClick r:id="rId3"/>
              </a:rPr>
              <a:t>https://ordo.open.ac.uk/collections/Ageing_Well_Public_Talk/4716437</a:t>
            </a:r>
            <a:endParaRPr lang="en-GB" sz="1800" b="0" i="0" u="none" strike="noStrike" kern="1200" cap="none" spc="0" baseline="0">
              <a:solidFill>
                <a:srgbClr val="000000"/>
              </a:solidFill>
              <a:uFillTx/>
              <a:latin typeface="Calibri"/>
            </a:endParaRPr>
          </a:p>
          <a:p>
            <a:pPr marL="0" marR="0" lvl="0" indent="0" algn="ctr" defTabSz="914400" rtl="0" fontAlgn="auto" hangingPunct="1">
              <a:lnSpc>
                <a:spcPct val="7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a:p>
            <a:pPr marL="0" marR="0" lvl="0" indent="0" algn="ctr" defTabSz="914400" rtl="0" fontAlgn="auto" hangingPunct="1">
              <a:lnSpc>
                <a:spcPct val="7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2060"/>
                </a:solidFill>
                <a:uFillTx/>
                <a:latin typeface="Calibri"/>
                <a:cs typeface="Arial" pitchFamily="34"/>
                <a:hlinkClick r:id="rId4"/>
              </a:rPr>
              <a:t>https://www.open.edu/openlearncreate/course/view.php?id=5016</a:t>
            </a:r>
            <a:r>
              <a:rPr lang="en-US" sz="1800" b="0" i="0" u="none" strike="noStrike" kern="1200" cap="none" spc="0" baseline="0">
                <a:solidFill>
                  <a:srgbClr val="002060"/>
                </a:solidFill>
                <a:uFillTx/>
                <a:latin typeface="Calibri"/>
                <a:cs typeface="Arial" pitchFamily="34"/>
              </a:rPr>
              <a:t>  </a:t>
            </a:r>
          </a:p>
        </p:txBody>
      </p:sp>
      <p:cxnSp>
        <p:nvCxnSpPr>
          <p:cNvPr id="6" name="Straight Connector 15">
            <a:extLst>
              <a:ext uri="{FF2B5EF4-FFF2-40B4-BE49-F238E27FC236}">
                <a16:creationId xmlns:a16="http://schemas.microsoft.com/office/drawing/2014/main" id="{B289BA7A-2E46-4577-BC6F-B958388A222A}"/>
              </a:ext>
            </a:extLst>
          </p:cNvPr>
          <p:cNvCxnSpPr/>
          <p:nvPr/>
        </p:nvCxnSpPr>
        <p:spPr>
          <a:xfrm>
            <a:off x="1325559" y="5811834"/>
            <a:ext cx="9467854" cy="0"/>
          </a:xfrm>
          <a:prstGeom prst="straightConnector1">
            <a:avLst/>
          </a:prstGeom>
          <a:noFill/>
          <a:ln w="15873" cap="flat">
            <a:solidFill>
              <a:srgbClr val="002060"/>
            </a:solidFill>
            <a:prstDash val="solid"/>
            <a:miter/>
          </a:ln>
        </p:spPr>
      </p:cxnSp>
      <p:sp>
        <p:nvSpPr>
          <p:cNvPr id="7" name="Content Placeholder 2">
            <a:extLst>
              <a:ext uri="{FF2B5EF4-FFF2-40B4-BE49-F238E27FC236}">
                <a16:creationId xmlns:a16="http://schemas.microsoft.com/office/drawing/2014/main" id="{CEB825D6-4715-4C7E-91D8-A8F58FC2E2AC}"/>
              </a:ext>
            </a:extLst>
          </p:cNvPr>
          <p:cNvSpPr txBox="1"/>
          <p:nvPr/>
        </p:nvSpPr>
        <p:spPr>
          <a:xfrm>
            <a:off x="6096003" y="1423985"/>
            <a:ext cx="4953003" cy="4338635"/>
          </a:xfrm>
          <a:prstGeom prst="rect">
            <a:avLst/>
          </a:prstGeom>
          <a:noFill/>
          <a:ln cap="flat">
            <a:noFill/>
          </a:ln>
        </p:spPr>
        <p:txBody>
          <a:bodyPr vert="horz" wrap="square" lIns="91440" tIns="45720" rIns="91440" bIns="45720" anchor="t" anchorCtr="0" compatLnSpc="1">
            <a:noAutofit/>
          </a:bodyPr>
          <a:lstStyle/>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GB" sz="2000" b="1" i="1" u="none" strike="noStrike" kern="1200" cap="none" spc="0" baseline="0">
                <a:solidFill>
                  <a:srgbClr val="203864"/>
                </a:solidFill>
                <a:uFillTx/>
                <a:latin typeface="Calibri"/>
              </a:rPr>
              <a:t>Pharmacotherapy while ageing </a:t>
            </a:r>
            <a:r>
              <a:rPr lang="en-GB" sz="2000" b="0" i="1" u="none" strike="noStrike" kern="1200" cap="none" spc="0" baseline="0">
                <a:solidFill>
                  <a:srgbClr val="203864"/>
                </a:solidFill>
                <a:uFillTx/>
                <a:latin typeface="Calibri"/>
              </a:rPr>
              <a:t>(Jitka Vseteckova &amp; Sonal Mehta) </a:t>
            </a:r>
            <a:r>
              <a:rPr lang="en-GB" sz="2000" b="1" i="1" u="none" strike="noStrike" kern="1200" cap="none" spc="0" baseline="0">
                <a:solidFill>
                  <a:srgbClr val="203864"/>
                </a:solidFill>
                <a:uFillTx/>
                <a:latin typeface="Calibri"/>
              </a:rPr>
              <a:t>March 24</a:t>
            </a:r>
            <a:r>
              <a:rPr lang="en-GB" sz="2000" b="1" i="1" u="none" strike="noStrike" kern="1200" cap="none" spc="0" baseline="30000">
                <a:solidFill>
                  <a:srgbClr val="203864"/>
                </a:solidFill>
                <a:uFillTx/>
                <a:latin typeface="Calibri"/>
              </a:rPr>
              <a:t>th</a:t>
            </a:r>
            <a:r>
              <a:rPr lang="en-GB" sz="2000" b="1" i="1" u="none" strike="noStrike" kern="1200" cap="none" spc="0" baseline="0">
                <a:solidFill>
                  <a:srgbClr val="203864"/>
                </a:solidFill>
                <a:uFillTx/>
                <a:latin typeface="Calibri"/>
              </a:rPr>
              <a:t> 2021 </a:t>
            </a:r>
          </a:p>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GB" sz="2000" b="1" i="1" u="none" strike="noStrike" kern="1200" cap="none" spc="0" baseline="0">
                <a:solidFill>
                  <a:srgbClr val="203864"/>
                </a:solidFill>
                <a:uFillTx/>
                <a:latin typeface="Calibri"/>
              </a:rPr>
              <a:t>Mindfulness and ageing </a:t>
            </a:r>
            <a:r>
              <a:rPr lang="en-GB" sz="2000" b="0" i="1" u="none" strike="noStrike" kern="1200" cap="none" spc="0" baseline="0">
                <a:solidFill>
                  <a:srgbClr val="203864"/>
                </a:solidFill>
                <a:uFillTx/>
                <a:latin typeface="Calibri"/>
              </a:rPr>
              <a:t>(Adele Pacini) </a:t>
            </a:r>
            <a:r>
              <a:rPr lang="en-GB" sz="2000" b="1" i="1" u="none" strike="noStrike" kern="1200" cap="none" spc="0" baseline="0">
                <a:solidFill>
                  <a:srgbClr val="203864"/>
                </a:solidFill>
                <a:uFillTx/>
                <a:latin typeface="Calibri"/>
              </a:rPr>
              <a:t>April 14</a:t>
            </a:r>
            <a:r>
              <a:rPr lang="en-GB" sz="2000" b="1" i="1" u="none" strike="noStrike" kern="1200" cap="none" spc="0" baseline="30000">
                <a:solidFill>
                  <a:srgbClr val="203864"/>
                </a:solidFill>
                <a:uFillTx/>
                <a:latin typeface="Calibri"/>
              </a:rPr>
              <a:t>th</a:t>
            </a:r>
            <a:r>
              <a:rPr lang="en-GB" sz="2000" b="1" i="1" u="none" strike="noStrike" kern="1200" cap="none" spc="0" baseline="0">
                <a:solidFill>
                  <a:srgbClr val="203864"/>
                </a:solidFill>
                <a:uFillTx/>
                <a:latin typeface="Calibri"/>
              </a:rPr>
              <a:t> 2021 </a:t>
            </a:r>
          </a:p>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GB" sz="2000" b="1" i="1" u="none" strike="noStrike" kern="1200" cap="none" spc="0" baseline="0">
                <a:solidFill>
                  <a:srgbClr val="203864"/>
                </a:solidFill>
                <a:uFillTx/>
                <a:latin typeface="Calibri"/>
              </a:rPr>
              <a:t>Move it and breathe </a:t>
            </a:r>
            <a:r>
              <a:rPr lang="en-GB" sz="2000" b="0" i="1" u="none" strike="noStrike" kern="1200" cap="none" spc="0" baseline="0">
                <a:solidFill>
                  <a:srgbClr val="203864"/>
                </a:solidFill>
                <a:uFillTx/>
                <a:latin typeface="Calibri"/>
              </a:rPr>
              <a:t>(Jitka Vseteckova &amp; Declan Ryan) </a:t>
            </a:r>
            <a:r>
              <a:rPr lang="en-GB" sz="2000" b="1" i="1" u="none" strike="noStrike" kern="1200" cap="none" spc="0" baseline="0">
                <a:solidFill>
                  <a:srgbClr val="203864"/>
                </a:solidFill>
                <a:uFillTx/>
                <a:latin typeface="Calibri"/>
              </a:rPr>
              <a:t>May 19</a:t>
            </a:r>
            <a:r>
              <a:rPr lang="en-GB" sz="2000" b="1" i="1" u="none" strike="noStrike" kern="1200" cap="none" spc="0" baseline="30000">
                <a:solidFill>
                  <a:srgbClr val="203864"/>
                </a:solidFill>
                <a:uFillTx/>
                <a:latin typeface="Calibri"/>
              </a:rPr>
              <a:t>th</a:t>
            </a:r>
            <a:r>
              <a:rPr lang="en-GB" sz="2000" b="1" i="1" u="none" strike="noStrike" kern="1200" cap="none" spc="0" baseline="0">
                <a:solidFill>
                  <a:srgbClr val="203864"/>
                </a:solidFill>
                <a:uFillTx/>
                <a:latin typeface="Calibri"/>
              </a:rPr>
              <a:t> 2021 </a:t>
            </a:r>
          </a:p>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GB" sz="2000" b="1" i="1" u="none" strike="noStrike" kern="1200" cap="none" spc="0" baseline="0">
                <a:solidFill>
                  <a:srgbClr val="203864"/>
                </a:solidFill>
                <a:uFillTx/>
                <a:latin typeface="Calibri"/>
              </a:rPr>
              <a:t>Standing tall </a:t>
            </a:r>
            <a:r>
              <a:rPr lang="en-GB" sz="2000" b="0" i="1" u="none" strike="noStrike" kern="1200" cap="none" spc="0" baseline="0">
                <a:solidFill>
                  <a:srgbClr val="203864"/>
                </a:solidFill>
                <a:uFillTx/>
                <a:latin typeface="Calibri"/>
              </a:rPr>
              <a:t>(Jitka Vseteckova &amp; Jason Gibb) </a:t>
            </a:r>
            <a:r>
              <a:rPr lang="en-GB" sz="2000" b="1" i="1" u="none" strike="noStrike" kern="1200" cap="none" spc="0" baseline="0">
                <a:solidFill>
                  <a:srgbClr val="203864"/>
                </a:solidFill>
                <a:uFillTx/>
                <a:latin typeface="Calibri"/>
              </a:rPr>
              <a:t>June 16</a:t>
            </a:r>
            <a:r>
              <a:rPr lang="en-GB" sz="2000" b="1" i="1" u="none" strike="noStrike" kern="1200" cap="none" spc="0" baseline="30000">
                <a:solidFill>
                  <a:srgbClr val="203864"/>
                </a:solidFill>
                <a:uFillTx/>
                <a:latin typeface="Calibri"/>
              </a:rPr>
              <a:t>th</a:t>
            </a:r>
            <a:r>
              <a:rPr lang="en-GB" sz="2000" b="1" i="1" u="none" strike="noStrike" kern="1200" cap="none" spc="0" baseline="0">
                <a:solidFill>
                  <a:srgbClr val="203864"/>
                </a:solidFill>
                <a:uFillTx/>
                <a:latin typeface="Calibri"/>
              </a:rPr>
              <a:t> 2021 </a:t>
            </a:r>
          </a:p>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GB" sz="2000" b="1" i="1" u="none" strike="noStrike" kern="1200" cap="none" spc="0" baseline="0">
                <a:solidFill>
                  <a:srgbClr val="203864"/>
                </a:solidFill>
                <a:uFillTx/>
                <a:latin typeface="Calibri"/>
              </a:rPr>
              <a:t>The things we don’t talk about – Intimacy and ageing </a:t>
            </a:r>
            <a:r>
              <a:rPr lang="en-GB" sz="2000" b="0" i="1" u="none" strike="noStrike" kern="1200" cap="none" spc="0" baseline="0">
                <a:solidFill>
                  <a:srgbClr val="203864"/>
                </a:solidFill>
                <a:uFillTx/>
                <a:latin typeface="Calibri"/>
              </a:rPr>
              <a:t>(Andreas Vossler) </a:t>
            </a:r>
            <a:r>
              <a:rPr lang="en-GB" sz="2000" b="1" i="1" u="none" strike="noStrike" kern="1200" cap="none" spc="0" baseline="0">
                <a:solidFill>
                  <a:srgbClr val="203864"/>
                </a:solidFill>
                <a:uFillTx/>
                <a:latin typeface="Calibri"/>
              </a:rPr>
              <a:t>July 14</a:t>
            </a:r>
            <a:r>
              <a:rPr lang="en-GB" sz="2000" b="1" i="1" u="none" strike="noStrike" kern="1200" cap="none" spc="0" baseline="30000">
                <a:solidFill>
                  <a:srgbClr val="203864"/>
                </a:solidFill>
                <a:uFillTx/>
                <a:latin typeface="Calibri"/>
              </a:rPr>
              <a:t>th</a:t>
            </a:r>
            <a:r>
              <a:rPr lang="en-GB" sz="2000" b="1" i="1" u="none" strike="noStrike" kern="1200" cap="none" spc="0" baseline="0">
                <a:solidFill>
                  <a:srgbClr val="203864"/>
                </a:solidFill>
                <a:uFillTx/>
                <a:latin typeface="Calibri"/>
              </a:rPr>
              <a:t> 2021 </a:t>
            </a:r>
          </a:p>
          <a:p>
            <a:pPr marL="228600" marR="0" lvl="0" indent="-228600" algn="l" defTabSz="914400" rtl="0" fontAlgn="auto" hangingPunct="0">
              <a:lnSpc>
                <a:spcPct val="9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endParaRPr lang="en-GB" sz="2000" b="0" i="1" u="none" strike="noStrike" kern="1200" cap="none" spc="0" baseline="0">
              <a:solidFill>
                <a:srgbClr val="203864"/>
              </a:solidFill>
              <a:uFillTx/>
              <a:latin typeface="Calibri"/>
            </a:endParaRPr>
          </a:p>
          <a:p>
            <a:pPr marL="228600" marR="0" lvl="0" indent="-228600" algn="l" defTabSz="914400" rtl="0" fontAlgn="auto" hangingPunct="1">
              <a:lnSpc>
                <a:spcPct val="7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endParaRPr lang="en-GB" sz="2000" b="0" i="0" u="none" strike="noStrike" kern="1200" cap="none" spc="0" baseline="0">
              <a:solidFill>
                <a:srgbClr val="203864"/>
              </a:solidFill>
              <a:uFillTx/>
              <a:latin typeface="Arial" pitchFamily="34"/>
              <a:cs typeface="Arial" pitchFamily="34"/>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AC63-BD39-4CB2-8B77-68A9E269069B}"/>
              </a:ext>
            </a:extLst>
          </p:cNvPr>
          <p:cNvSpPr txBox="1">
            <a:spLocks noGrp="1"/>
          </p:cNvSpPr>
          <p:nvPr>
            <p:ph type="ctrTitle"/>
          </p:nvPr>
        </p:nvSpPr>
        <p:spPr>
          <a:xfrm>
            <a:off x="492917" y="4783450"/>
            <a:ext cx="6923083" cy="1477963"/>
          </a:xfrm>
        </p:spPr>
        <p:txBody>
          <a:bodyPr>
            <a:noAutofit/>
          </a:bodyPr>
          <a:lstStyle/>
          <a:p>
            <a:pPr lvl="0" defTabSz="603650" hangingPunct="1"/>
            <a:r>
              <a:rPr lang="en-GB" sz="4400" dirty="0"/>
              <a:t>Thank you for supporting the ‘</a:t>
            </a:r>
            <a:r>
              <a:rPr lang="en-GB" sz="4400" dirty="0">
                <a:solidFill>
                  <a:srgbClr val="456867"/>
                </a:solidFill>
              </a:rPr>
              <a:t>Ageing Well Public talk</a:t>
            </a:r>
            <a:r>
              <a:rPr lang="en-GB" sz="4400" dirty="0"/>
              <a:t>’ series</a:t>
            </a:r>
          </a:p>
        </p:txBody>
      </p:sp>
      <p:pic>
        <p:nvPicPr>
          <p:cNvPr id="3" name="Picture 3">
            <a:extLst>
              <a:ext uri="{FF2B5EF4-FFF2-40B4-BE49-F238E27FC236}">
                <a16:creationId xmlns:a16="http://schemas.microsoft.com/office/drawing/2014/main" id="{40B7C58D-965C-4AE4-A796-7E7ABC846DCE}"/>
              </a:ext>
            </a:extLst>
          </p:cNvPr>
          <p:cNvPicPr>
            <a:picLocks noChangeAspect="1"/>
          </p:cNvPicPr>
          <p:nvPr/>
        </p:nvPicPr>
        <p:blipFill>
          <a:blip r:embed="rId2"/>
          <a:srcRect/>
          <a:stretch>
            <a:fillRect/>
          </a:stretch>
        </p:blipFill>
        <p:spPr>
          <a:xfrm>
            <a:off x="8261347" y="4784726"/>
            <a:ext cx="2476496" cy="1477963"/>
          </a:xfrm>
          <a:prstGeom prst="rect">
            <a:avLst/>
          </a:prstGeom>
          <a:noFill/>
          <a:ln cap="flat">
            <a:noFill/>
          </a:ln>
        </p:spPr>
      </p:pic>
      <p:pic>
        <p:nvPicPr>
          <p:cNvPr id="4" name="Picture 4">
            <a:extLst>
              <a:ext uri="{FF2B5EF4-FFF2-40B4-BE49-F238E27FC236}">
                <a16:creationId xmlns:a16="http://schemas.microsoft.com/office/drawing/2014/main" id="{DC35BB75-3266-4816-B03E-3669CF6842C0}"/>
              </a:ext>
            </a:extLst>
          </p:cNvPr>
          <p:cNvPicPr>
            <a:picLocks noChangeAspect="1"/>
          </p:cNvPicPr>
          <p:nvPr/>
        </p:nvPicPr>
        <p:blipFill>
          <a:blip r:embed="rId3"/>
          <a:srcRect/>
          <a:stretch>
            <a:fillRect/>
          </a:stretch>
        </p:blipFill>
        <p:spPr>
          <a:xfrm>
            <a:off x="3846515" y="2774947"/>
            <a:ext cx="2940052" cy="1624010"/>
          </a:xfrm>
          <a:prstGeom prst="rect">
            <a:avLst/>
          </a:prstGeom>
          <a:noFill/>
          <a:ln cap="flat">
            <a:noFill/>
          </a:ln>
        </p:spPr>
      </p:pic>
      <p:pic>
        <p:nvPicPr>
          <p:cNvPr id="5" name="Picture 5">
            <a:extLst>
              <a:ext uri="{FF2B5EF4-FFF2-40B4-BE49-F238E27FC236}">
                <a16:creationId xmlns:a16="http://schemas.microsoft.com/office/drawing/2014/main" id="{318DEE36-FF14-42F6-8529-C7E10660C14F}"/>
              </a:ext>
            </a:extLst>
          </p:cNvPr>
          <p:cNvPicPr>
            <a:picLocks noChangeAspect="1"/>
          </p:cNvPicPr>
          <p:nvPr/>
        </p:nvPicPr>
        <p:blipFill>
          <a:blip r:embed="rId4"/>
          <a:srcRect/>
          <a:stretch>
            <a:fillRect/>
          </a:stretch>
        </p:blipFill>
        <p:spPr>
          <a:xfrm>
            <a:off x="9787728" y="245269"/>
            <a:ext cx="2267108" cy="2381646"/>
          </a:xfrm>
          <a:prstGeom prst="rect">
            <a:avLst/>
          </a:prstGeom>
          <a:noFill/>
          <a:ln cap="flat">
            <a:noFill/>
          </a:ln>
        </p:spPr>
      </p:pic>
      <p:pic>
        <p:nvPicPr>
          <p:cNvPr id="6" name="Picture 6">
            <a:extLst>
              <a:ext uri="{FF2B5EF4-FFF2-40B4-BE49-F238E27FC236}">
                <a16:creationId xmlns:a16="http://schemas.microsoft.com/office/drawing/2014/main" id="{E706076C-BCFE-4E30-93E6-F51E73FD7F95}"/>
              </a:ext>
            </a:extLst>
          </p:cNvPr>
          <p:cNvPicPr>
            <a:picLocks noChangeAspect="1"/>
          </p:cNvPicPr>
          <p:nvPr/>
        </p:nvPicPr>
        <p:blipFill>
          <a:blip r:embed="rId5"/>
          <a:srcRect/>
          <a:stretch>
            <a:fillRect/>
          </a:stretch>
        </p:blipFill>
        <p:spPr>
          <a:xfrm>
            <a:off x="7177089" y="2709860"/>
            <a:ext cx="4756407" cy="1644648"/>
          </a:xfrm>
          <a:prstGeom prst="rect">
            <a:avLst/>
          </a:prstGeom>
          <a:noFill/>
          <a:ln cap="flat">
            <a:noFill/>
          </a:ln>
        </p:spPr>
      </p:pic>
      <p:pic>
        <p:nvPicPr>
          <p:cNvPr id="7" name="Picture 9">
            <a:extLst>
              <a:ext uri="{FF2B5EF4-FFF2-40B4-BE49-F238E27FC236}">
                <a16:creationId xmlns:a16="http://schemas.microsoft.com/office/drawing/2014/main" id="{D05BE912-61A3-4AB5-BF6E-F1B9A53EFB8A}"/>
              </a:ext>
            </a:extLst>
          </p:cNvPr>
          <p:cNvPicPr>
            <a:picLocks noChangeAspect="1"/>
          </p:cNvPicPr>
          <p:nvPr/>
        </p:nvPicPr>
        <p:blipFill>
          <a:blip r:embed="rId6"/>
          <a:srcRect/>
          <a:stretch>
            <a:fillRect/>
          </a:stretch>
        </p:blipFill>
        <p:spPr>
          <a:xfrm>
            <a:off x="5823740" y="367981"/>
            <a:ext cx="1808161" cy="990596"/>
          </a:xfrm>
          <a:prstGeom prst="rect">
            <a:avLst/>
          </a:prstGeom>
          <a:noFill/>
          <a:ln cap="flat">
            <a:noFill/>
          </a:ln>
        </p:spPr>
      </p:pic>
      <p:pic>
        <p:nvPicPr>
          <p:cNvPr id="8" name="Picture 11">
            <a:extLst>
              <a:ext uri="{FF2B5EF4-FFF2-40B4-BE49-F238E27FC236}">
                <a16:creationId xmlns:a16="http://schemas.microsoft.com/office/drawing/2014/main" id="{74A10964-78B5-429E-A850-E5EE18D76FD5}"/>
              </a:ext>
            </a:extLst>
          </p:cNvPr>
          <p:cNvPicPr>
            <a:picLocks noChangeAspect="1"/>
          </p:cNvPicPr>
          <p:nvPr/>
        </p:nvPicPr>
        <p:blipFill>
          <a:blip r:embed="rId7"/>
          <a:srcRect/>
          <a:stretch>
            <a:fillRect/>
          </a:stretch>
        </p:blipFill>
        <p:spPr>
          <a:xfrm>
            <a:off x="258500" y="2774947"/>
            <a:ext cx="3195892" cy="1579561"/>
          </a:xfrm>
          <a:prstGeom prst="rect">
            <a:avLst/>
          </a:prstGeom>
          <a:noFill/>
          <a:ln cap="flat">
            <a:noFill/>
          </a:ln>
        </p:spPr>
      </p:pic>
      <p:pic>
        <p:nvPicPr>
          <p:cNvPr id="9" name="Picture 1">
            <a:extLst>
              <a:ext uri="{FF2B5EF4-FFF2-40B4-BE49-F238E27FC236}">
                <a16:creationId xmlns:a16="http://schemas.microsoft.com/office/drawing/2014/main" id="{8AFC6ACA-D960-41E7-B3CD-CF36C5C63E54}"/>
              </a:ext>
            </a:extLst>
          </p:cNvPr>
          <p:cNvPicPr>
            <a:picLocks noChangeAspect="1"/>
          </p:cNvPicPr>
          <p:nvPr/>
        </p:nvPicPr>
        <p:blipFill>
          <a:blip r:embed="rId8"/>
          <a:srcRect/>
          <a:stretch>
            <a:fillRect/>
          </a:stretch>
        </p:blipFill>
        <p:spPr>
          <a:xfrm>
            <a:off x="7835895" y="367981"/>
            <a:ext cx="1747839" cy="1296984"/>
          </a:xfrm>
          <a:prstGeom prst="rect">
            <a:avLst/>
          </a:prstGeom>
          <a:noFill/>
          <a:ln cap="flat">
            <a:noFill/>
          </a:ln>
        </p:spPr>
      </p:pic>
      <p:pic>
        <p:nvPicPr>
          <p:cNvPr id="10" name="Picture 9">
            <a:extLst>
              <a:ext uri="{FF2B5EF4-FFF2-40B4-BE49-F238E27FC236}">
                <a16:creationId xmlns:a16="http://schemas.microsoft.com/office/drawing/2014/main" id="{67FD3C59-2626-4BD0-A53B-97D8E0844FB6}"/>
              </a:ext>
            </a:extLst>
          </p:cNvPr>
          <p:cNvPicPr>
            <a:picLocks noChangeAspect="1"/>
          </p:cNvPicPr>
          <p:nvPr/>
        </p:nvPicPr>
        <p:blipFill>
          <a:blip r:embed="rId9"/>
          <a:srcRect/>
          <a:stretch>
            <a:fillRect/>
          </a:stretch>
        </p:blipFill>
        <p:spPr>
          <a:xfrm>
            <a:off x="258500" y="330198"/>
            <a:ext cx="6469315" cy="2508254"/>
          </a:xfrm>
          <a:prstGeom prst="rect">
            <a:avLst/>
          </a:prstGeom>
          <a:noFill/>
          <a:ln cap="flat">
            <a:noFill/>
          </a:ln>
        </p:spPr>
      </p:pic>
      <p:pic>
        <p:nvPicPr>
          <p:cNvPr id="11" name="Picture 6">
            <a:extLst>
              <a:ext uri="{FF2B5EF4-FFF2-40B4-BE49-F238E27FC236}">
                <a16:creationId xmlns:a16="http://schemas.microsoft.com/office/drawing/2014/main" id="{E48C208C-8EF0-4346-8BD1-90FCA37C00E0}"/>
              </a:ext>
            </a:extLst>
          </p:cNvPr>
          <p:cNvPicPr>
            <a:picLocks noChangeAspect="1"/>
          </p:cNvPicPr>
          <p:nvPr/>
        </p:nvPicPr>
        <p:blipFill>
          <a:blip r:embed="rId10"/>
          <a:srcRect/>
          <a:stretch>
            <a:fillRect/>
          </a:stretch>
        </p:blipFill>
        <p:spPr>
          <a:xfrm>
            <a:off x="2484433" y="330198"/>
            <a:ext cx="2940052" cy="2078038"/>
          </a:xfrm>
          <a:prstGeom prst="rect">
            <a:avLst/>
          </a:prstGeom>
          <a:noFill/>
          <a:ln cap="flat">
            <a:noFill/>
          </a:ln>
        </p:spPr>
      </p:pic>
      <p:pic>
        <p:nvPicPr>
          <p:cNvPr id="12" name="Picture 3" descr="A picture containing drawing&#10;&#10;Description automatically generated">
            <a:extLst>
              <a:ext uri="{FF2B5EF4-FFF2-40B4-BE49-F238E27FC236}">
                <a16:creationId xmlns:a16="http://schemas.microsoft.com/office/drawing/2014/main" id="{0D3C67D9-6CDD-4A9D-82F4-6AEB27FF9D06}"/>
              </a:ext>
            </a:extLst>
          </p:cNvPr>
          <p:cNvPicPr>
            <a:picLocks noChangeAspect="1"/>
          </p:cNvPicPr>
          <p:nvPr/>
        </p:nvPicPr>
        <p:blipFill>
          <a:blip r:embed="rId11"/>
          <a:srcRect/>
          <a:stretch>
            <a:fillRect/>
          </a:stretch>
        </p:blipFill>
        <p:spPr>
          <a:xfrm>
            <a:off x="5105406" y="1417009"/>
            <a:ext cx="4079083" cy="1344616"/>
          </a:xfrm>
          <a:prstGeom prst="rect">
            <a:avLst/>
          </a:prstGeom>
          <a:noFill/>
          <a:ln cap="flat">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4575</Words>
  <Application>Microsoft Office PowerPoint</Application>
  <PresentationFormat>Widescreen</PresentationFormat>
  <Paragraphs>384</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Office Theme</vt:lpstr>
      <vt:lpstr>Ageing Well Series Talk 3. Nutritional needs of ageing</vt:lpstr>
      <vt:lpstr>Today’s talk – in partnership with Voluntary Health Scotland</vt:lpstr>
      <vt:lpstr>PowerPoint Presentation</vt:lpstr>
      <vt:lpstr>PowerPoint Presentation</vt:lpstr>
      <vt:lpstr>PowerPoint Presentation</vt:lpstr>
      <vt:lpstr>Why do we need food?</vt:lpstr>
      <vt:lpstr>Metabolism &amp; Nutrition  &amp; Energy</vt:lpstr>
      <vt:lpstr>PowerPoint Presentation</vt:lpstr>
      <vt:lpstr>Carbohydrates </vt:lpstr>
      <vt:lpstr>Proteins</vt:lpstr>
      <vt:lpstr>Fat </vt:lpstr>
      <vt:lpstr>Minerals &amp; Vitamins</vt:lpstr>
      <vt:lpstr>PowerPoint Presentation</vt:lpstr>
      <vt:lpstr>British Nutrition Foundation</vt:lpstr>
      <vt:lpstr>Enjoyable and varied diet</vt:lpstr>
      <vt:lpstr>Excess weight and waist circumference</vt:lpstr>
      <vt:lpstr>PowerPoint Presentation</vt:lpstr>
      <vt:lpstr>Our BMI is a good starting point but we should also measure our waist.  People who carry too much weight around their middle have a greater risk of developing heart disease, high blood pressure, cancer and type 2 diabetes.  </vt:lpstr>
      <vt:lpstr>Diabetes</vt:lpstr>
      <vt:lpstr>Diabetes Type 1</vt:lpstr>
      <vt:lpstr>Diabetes Type 2</vt:lpstr>
      <vt:lpstr>Living with diabetes</vt:lpstr>
      <vt:lpstr>Salt </vt:lpstr>
      <vt:lpstr>Fibre </vt:lpstr>
      <vt:lpstr>Calcium</vt:lpstr>
      <vt:lpstr>B vitamins</vt:lpstr>
      <vt:lpstr>D vitamin </vt:lpstr>
      <vt:lpstr>Alcohol </vt:lpstr>
      <vt:lpstr>PowerPoint Presentation</vt:lpstr>
      <vt:lpstr>Sleep </vt:lpstr>
      <vt:lpstr>PowerPoint Presentation</vt:lpstr>
      <vt:lpstr>Thyroid problems </vt:lpstr>
      <vt:lpstr>Dehydration</vt:lpstr>
      <vt:lpstr>Side effects of medication</vt:lpstr>
      <vt:lpstr>Socialising</vt:lpstr>
      <vt:lpstr>Exercising regularly</vt:lpstr>
      <vt:lpstr> </vt:lpstr>
      <vt:lpstr>No to Smoking</vt:lpstr>
      <vt:lpstr>Managing stress</vt:lpstr>
      <vt:lpstr>Things to remember</vt:lpstr>
      <vt:lpstr>PowerPoint Presentation</vt:lpstr>
      <vt:lpstr>PowerPoint Presentation</vt:lpstr>
      <vt:lpstr>PowerPoint Presentation</vt:lpstr>
      <vt:lpstr>PowerPoint Presentation</vt:lpstr>
      <vt:lpstr>PowerPoint Presentation</vt:lpstr>
      <vt:lpstr>Ageing Well series of Public Talks</vt:lpstr>
      <vt:lpstr>Ageing Well series of Public Talks - topics</vt:lpstr>
      <vt:lpstr>Thank you for supporting the ‘Ageing Well Public talk’ 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Ageing Well Series Talk 3. Nutritional needs of ageing</dc:title>
  <dc:creator>Jitka.Vseteckova</dc:creator>
  <cp:lastModifiedBy>Lauren Blair</cp:lastModifiedBy>
  <cp:revision>2</cp:revision>
  <dcterms:created xsi:type="dcterms:W3CDTF">2020-07-12T12:33:01Z</dcterms:created>
  <dcterms:modified xsi:type="dcterms:W3CDTF">2020-07-23T09:52:42Z</dcterms:modified>
</cp:coreProperties>
</file>