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0"/>
  </p:notesMasterIdLst>
  <p:handoutMasterIdLst>
    <p:handoutMasterId r:id="rId31"/>
  </p:handoutMasterIdLst>
  <p:sldIdLst>
    <p:sldId id="306" r:id="rId3"/>
    <p:sldId id="313" r:id="rId4"/>
    <p:sldId id="310" r:id="rId5"/>
    <p:sldId id="311" r:id="rId6"/>
    <p:sldId id="312" r:id="rId7"/>
    <p:sldId id="307" r:id="rId8"/>
    <p:sldId id="308" r:id="rId9"/>
    <p:sldId id="309" r:id="rId10"/>
    <p:sldId id="314" r:id="rId11"/>
    <p:sldId id="315" r:id="rId12"/>
    <p:sldId id="316" r:id="rId13"/>
    <p:sldId id="317" r:id="rId14"/>
    <p:sldId id="334" r:id="rId15"/>
    <p:sldId id="331" r:id="rId16"/>
    <p:sldId id="318" r:id="rId17"/>
    <p:sldId id="319" r:id="rId18"/>
    <p:sldId id="320" r:id="rId19"/>
    <p:sldId id="321" r:id="rId20"/>
    <p:sldId id="322" r:id="rId21"/>
    <p:sldId id="323" r:id="rId22"/>
    <p:sldId id="324" r:id="rId23"/>
    <p:sldId id="325" r:id="rId24"/>
    <p:sldId id="326" r:id="rId25"/>
    <p:sldId id="327" r:id="rId26"/>
    <p:sldId id="332" r:id="rId27"/>
    <p:sldId id="333" r:id="rId28"/>
    <p:sldId id="330" r:id="rId2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163" autoAdjust="0"/>
  </p:normalViewPr>
  <p:slideViewPr>
    <p:cSldViewPr snapToGrid="0">
      <p:cViewPr varScale="1">
        <p:scale>
          <a:sx n="61" d="100"/>
          <a:sy n="61" d="100"/>
        </p:scale>
        <p:origin x="884" y="5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73EB309-EF67-46FA-85D4-7E01C6F586E5}" type="datetimeFigureOut">
              <a:rPr lang="en-GB" smtClean="0"/>
              <a:t>13/05/2020</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0B15197-165A-46D6-9703-DAF6C12B1F46}" type="slidenum">
              <a:rPr lang="en-GB" smtClean="0"/>
              <a:t>‹#›</a:t>
            </a:fld>
            <a:endParaRPr lang="en-GB"/>
          </a:p>
        </p:txBody>
      </p:sp>
    </p:spTree>
    <p:extLst>
      <p:ext uri="{BB962C8B-B14F-4D97-AF65-F5344CB8AC3E}">
        <p14:creationId xmlns:p14="http://schemas.microsoft.com/office/powerpoint/2010/main" val="3903613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35433C9-C53F-4441-A045-C868DBD053D8}" type="datetimeFigureOut">
              <a:rPr lang="en-GB" smtClean="0"/>
              <a:t>13/05/2020</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82F31E9-5D30-4F02-A874-67AFBA205DF2}" type="slidenum">
              <a:rPr lang="en-GB" smtClean="0"/>
              <a:t>‹#›</a:t>
            </a:fld>
            <a:endParaRPr lang="en-GB"/>
          </a:p>
        </p:txBody>
      </p:sp>
    </p:spTree>
    <p:extLst>
      <p:ext uri="{BB962C8B-B14F-4D97-AF65-F5344CB8AC3E}">
        <p14:creationId xmlns:p14="http://schemas.microsoft.com/office/powerpoint/2010/main" val="2302402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2EFEC0-8B90-45A5-BCB0-2DC76AA232AE}"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2320096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Could be </a:t>
            </a:r>
            <a:r>
              <a:rPr lang="en-GB" baseline="0" dirty="0" smtClean="0"/>
              <a:t>due to the workforce element (more of the deprived workforce are key workers) and also due to underlying risk factors varying across deprivation groups. </a:t>
            </a:r>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7</a:t>
            </a:fld>
            <a:endParaRPr lang="en-GB"/>
          </a:p>
        </p:txBody>
      </p:sp>
    </p:spTree>
    <p:extLst>
      <p:ext uri="{BB962C8B-B14F-4D97-AF65-F5344CB8AC3E}">
        <p14:creationId xmlns:p14="http://schemas.microsoft.com/office/powerpoint/2010/main" val="327829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Less than one in ten of the lower half of earners say they have the option to work from home during the lockdown, compared with half of the highest earners</a:t>
            </a:r>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12</a:t>
            </a:fld>
            <a:endParaRPr lang="en-GB"/>
          </a:p>
        </p:txBody>
      </p:sp>
    </p:spTree>
    <p:extLst>
      <p:ext uri="{BB962C8B-B14F-4D97-AF65-F5344CB8AC3E}">
        <p14:creationId xmlns:p14="http://schemas.microsoft.com/office/powerpoint/2010/main" val="942459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Health impact assessment</a:t>
            </a:r>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14</a:t>
            </a:fld>
            <a:endParaRPr lang="en-GB"/>
          </a:p>
        </p:txBody>
      </p:sp>
    </p:spTree>
    <p:extLst>
      <p:ext uri="{BB962C8B-B14F-4D97-AF65-F5344CB8AC3E}">
        <p14:creationId xmlns:p14="http://schemas.microsoft.com/office/powerpoint/2010/main" val="1205691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a:t>
            </a:r>
            <a:r>
              <a:rPr lang="en-GB" baseline="0" dirty="0" smtClean="0"/>
              <a:t> will firstly describe our three key challenges and what I see as the solutions, then explore the opportunity we have to work together to reduce these challenges – and therefore prevent disease, prolong life and promote health.</a:t>
            </a:r>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15</a:t>
            </a:fld>
            <a:endParaRPr lang="en-GB"/>
          </a:p>
        </p:txBody>
      </p:sp>
    </p:spTree>
    <p:extLst>
      <p:ext uri="{BB962C8B-B14F-4D97-AF65-F5344CB8AC3E}">
        <p14:creationId xmlns:p14="http://schemas.microsoft.com/office/powerpoint/2010/main" val="1959841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graph shows</a:t>
            </a:r>
            <a:r>
              <a:rPr lang="en-GB" baseline="0" dirty="0" smtClean="0"/>
              <a:t> our life expectancy over time, so the average age we expect someone to live to based on when they are born.</a:t>
            </a:r>
            <a:br>
              <a:rPr lang="en-GB" baseline="0" dirty="0" smtClean="0"/>
            </a:br>
            <a:r>
              <a:rPr lang="en-GB" baseline="0" dirty="0" smtClean="0"/>
              <a:t>This has been steadily increasing ever since WW2.  So I, for example, can expect to live to an older age than my parents.</a:t>
            </a:r>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16</a:t>
            </a:fld>
            <a:endParaRPr lang="en-GB"/>
          </a:p>
        </p:txBody>
      </p:sp>
    </p:spTree>
    <p:extLst>
      <p:ext uri="{BB962C8B-B14F-4D97-AF65-F5344CB8AC3E}">
        <p14:creationId xmlns:p14="http://schemas.microsoft.com/office/powerpoint/2010/main" val="466922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a:t>
            </a:r>
            <a:r>
              <a:rPr lang="en-GB" baseline="0" dirty="0" smtClean="0"/>
              <a:t> worth noting, that the UK (and Scotland has the lowest life expectancy in the UK) lags behind many other high income countries, especially for me where our average life expectancy, although improving, is still 4 years lower than Japan which achieves the highest life expectancy.</a:t>
            </a:r>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17</a:t>
            </a:fld>
            <a:endParaRPr lang="en-GB"/>
          </a:p>
        </p:txBody>
      </p:sp>
    </p:spTree>
    <p:extLst>
      <p:ext uri="{BB962C8B-B14F-4D97-AF65-F5344CB8AC3E}">
        <p14:creationId xmlns:p14="http://schemas.microsoft.com/office/powerpoint/2010/main" val="1548921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Not because people in old age are dying earlier than previously. </a:t>
            </a:r>
          </a:p>
          <a:p>
            <a:r>
              <a:rPr lang="en-GB" sz="1200" kern="1200" dirty="0" smtClean="0">
                <a:solidFill>
                  <a:schemeClr val="tx1"/>
                </a:solidFill>
                <a:effectLst/>
                <a:latin typeface="+mn-lt"/>
                <a:ea typeface="+mn-ea"/>
                <a:cs typeface="+mn-cs"/>
              </a:rPr>
              <a:t>Mortality</a:t>
            </a:r>
            <a:r>
              <a:rPr lang="en-GB" sz="1200" kern="1200" baseline="0" dirty="0" smtClean="0">
                <a:solidFill>
                  <a:schemeClr val="tx1"/>
                </a:solidFill>
                <a:effectLst/>
                <a:latin typeface="+mn-lt"/>
                <a:ea typeface="+mn-ea"/>
                <a:cs typeface="+mn-cs"/>
              </a:rPr>
              <a:t> rates have got worse for almost all age groups and almost all causes of death.  </a:t>
            </a:r>
          </a:p>
          <a:p>
            <a:r>
              <a:rPr lang="en-GB" sz="1200" kern="1200" baseline="0" dirty="0" smtClean="0">
                <a:solidFill>
                  <a:schemeClr val="tx1"/>
                </a:solidFill>
                <a:effectLst/>
                <a:latin typeface="+mn-lt"/>
                <a:ea typeface="+mn-ea"/>
                <a:cs typeface="+mn-cs"/>
              </a:rPr>
              <a:t>Drug related deaths have been particularly important </a:t>
            </a:r>
            <a:r>
              <a:rPr lang="en-GB" sz="1200" kern="1200" dirty="0" smtClean="0">
                <a:solidFill>
                  <a:schemeClr val="tx1"/>
                </a:solidFill>
                <a:effectLst/>
                <a:latin typeface="+mn-lt"/>
                <a:ea typeface="+mn-ea"/>
                <a:cs typeface="+mn-cs"/>
              </a:rPr>
              <a:t>for adults aged under 50 years</a:t>
            </a:r>
          </a:p>
          <a:p>
            <a:r>
              <a:rPr lang="en-GB" sz="1200" kern="1200" dirty="0" smtClean="0">
                <a:solidFill>
                  <a:schemeClr val="tx1"/>
                </a:solidFill>
                <a:effectLst/>
                <a:latin typeface="+mn-lt"/>
                <a:ea typeface="+mn-ea"/>
                <a:cs typeface="+mn-cs"/>
              </a:rPr>
              <a:t>A slowdown in the rate of improvement in cardiovascular disease is the most substantive contributor in the changed trend for those aged 50-85 years (the biggest single cause of death in this age group).</a:t>
            </a:r>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18</a:t>
            </a:fld>
            <a:endParaRPr lang="en-GB"/>
          </a:p>
        </p:txBody>
      </p:sp>
    </p:spTree>
    <p:extLst>
      <p:ext uri="{BB962C8B-B14F-4D97-AF65-F5344CB8AC3E}">
        <p14:creationId xmlns:p14="http://schemas.microsoft.com/office/powerpoint/2010/main" val="1587063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Even</a:t>
            </a:r>
            <a:r>
              <a:rPr lang="en-GB" baseline="0" dirty="0" smtClean="0"/>
              <a:t> more worryingly – there has been a rapid rise in unjust and avoidable inequalities</a:t>
            </a:r>
            <a:r>
              <a:rPr lang="en-GB" baseline="0" dirty="0" smtClean="0"/>
              <a:t>.</a:t>
            </a:r>
          </a:p>
          <a:p>
            <a:pPr lvl="0"/>
            <a:r>
              <a:rPr lang="en-GB" sz="1200" kern="1200" dirty="0" smtClean="0">
                <a:solidFill>
                  <a:schemeClr val="tx1"/>
                </a:solidFill>
                <a:effectLst/>
                <a:latin typeface="+mn-lt"/>
                <a:ea typeface="+mn-ea"/>
                <a:cs typeface="+mn-cs"/>
              </a:rPr>
              <a:t>Over 10 years the negative life expectancy contribution from inequality is approximately six </a:t>
            </a:r>
            <a:r>
              <a:rPr lang="en-GB" sz="1200" b="1" kern="1200" dirty="0" smtClean="0">
                <a:solidFill>
                  <a:schemeClr val="tx1"/>
                </a:solidFill>
                <a:effectLst/>
                <a:latin typeface="+mn-lt"/>
                <a:ea typeface="+mn-ea"/>
                <a:cs typeface="+mn-cs"/>
              </a:rPr>
              <a:t>completely unmitigated</a:t>
            </a:r>
            <a:r>
              <a:rPr lang="en-GB" sz="1200" kern="1200" dirty="0" smtClean="0">
                <a:solidFill>
                  <a:schemeClr val="tx1"/>
                </a:solidFill>
                <a:effectLst/>
                <a:latin typeface="+mn-lt"/>
                <a:ea typeface="+mn-ea"/>
                <a:cs typeface="+mn-cs"/>
              </a:rPr>
              <a:t> COVID-19 pandemics.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82F31E9-5D30-4F02-A874-67AFBA205DF2}" type="slidenum">
              <a:rPr lang="en-GB" smtClean="0"/>
              <a:t>19</a:t>
            </a:fld>
            <a:endParaRPr lang="en-GB"/>
          </a:p>
        </p:txBody>
      </p:sp>
    </p:spTree>
    <p:extLst>
      <p:ext uri="{BB962C8B-B14F-4D97-AF65-F5344CB8AC3E}">
        <p14:creationId xmlns:p14="http://schemas.microsoft.com/office/powerpoint/2010/main" val="2049195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82F31E9-5D30-4F02-A874-67AFBA205DF2}" type="slidenum">
              <a:rPr lang="en-GB" smtClean="0"/>
              <a:t>20</a:t>
            </a:fld>
            <a:endParaRPr lang="en-GB"/>
          </a:p>
        </p:txBody>
      </p:sp>
    </p:spTree>
    <p:extLst>
      <p:ext uri="{BB962C8B-B14F-4D97-AF65-F5344CB8AC3E}">
        <p14:creationId xmlns:p14="http://schemas.microsoft.com/office/powerpoint/2010/main" val="1608001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82F31E9-5D30-4F02-A874-67AFBA205DF2}" type="slidenum">
              <a:rPr lang="en-GB" smtClean="0"/>
              <a:t>21</a:t>
            </a:fld>
            <a:endParaRPr lang="en-GB"/>
          </a:p>
        </p:txBody>
      </p:sp>
    </p:spTree>
    <p:extLst>
      <p:ext uri="{BB962C8B-B14F-4D97-AF65-F5344CB8AC3E}">
        <p14:creationId xmlns:p14="http://schemas.microsoft.com/office/powerpoint/2010/main" val="1402962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82F31E9-5D30-4F02-A874-67AFBA205DF2}" type="slidenum">
              <a:rPr lang="en-GB" smtClean="0"/>
              <a:t>22</a:t>
            </a:fld>
            <a:endParaRPr lang="en-GB"/>
          </a:p>
        </p:txBody>
      </p:sp>
    </p:spTree>
    <p:extLst>
      <p:ext uri="{BB962C8B-B14F-4D97-AF65-F5344CB8AC3E}">
        <p14:creationId xmlns:p14="http://schemas.microsoft.com/office/powerpoint/2010/main" val="2182466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82F31E9-5D30-4F02-A874-67AFBA205DF2}" type="slidenum">
              <a:rPr lang="en-GB" smtClean="0"/>
              <a:t>23</a:t>
            </a:fld>
            <a:endParaRPr lang="en-GB"/>
          </a:p>
        </p:txBody>
      </p:sp>
    </p:spTree>
    <p:extLst>
      <p:ext uri="{BB962C8B-B14F-4D97-AF65-F5344CB8AC3E}">
        <p14:creationId xmlns:p14="http://schemas.microsoft.com/office/powerpoint/2010/main" val="2407037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stalled life expectancy trends only tell half of the story.  Improvements in </a:t>
            </a:r>
            <a:r>
              <a:rPr lang="en-GB" sz="1200" kern="1200" dirty="0" smtClean="0">
                <a:solidFill>
                  <a:schemeClr val="tx1"/>
                </a:solidFill>
                <a:effectLst/>
                <a:latin typeface="+mn-lt"/>
                <a:ea typeface="+mn-ea"/>
                <a:cs typeface="+mn-cs"/>
              </a:rPr>
              <a:t>ill-health and disability in Scotland </a:t>
            </a:r>
            <a:r>
              <a:rPr lang="en-GB" sz="1200" kern="1200" dirty="0" smtClean="0">
                <a:solidFill>
                  <a:schemeClr val="tx1"/>
                </a:solidFill>
                <a:effectLst/>
                <a:latin typeface="+mn-lt"/>
                <a:ea typeface="+mn-ea"/>
                <a:cs typeface="+mn-cs"/>
              </a:rPr>
              <a:t>had </a:t>
            </a:r>
            <a:r>
              <a:rPr lang="en-GB" sz="1200" kern="1200" dirty="0" smtClean="0">
                <a:solidFill>
                  <a:schemeClr val="tx1"/>
                </a:solidFill>
                <a:effectLst/>
                <a:latin typeface="+mn-lt"/>
                <a:ea typeface="+mn-ea"/>
                <a:cs typeface="+mn-cs"/>
              </a:rPr>
              <a:t>also </a:t>
            </a:r>
            <a:r>
              <a:rPr lang="en-GB" sz="1200" kern="1200" dirty="0" smtClean="0">
                <a:solidFill>
                  <a:schemeClr val="tx1"/>
                </a:solidFill>
                <a:effectLst/>
                <a:latin typeface="+mn-lt"/>
                <a:ea typeface="+mn-ea"/>
                <a:cs typeface="+mn-cs"/>
              </a:rPr>
              <a:t>stalled pre-COVID.</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We are seeing a rise in mental health problems, musculoskeletal conditions and substance use issues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Again, this is very unevenly experienced with much higher rates of ill-health in our most deprived communities.   These differences are</a:t>
            </a:r>
            <a:r>
              <a:rPr lang="en-GB" sz="1200" kern="1200" baseline="0" dirty="0" smtClean="0">
                <a:solidFill>
                  <a:schemeClr val="tx1"/>
                </a:solidFill>
                <a:effectLst/>
                <a:latin typeface="+mn-lt"/>
                <a:ea typeface="+mn-ea"/>
                <a:cs typeface="+mn-cs"/>
              </a:rPr>
              <a:t> NOT INEVITABLE and can be changed.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If all the communities in Scotland have the same health as our wealthiest communities we would have amongst the highest Life Expectancy in the world.</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24</a:t>
            </a:fld>
            <a:endParaRPr lang="en-GB"/>
          </a:p>
        </p:txBody>
      </p:sp>
    </p:spTree>
    <p:extLst>
      <p:ext uri="{BB962C8B-B14F-4D97-AF65-F5344CB8AC3E}">
        <p14:creationId xmlns:p14="http://schemas.microsoft.com/office/powerpoint/2010/main" val="795477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25</a:t>
            </a:fld>
            <a:endParaRPr lang="en-GB"/>
          </a:p>
        </p:txBody>
      </p:sp>
    </p:spTree>
    <p:extLst>
      <p:ext uri="{BB962C8B-B14F-4D97-AF65-F5344CB8AC3E}">
        <p14:creationId xmlns:p14="http://schemas.microsoft.com/office/powerpoint/2010/main" val="3242987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health of the population is largely due to societal influences across the economy, housing, work, transport, social support, etc. Although it is difficult to quantify the contribution of these accurately, the role of the NHS in preventing, mitigating or curing these health issues is modest compared to the influence of societal factors.   That is why the partnership between PHS and Local Government</a:t>
            </a:r>
            <a:r>
              <a:rPr lang="en-GB" sz="1200" kern="1200" baseline="0" dirty="0" smtClean="0">
                <a:solidFill>
                  <a:schemeClr val="tx1"/>
                </a:solidFill>
                <a:effectLst/>
                <a:latin typeface="+mn-lt"/>
                <a:ea typeface="+mn-ea"/>
                <a:cs typeface="+mn-cs"/>
              </a:rPr>
              <a:t> is so important.  It requires </a:t>
            </a:r>
            <a:r>
              <a:rPr lang="en-GB" sz="1200" dirty="0" smtClean="0"/>
              <a:t>multi-stakeholder and multi-sectoral action across government and society …… engaging citizens, service providers, civil society, </a:t>
            </a:r>
            <a:r>
              <a:rPr lang="en-GB" sz="1200" dirty="0" smtClean="0"/>
              <a:t>the</a:t>
            </a:r>
            <a:r>
              <a:rPr lang="en-GB" sz="1200" baseline="0" dirty="0" smtClean="0"/>
              <a:t> voluntary sector, </a:t>
            </a:r>
            <a:r>
              <a:rPr lang="en-GB" sz="1200" dirty="0" smtClean="0"/>
              <a:t>the </a:t>
            </a:r>
            <a:r>
              <a:rPr lang="en-GB" sz="1200" dirty="0" smtClean="0"/>
              <a:t>media, planners, policy-makers and politicians</a:t>
            </a:r>
            <a:r>
              <a:rPr lang="en-GB" sz="1200" dirty="0" smtClean="0"/>
              <a:t>.</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82F31E9-5D30-4F02-A874-67AFBA205DF2}" type="slidenum">
              <a:rPr lang="en-GB" smtClean="0"/>
              <a:t>27</a:t>
            </a:fld>
            <a:endParaRPr lang="en-GB"/>
          </a:p>
        </p:txBody>
      </p:sp>
    </p:spTree>
    <p:extLst>
      <p:ext uri="{BB962C8B-B14F-4D97-AF65-F5344CB8AC3E}">
        <p14:creationId xmlns:p14="http://schemas.microsoft.com/office/powerpoint/2010/main" val="27887575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739743" y="817612"/>
            <a:ext cx="10515600" cy="1325563"/>
          </a:xfrm>
          <a:prstGeom prst="rect">
            <a:avLst/>
          </a:prstGeom>
        </p:spPr>
        <p:txBody>
          <a:bodyPr vert="horz" lIns="91440" tIns="45720" rIns="91440" bIns="45720" rtlCol="0" anchor="ctr">
            <a:noAutofit/>
          </a:bodyPr>
          <a:lstStyle>
            <a:lvl1pPr>
              <a:defRPr sz="4800">
                <a:solidFill>
                  <a:schemeClr val="bg1"/>
                </a:solidFill>
                <a:latin typeface="Arial Black" panose="020B0A04020102020204" pitchFamily="34" charset="0"/>
              </a:defRPr>
            </a:lvl1pPr>
          </a:lstStyle>
          <a:p>
            <a:r>
              <a:rPr lang="en-US" dirty="0" smtClean="0"/>
              <a:t>Title of presentation goes here</a:t>
            </a:r>
            <a:endParaRPr lang="en-GB" dirty="0"/>
          </a:p>
        </p:txBody>
      </p:sp>
      <p:sp>
        <p:nvSpPr>
          <p:cNvPr id="10" name="Text Placeholder 9"/>
          <p:cNvSpPr>
            <a:spLocks noGrp="1"/>
          </p:cNvSpPr>
          <p:nvPr>
            <p:ph type="body" sz="quarter" idx="10" hasCustomPrompt="1"/>
          </p:nvPr>
        </p:nvSpPr>
        <p:spPr>
          <a:xfrm>
            <a:off x="738717" y="2319338"/>
            <a:ext cx="10515600" cy="1225550"/>
          </a:xfrm>
        </p:spPr>
        <p:txBody>
          <a:bodyPr/>
          <a:lstStyle>
            <a:lvl1pPr marL="0" indent="0">
              <a:buNone/>
              <a:defRPr>
                <a:solidFill>
                  <a:schemeClr val="bg1"/>
                </a:solidFill>
              </a:defRPr>
            </a:lvl1pPr>
          </a:lstStyle>
          <a:p>
            <a:pPr lvl="0"/>
            <a:r>
              <a:rPr lang="en-US" dirty="0" smtClean="0"/>
              <a:t>Author / date</a:t>
            </a:r>
          </a:p>
        </p:txBody>
      </p:sp>
    </p:spTree>
    <p:extLst>
      <p:ext uri="{BB962C8B-B14F-4D97-AF65-F5344CB8AC3E}">
        <p14:creationId xmlns:p14="http://schemas.microsoft.com/office/powerpoint/2010/main" val="2236013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ullet/ sub bulle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Title</a:t>
            </a:r>
            <a:endParaRPr lang="en-GB" dirty="0"/>
          </a:p>
        </p:txBody>
      </p:sp>
      <p:sp>
        <p:nvSpPr>
          <p:cNvPr id="3" name="Content Placeholder 2"/>
          <p:cNvSpPr>
            <a:spLocks noGrp="1"/>
          </p:cNvSpPr>
          <p:nvPr>
            <p:ph idx="1" hasCustomPrompt="1"/>
          </p:nvPr>
        </p:nvSpPr>
        <p:spPr/>
        <p:txBody>
          <a:bodyPr/>
          <a:lstStyle>
            <a:lvl1pPr>
              <a:defRPr/>
            </a:lvl1pPr>
            <a:lvl2pPr>
              <a:defRPr/>
            </a:lvl2pPr>
          </a:lstStyle>
          <a:p>
            <a:pPr lvl="0"/>
            <a:r>
              <a:rPr lang="en-US" dirty="0" smtClean="0"/>
              <a:t>Bullet</a:t>
            </a:r>
          </a:p>
          <a:p>
            <a:pPr lvl="1"/>
            <a:r>
              <a:rPr lang="en-US" dirty="0" smtClean="0"/>
              <a:t>Sub bullet</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D3B4E852-7373-4693-B109-712EA7999A24}" type="datetimeFigureOut">
              <a:rPr lang="en-GB" smtClean="0">
                <a:solidFill>
                  <a:prstClr val="black"/>
                </a:solidFill>
              </a:rPr>
              <a:pPr/>
              <a:t>13/05/2020</a:t>
            </a:fld>
            <a:endParaRPr lang="en-GB">
              <a:solidFill>
                <a:prstClr val="black"/>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6BFA758B-ADA2-47E5-A62D-53C8FE901A97}"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706169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column Conten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Title</a:t>
            </a:r>
            <a:endParaRPr lang="en-GB" dirty="0"/>
          </a:p>
        </p:txBody>
      </p:sp>
      <p:sp>
        <p:nvSpPr>
          <p:cNvPr id="3" name="Content Placeholder 2"/>
          <p:cNvSpPr>
            <a:spLocks noGrp="1"/>
          </p:cNvSpPr>
          <p:nvPr>
            <p:ph sz="half" idx="1" hasCustomPrompt="1"/>
          </p:nvPr>
        </p:nvSpPr>
        <p:spPr>
          <a:xfrm>
            <a:off x="838200" y="1825626"/>
            <a:ext cx="5156200" cy="4009567"/>
          </a:xfrm>
        </p:spPr>
        <p:txBody>
          <a:bodyPr/>
          <a:lstStyle>
            <a:lvl1pPr>
              <a:defRPr/>
            </a:lvl1pPr>
          </a:lstStyle>
          <a:p>
            <a:pPr lvl="0"/>
            <a:r>
              <a:rPr lang="en-US" dirty="0" smtClean="0"/>
              <a:t>Text</a:t>
            </a:r>
          </a:p>
          <a:p>
            <a:pPr lvl="1"/>
            <a:r>
              <a:rPr lang="en-US" dirty="0" smtClean="0"/>
              <a:t>Second level</a:t>
            </a:r>
          </a:p>
        </p:txBody>
      </p:sp>
      <p:sp>
        <p:nvSpPr>
          <p:cNvPr id="4" name="Content Placeholder 3"/>
          <p:cNvSpPr>
            <a:spLocks noGrp="1"/>
          </p:cNvSpPr>
          <p:nvPr>
            <p:ph sz="half" idx="2" hasCustomPrompt="1"/>
          </p:nvPr>
        </p:nvSpPr>
        <p:spPr>
          <a:xfrm>
            <a:off x="6197600" y="1825626"/>
            <a:ext cx="5156200" cy="4009567"/>
          </a:xfrm>
        </p:spPr>
        <p:txBody>
          <a:bodyPr/>
          <a:lstStyle>
            <a:lvl1pPr>
              <a:defRPr/>
            </a:lvl1pPr>
          </a:lstStyle>
          <a:p>
            <a:pPr lvl="0"/>
            <a:r>
              <a:rPr lang="en-US" dirty="0" smtClean="0"/>
              <a:t>Text</a:t>
            </a:r>
          </a:p>
          <a:p>
            <a:pPr lvl="1"/>
            <a:r>
              <a:rPr lang="en-US" dirty="0" smtClean="0"/>
              <a:t>Second level</a:t>
            </a:r>
          </a:p>
        </p:txBody>
      </p:sp>
    </p:spTree>
    <p:extLst>
      <p:ext uri="{BB962C8B-B14F-4D97-AF65-F5344CB8AC3E}">
        <p14:creationId xmlns:p14="http://schemas.microsoft.com/office/powerpoint/2010/main" val="3108549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Title</a:t>
            </a:r>
            <a:endParaRPr lang="en-GB" dirty="0"/>
          </a:p>
        </p:txBody>
      </p:sp>
    </p:spTree>
    <p:extLst>
      <p:ext uri="{BB962C8B-B14F-4D97-AF65-F5344CB8AC3E}">
        <p14:creationId xmlns:p14="http://schemas.microsoft.com/office/powerpoint/2010/main" val="113174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569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0317" y="457201"/>
            <a:ext cx="10515600" cy="900260"/>
          </a:xfrm>
        </p:spPr>
        <p:txBody>
          <a:bodyPr anchor="b">
            <a:noAutofit/>
          </a:bodyPr>
          <a:lstStyle>
            <a:lvl1pPr>
              <a:defRPr sz="4000"/>
            </a:lvl1pPr>
          </a:lstStyle>
          <a:p>
            <a:r>
              <a:rPr lang="en-US" dirty="0" smtClean="0"/>
              <a:t>Title</a:t>
            </a:r>
            <a:endParaRPr lang="en-GB" dirty="0"/>
          </a:p>
        </p:txBody>
      </p:sp>
      <p:sp>
        <p:nvSpPr>
          <p:cNvPr id="3" name="Picture Placeholder 2"/>
          <p:cNvSpPr>
            <a:spLocks noGrp="1"/>
          </p:cNvSpPr>
          <p:nvPr>
            <p:ph type="pic" idx="1"/>
          </p:nvPr>
        </p:nvSpPr>
        <p:spPr>
          <a:xfrm>
            <a:off x="5183717" y="1696826"/>
            <a:ext cx="6172200" cy="4164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4" name="Text Placeholder 3"/>
          <p:cNvSpPr>
            <a:spLocks noGrp="1"/>
          </p:cNvSpPr>
          <p:nvPr>
            <p:ph type="body" sz="half" idx="2" hasCustomPrompt="1"/>
          </p:nvPr>
        </p:nvSpPr>
        <p:spPr>
          <a:xfrm>
            <a:off x="840318" y="1696826"/>
            <a:ext cx="3932767" cy="4172163"/>
          </a:xfrm>
        </p:spPr>
        <p:txBody>
          <a:bodyPr>
            <a:normAutofit/>
          </a:bodyPr>
          <a:lstStyle>
            <a:lvl1pPr marL="0" indent="0">
              <a:buNone/>
              <a:defRPr sz="32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Text /caption</a:t>
            </a:r>
          </a:p>
        </p:txBody>
      </p:sp>
    </p:spTree>
    <p:extLst>
      <p:ext uri="{BB962C8B-B14F-4D97-AF65-F5344CB8AC3E}">
        <p14:creationId xmlns:p14="http://schemas.microsoft.com/office/powerpoint/2010/main" val="3195363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out captio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0317" y="457201"/>
            <a:ext cx="10515600" cy="900260"/>
          </a:xfrm>
        </p:spPr>
        <p:txBody>
          <a:bodyPr anchor="b">
            <a:noAutofit/>
          </a:bodyPr>
          <a:lstStyle>
            <a:lvl1pPr>
              <a:defRPr sz="4000"/>
            </a:lvl1pPr>
          </a:lstStyle>
          <a:p>
            <a:r>
              <a:rPr lang="en-US" dirty="0" smtClean="0"/>
              <a:t>Title</a:t>
            </a:r>
            <a:endParaRPr lang="en-GB" dirty="0"/>
          </a:p>
        </p:txBody>
      </p:sp>
      <p:sp>
        <p:nvSpPr>
          <p:cNvPr id="3" name="Picture Placeholder 2"/>
          <p:cNvSpPr>
            <a:spLocks noGrp="1"/>
          </p:cNvSpPr>
          <p:nvPr>
            <p:ph type="pic" idx="1"/>
          </p:nvPr>
        </p:nvSpPr>
        <p:spPr>
          <a:xfrm>
            <a:off x="840317" y="1696826"/>
            <a:ext cx="10515600" cy="4164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Tree>
    <p:extLst>
      <p:ext uri="{BB962C8B-B14F-4D97-AF65-F5344CB8AC3E}">
        <p14:creationId xmlns:p14="http://schemas.microsoft.com/office/powerpoint/2010/main" val="1251286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blue slide">
    <p:bg>
      <p:bgPr>
        <a:solidFill>
          <a:srgbClr val="00B0F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0216" y="4927701"/>
            <a:ext cx="10515600" cy="721993"/>
          </a:xfrm>
          <a:prstGeom prst="rect">
            <a:avLst/>
          </a:prstGeom>
        </p:spPr>
        <p:txBody>
          <a:bodyPr/>
          <a:lstStyle>
            <a:lvl1pPr>
              <a:defRPr sz="4000" b="1">
                <a:solidFill>
                  <a:schemeClr val="bg1"/>
                </a:solidFill>
                <a:latin typeface="Arial" panose="020B0604020202020204" pitchFamily="34" charset="0"/>
                <a:cs typeface="Arial" panose="020B0604020202020204"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1235304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green slide">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0216" y="4927701"/>
            <a:ext cx="10515600" cy="721993"/>
          </a:xfrm>
          <a:prstGeom prst="rect">
            <a:avLst/>
          </a:prstGeom>
        </p:spPr>
        <p:txBody>
          <a:bodyPr/>
          <a:lstStyle>
            <a:lvl1pPr>
              <a:defRPr sz="4000" b="1">
                <a:solidFill>
                  <a:schemeClr val="bg1"/>
                </a:solidFill>
                <a:latin typeface="Arial" panose="020B0604020202020204" pitchFamily="34" charset="0"/>
                <a:cs typeface="Arial" panose="020B0604020202020204"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3529215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purple slide">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0216" y="4927701"/>
            <a:ext cx="10515600" cy="721993"/>
          </a:xfrm>
          <a:prstGeom prst="rect">
            <a:avLst/>
          </a:prstGeom>
        </p:spPr>
        <p:txBody>
          <a:bodyPr/>
          <a:lstStyle>
            <a:lvl1pPr>
              <a:defRPr sz="4000" b="1">
                <a:solidFill>
                  <a:schemeClr val="bg1"/>
                </a:solidFill>
                <a:latin typeface="Arial" panose="020B0604020202020204" pitchFamily="34" charset="0"/>
                <a:cs typeface="Arial" panose="020B0604020202020204"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2959753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dark blue slide">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0216" y="4927701"/>
            <a:ext cx="10515600" cy="721993"/>
          </a:xfrm>
          <a:prstGeom prst="rect">
            <a:avLst/>
          </a:prstGeom>
        </p:spPr>
        <p:txBody>
          <a:bodyPr/>
          <a:lstStyle>
            <a:lvl1pPr>
              <a:defRPr sz="4000" b="1">
                <a:solidFill>
                  <a:schemeClr val="bg1"/>
                </a:solidFill>
                <a:latin typeface="Arial" panose="020B0604020202020204" pitchFamily="34" charset="0"/>
                <a:cs typeface="Arial" panose="020B0604020202020204"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2040428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AF7D46-1510-40CA-8F80-C382106F3239}"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1602118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AF7D46-1510-40CA-8F80-C382106F3239}"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1857255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AF7D46-1510-40CA-8F80-C382106F3239}"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292916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AF7D46-1510-40CA-8F80-C382106F3239}" type="datetimeFigureOut">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939796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AF7D46-1510-40CA-8F80-C382106F3239}" type="datetimeFigureOut">
              <a:rPr lang="en-GB" smtClean="0"/>
              <a:t>13/05/2020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1342183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AF7D46-1510-40CA-8F80-C382106F3239}" type="datetimeFigureOut">
              <a:rPr lang="en-GB" smtClean="0"/>
              <a:t>13/05/2020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1738272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AF7D46-1510-40CA-8F80-C382106F3239}" type="datetimeFigureOut">
              <a:rPr lang="en-GB" smtClean="0"/>
              <a:t>13/05/2020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3071587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AF7D46-1510-40CA-8F80-C382106F3239}" type="datetimeFigureOut">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1921524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AF7D46-1510-40CA-8F80-C382106F3239}" type="datetimeFigureOut">
              <a:rPr lang="en-GB" smtClean="0"/>
              <a:t>13/05/2020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2645647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AF7D46-1510-40CA-8F80-C382106F3239}"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1164843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AF7D46-1510-40CA-8F80-C382106F3239}" type="datetimeFigureOut">
              <a:rPr lang="en-GB" smtClean="0"/>
              <a:t>13/05/2020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746BF9-BF04-4B5E-B860-66CCF39AB0F5}" type="slidenum">
              <a:rPr lang="en-GB" smtClean="0"/>
              <a:t>‹#›</a:t>
            </a:fld>
            <a:endParaRPr lang="en-GB"/>
          </a:p>
        </p:txBody>
      </p:sp>
    </p:spTree>
    <p:extLst>
      <p:ext uri="{BB962C8B-B14F-4D97-AF65-F5344CB8AC3E}">
        <p14:creationId xmlns:p14="http://schemas.microsoft.com/office/powerpoint/2010/main" val="2127136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smtClean="0"/>
              <a:t>Title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6142960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AF7D46-1510-40CA-8F80-C382106F3239}" type="datetimeFigureOut">
              <a:rPr lang="en-GB" smtClean="0"/>
              <a:t>13/05/2020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46BF9-BF04-4B5E-B860-66CCF39AB0F5}" type="slidenum">
              <a:rPr lang="en-GB" smtClean="0"/>
              <a:t>‹#›</a:t>
            </a:fld>
            <a:endParaRPr lang="en-GB"/>
          </a:p>
        </p:txBody>
      </p:sp>
    </p:spTree>
    <p:extLst>
      <p:ext uri="{BB962C8B-B14F-4D97-AF65-F5344CB8AC3E}">
        <p14:creationId xmlns:p14="http://schemas.microsoft.com/office/powerpoint/2010/main" val="21937511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tags" Target="../tags/tag1.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tags" Target="../tags/tag2.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3.xml"/><Relationship Id="rId5" Type="http://schemas.openxmlformats.org/officeDocument/2006/relationships/image" Target="../media/image21.emf"/><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341" y="817612"/>
            <a:ext cx="11447930" cy="1325563"/>
          </a:xfrm>
        </p:spPr>
        <p:txBody>
          <a:bodyPr/>
          <a:lstStyle/>
          <a:p>
            <a:r>
              <a:rPr lang="en-GB" dirty="0" smtClean="0"/>
              <a:t>COVID-19 and Health Inequalities</a:t>
            </a:r>
            <a:endParaRPr lang="en-GB" dirty="0"/>
          </a:p>
        </p:txBody>
      </p:sp>
      <p:sp>
        <p:nvSpPr>
          <p:cNvPr id="3" name="Text Placeholder 2"/>
          <p:cNvSpPr>
            <a:spLocks noGrp="1"/>
          </p:cNvSpPr>
          <p:nvPr>
            <p:ph type="body" sz="quarter" idx="10"/>
          </p:nvPr>
        </p:nvSpPr>
        <p:spPr/>
        <p:txBody>
          <a:bodyPr/>
          <a:lstStyle/>
          <a:p>
            <a:r>
              <a:rPr lang="en-GB" dirty="0" smtClean="0"/>
              <a:t>Diane Stockton</a:t>
            </a:r>
          </a:p>
          <a:p>
            <a:r>
              <a:rPr lang="en-GB" dirty="0" smtClean="0"/>
              <a:t>Social and System Recovery Programme Lead</a:t>
            </a:r>
            <a:endParaRPr lang="en-GB" dirty="0"/>
          </a:p>
        </p:txBody>
      </p:sp>
    </p:spTree>
    <p:extLst>
      <p:ext uri="{BB962C8B-B14F-4D97-AF65-F5344CB8AC3E}">
        <p14:creationId xmlns:p14="http://schemas.microsoft.com/office/powerpoint/2010/main" val="4147997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B0F0"/>
                </a:solidFill>
              </a:rPr>
              <a:t>The Bare Statistics</a:t>
            </a:r>
            <a:endParaRPr lang="en-GB" b="1" dirty="0">
              <a:solidFill>
                <a:srgbClr val="00B0F0"/>
              </a:solidFill>
            </a:endParaRPr>
          </a:p>
        </p:txBody>
      </p:sp>
    </p:spTree>
    <p:extLst>
      <p:ext uri="{BB962C8B-B14F-4D97-AF65-F5344CB8AC3E}">
        <p14:creationId xmlns:p14="http://schemas.microsoft.com/office/powerpoint/2010/main" val="13019885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35724" y="1690688"/>
            <a:ext cx="10618076" cy="4884726"/>
          </a:xfrm>
          <a:prstGeom prst="rect">
            <a:avLst/>
          </a:prstGeom>
        </p:spPr>
      </p:pic>
      <p:sp>
        <p:nvSpPr>
          <p:cNvPr id="4" name="Title 1"/>
          <p:cNvSpPr>
            <a:spLocks noGrp="1"/>
          </p:cNvSpPr>
          <p:nvPr>
            <p:ph type="title"/>
          </p:nvPr>
        </p:nvSpPr>
        <p:spPr/>
        <p:txBody>
          <a:bodyPr/>
          <a:lstStyle/>
          <a:p>
            <a:r>
              <a:rPr lang="en-GB" dirty="0" smtClean="0"/>
              <a:t>COVID19 and Inequalities (Scotland)</a:t>
            </a:r>
            <a:endParaRPr lang="en-GB" dirty="0"/>
          </a:p>
        </p:txBody>
      </p:sp>
    </p:spTree>
    <p:extLst>
      <p:ext uri="{BB962C8B-B14F-4D97-AF65-F5344CB8AC3E}">
        <p14:creationId xmlns:p14="http://schemas.microsoft.com/office/powerpoint/2010/main" val="41899962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27503" y="1840519"/>
            <a:ext cx="9719476" cy="4746088"/>
          </a:xfrm>
          <a:prstGeom prst="rect">
            <a:avLst/>
          </a:prstGeom>
        </p:spPr>
      </p:pic>
      <p:sp>
        <p:nvSpPr>
          <p:cNvPr id="4" name="Title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COVID19 and Inequalities (Scotland)</a:t>
            </a:r>
            <a:endParaRPr lang="en-GB" dirty="0"/>
          </a:p>
        </p:txBody>
      </p:sp>
    </p:spTree>
    <p:extLst>
      <p:ext uri="{BB962C8B-B14F-4D97-AF65-F5344CB8AC3E}">
        <p14:creationId xmlns:p14="http://schemas.microsoft.com/office/powerpoint/2010/main" val="1863699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38200" y="1806049"/>
            <a:ext cx="9335814" cy="4653303"/>
          </a:xfrm>
          <a:prstGeom prst="rect">
            <a:avLst/>
          </a:prstGeom>
        </p:spPr>
      </p:pic>
      <p:sp>
        <p:nvSpPr>
          <p:cNvPr id="4" name="Title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COVID19 and Inequalities (Scotland)</a:t>
            </a:r>
            <a:endParaRPr lang="en-GB" dirty="0"/>
          </a:p>
        </p:txBody>
      </p:sp>
    </p:spTree>
    <p:extLst>
      <p:ext uri="{BB962C8B-B14F-4D97-AF65-F5344CB8AC3E}">
        <p14:creationId xmlns:p14="http://schemas.microsoft.com/office/powerpoint/2010/main" val="4166383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COVID19 and inequalities (Scotland)</a:t>
            </a:r>
            <a:endParaRPr lang="en-GB" dirty="0"/>
          </a:p>
        </p:txBody>
      </p:sp>
      <p:pic>
        <p:nvPicPr>
          <p:cNvPr id="3" name="Picture 2"/>
          <p:cNvPicPr>
            <a:picLocks noChangeAspect="1"/>
          </p:cNvPicPr>
          <p:nvPr/>
        </p:nvPicPr>
        <p:blipFill>
          <a:blip r:embed="rId2"/>
          <a:stretch>
            <a:fillRect/>
          </a:stretch>
        </p:blipFill>
        <p:spPr>
          <a:xfrm>
            <a:off x="545351" y="1324303"/>
            <a:ext cx="11236746" cy="4821385"/>
          </a:xfrm>
          <a:prstGeom prst="rect">
            <a:avLst/>
          </a:prstGeom>
        </p:spPr>
      </p:pic>
    </p:spTree>
    <p:extLst>
      <p:ext uri="{BB962C8B-B14F-4D97-AF65-F5344CB8AC3E}">
        <p14:creationId xmlns:p14="http://schemas.microsoft.com/office/powerpoint/2010/main" val="1693786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COVID19 and Inequalities (Scotland)</a:t>
            </a:r>
            <a:endParaRPr lang="en-GB" dirty="0"/>
          </a:p>
        </p:txBody>
      </p:sp>
      <p:pic>
        <p:nvPicPr>
          <p:cNvPr id="3" name="Picture 2"/>
          <p:cNvPicPr>
            <a:picLocks noChangeAspect="1"/>
          </p:cNvPicPr>
          <p:nvPr/>
        </p:nvPicPr>
        <p:blipFill>
          <a:blip r:embed="rId3"/>
          <a:stretch>
            <a:fillRect/>
          </a:stretch>
        </p:blipFill>
        <p:spPr>
          <a:xfrm>
            <a:off x="1051034" y="1429407"/>
            <a:ext cx="10302766" cy="5013434"/>
          </a:xfrm>
          <a:prstGeom prst="rect">
            <a:avLst/>
          </a:prstGeom>
        </p:spPr>
      </p:pic>
    </p:spTree>
    <p:extLst>
      <p:ext uri="{BB962C8B-B14F-4D97-AF65-F5344CB8AC3E}">
        <p14:creationId xmlns:p14="http://schemas.microsoft.com/office/powerpoint/2010/main" val="103200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38200" y="1450428"/>
            <a:ext cx="9702312" cy="5076496"/>
          </a:xfrm>
          <a:prstGeom prst="rect">
            <a:avLst/>
          </a:prstGeom>
        </p:spPr>
      </p:pic>
      <p:sp>
        <p:nvSpPr>
          <p:cNvPr id="4" name="Title 1"/>
          <p:cNvSpPr>
            <a:spLocks noGrp="1"/>
          </p:cNvSpPr>
          <p:nvPr>
            <p:ph type="title"/>
          </p:nvPr>
        </p:nvSpPr>
        <p:spPr/>
        <p:txBody>
          <a:bodyPr/>
          <a:lstStyle/>
          <a:p>
            <a:r>
              <a:rPr lang="en-GB" dirty="0" smtClean="0"/>
              <a:t>COVID19 and Inequalities (Scotland)</a:t>
            </a:r>
            <a:endParaRPr lang="en-GB" dirty="0"/>
          </a:p>
        </p:txBody>
      </p:sp>
    </p:spTree>
    <p:extLst>
      <p:ext uri="{BB962C8B-B14F-4D97-AF65-F5344CB8AC3E}">
        <p14:creationId xmlns:p14="http://schemas.microsoft.com/office/powerpoint/2010/main" val="1324436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Number of emergency admissions (Scotland)</a:t>
            </a:r>
            <a:endParaRPr lang="en-GB" dirty="0"/>
          </a:p>
        </p:txBody>
      </p:sp>
      <p:pic>
        <p:nvPicPr>
          <p:cNvPr id="3" name="Picture 2"/>
          <p:cNvPicPr>
            <a:picLocks noChangeAspect="1"/>
          </p:cNvPicPr>
          <p:nvPr/>
        </p:nvPicPr>
        <p:blipFill>
          <a:blip r:embed="rId2"/>
          <a:stretch>
            <a:fillRect/>
          </a:stretch>
        </p:blipFill>
        <p:spPr>
          <a:xfrm>
            <a:off x="1041061" y="1912816"/>
            <a:ext cx="8828153" cy="4880604"/>
          </a:xfrm>
          <a:prstGeom prst="rect">
            <a:avLst/>
          </a:prstGeom>
        </p:spPr>
      </p:pic>
    </p:spTree>
    <p:extLst>
      <p:ext uri="{BB962C8B-B14F-4D97-AF65-F5344CB8AC3E}">
        <p14:creationId xmlns:p14="http://schemas.microsoft.com/office/powerpoint/2010/main" val="2883640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COVID19 and Inequalities (Scotland)</a:t>
            </a:r>
          </a:p>
        </p:txBody>
      </p:sp>
      <p:pic>
        <p:nvPicPr>
          <p:cNvPr id="3" name="Picture 2"/>
          <p:cNvPicPr>
            <a:picLocks noChangeAspect="1"/>
          </p:cNvPicPr>
          <p:nvPr/>
        </p:nvPicPr>
        <p:blipFill>
          <a:blip r:embed="rId2"/>
          <a:stretch>
            <a:fillRect/>
          </a:stretch>
        </p:blipFill>
        <p:spPr>
          <a:xfrm>
            <a:off x="250996" y="1502979"/>
            <a:ext cx="11102803" cy="4971393"/>
          </a:xfrm>
          <a:prstGeom prst="rect">
            <a:avLst/>
          </a:prstGeom>
        </p:spPr>
      </p:pic>
    </p:spTree>
    <p:extLst>
      <p:ext uri="{BB962C8B-B14F-4D97-AF65-F5344CB8AC3E}">
        <p14:creationId xmlns:p14="http://schemas.microsoft.com/office/powerpoint/2010/main" val="233123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B0F0"/>
                </a:solidFill>
              </a:rPr>
              <a:t>Further work in progress</a:t>
            </a:r>
            <a:endParaRPr lang="en-GB" b="1" dirty="0">
              <a:solidFill>
                <a:srgbClr val="00B0F0"/>
              </a:solidFill>
            </a:endParaRPr>
          </a:p>
        </p:txBody>
      </p:sp>
      <p:sp>
        <p:nvSpPr>
          <p:cNvPr id="4" name="Content Placeholder 3"/>
          <p:cNvSpPr>
            <a:spLocks noGrp="1"/>
          </p:cNvSpPr>
          <p:nvPr>
            <p:ph idx="1"/>
          </p:nvPr>
        </p:nvSpPr>
        <p:spPr/>
        <p:txBody>
          <a:bodyPr/>
          <a:lstStyle/>
          <a:p>
            <a:r>
              <a:rPr lang="en-GB" dirty="0" smtClean="0"/>
              <a:t>Race and ethnicity – particularly Black and Asian communities</a:t>
            </a:r>
          </a:p>
          <a:p>
            <a:pPr lvl="1"/>
            <a:r>
              <a:rPr lang="en-GB" dirty="0" smtClean="0"/>
              <a:t>Observed differences in England; Scottish data to be published next week</a:t>
            </a:r>
          </a:p>
          <a:p>
            <a:pPr lvl="1"/>
            <a:r>
              <a:rPr lang="en-GB" dirty="0" smtClean="0"/>
              <a:t>Socio-economic disadvantage</a:t>
            </a:r>
          </a:p>
          <a:p>
            <a:pPr lvl="1"/>
            <a:r>
              <a:rPr lang="en-GB" dirty="0" smtClean="0"/>
              <a:t>Disproportionately from high risk key worker jobs</a:t>
            </a:r>
          </a:p>
          <a:p>
            <a:pPr lvl="1"/>
            <a:r>
              <a:rPr lang="en-GB" dirty="0" smtClean="0"/>
              <a:t>More likely to live in densely populated urban areas</a:t>
            </a:r>
          </a:p>
          <a:p>
            <a:pPr lvl="1"/>
            <a:r>
              <a:rPr lang="en-GB" dirty="0" smtClean="0"/>
              <a:t>Particularly true in London</a:t>
            </a:r>
          </a:p>
          <a:p>
            <a:pPr marL="457200" lvl="1" indent="0">
              <a:buNone/>
            </a:pPr>
            <a:endParaRPr lang="en-GB" dirty="0"/>
          </a:p>
          <a:p>
            <a:r>
              <a:rPr lang="en-GB" dirty="0" smtClean="0"/>
              <a:t>Vulnerable groups, including gypsy/travellers, drug users, homeless</a:t>
            </a:r>
            <a:endParaRPr lang="en-GB" dirty="0"/>
          </a:p>
        </p:txBody>
      </p:sp>
    </p:spTree>
    <p:extLst>
      <p:ext uri="{BB962C8B-B14F-4D97-AF65-F5344CB8AC3E}">
        <p14:creationId xmlns:p14="http://schemas.microsoft.com/office/powerpoint/2010/main" val="2042365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B0F0"/>
                </a:solidFill>
              </a:rPr>
              <a:t>Causes for the disparity in COVID</a:t>
            </a:r>
            <a:endParaRPr lang="en-GB" b="1" dirty="0">
              <a:solidFill>
                <a:srgbClr val="00B0F0"/>
              </a:solidFill>
            </a:endParaRPr>
          </a:p>
        </p:txBody>
      </p:sp>
      <p:sp>
        <p:nvSpPr>
          <p:cNvPr id="3" name="Content Placeholder 2"/>
          <p:cNvSpPr>
            <a:spLocks noGrp="1"/>
          </p:cNvSpPr>
          <p:nvPr>
            <p:ph idx="1"/>
          </p:nvPr>
        </p:nvSpPr>
        <p:spPr>
          <a:xfrm>
            <a:off x="838199" y="1439916"/>
            <a:ext cx="10660117" cy="5013435"/>
          </a:xfrm>
        </p:spPr>
        <p:txBody>
          <a:bodyPr>
            <a:normAutofit fontScale="92500" lnSpcReduction="20000"/>
          </a:bodyPr>
          <a:lstStyle/>
          <a:p>
            <a:pPr marL="0" indent="0">
              <a:buNone/>
            </a:pPr>
            <a:r>
              <a:rPr lang="en-GB" b="1" dirty="0" smtClean="0"/>
              <a:t>Risk of contracting</a:t>
            </a:r>
          </a:p>
          <a:p>
            <a:r>
              <a:rPr lang="en-GB" dirty="0" smtClean="0"/>
              <a:t>Disproportionately more likely to be in key worker jobs, and particularly, high risk key worker jobs</a:t>
            </a:r>
          </a:p>
          <a:p>
            <a:r>
              <a:rPr lang="en-GB" dirty="0" smtClean="0"/>
              <a:t>Less likely to be able to work from home (10% vs 50%)</a:t>
            </a:r>
            <a:endParaRPr lang="en-GB" dirty="0" smtClean="0"/>
          </a:p>
          <a:p>
            <a:r>
              <a:rPr lang="en-GB" dirty="0" smtClean="0"/>
              <a:t>More likely to have to travel on public transport to work</a:t>
            </a:r>
          </a:p>
          <a:p>
            <a:r>
              <a:rPr lang="en-GB" dirty="0" smtClean="0"/>
              <a:t>More cramped housing conditions in some cases</a:t>
            </a:r>
          </a:p>
          <a:p>
            <a:pPr marL="0" indent="0">
              <a:buNone/>
            </a:pPr>
            <a:endParaRPr lang="en-GB" dirty="0"/>
          </a:p>
          <a:p>
            <a:pPr marL="0" indent="0">
              <a:buNone/>
            </a:pPr>
            <a:r>
              <a:rPr lang="en-GB" b="1" dirty="0" smtClean="0"/>
              <a:t>Outcomes</a:t>
            </a:r>
          </a:p>
          <a:p>
            <a:r>
              <a:rPr lang="en-GB" dirty="0" smtClean="0"/>
              <a:t>We already had significant and persistent inequalities in health outcomes</a:t>
            </a:r>
          </a:p>
          <a:p>
            <a:r>
              <a:rPr lang="en-GB" dirty="0" smtClean="0"/>
              <a:t>Pre-COVID there were unsustainable pressures on health and social care services impacting on poor health outcomes</a:t>
            </a:r>
          </a:p>
          <a:p>
            <a:r>
              <a:rPr lang="en-GB" dirty="0" smtClean="0"/>
              <a:t>The virus is more acute for those who already suffer poorer health</a:t>
            </a:r>
          </a:p>
          <a:p>
            <a:endParaRPr lang="en-GB" dirty="0" smtClean="0"/>
          </a:p>
          <a:p>
            <a:endParaRPr lang="en-GB" dirty="0" smtClean="0"/>
          </a:p>
          <a:p>
            <a:endParaRPr lang="en-GB" dirty="0" smtClean="0"/>
          </a:p>
          <a:p>
            <a:pPr marL="0" indent="0">
              <a:buNone/>
            </a:pPr>
            <a:endParaRPr lang="en-GB" dirty="0" smtClean="0"/>
          </a:p>
          <a:p>
            <a:endParaRPr lang="en-GB" dirty="0" smtClean="0"/>
          </a:p>
          <a:p>
            <a:endParaRPr lang="en-GB" dirty="0"/>
          </a:p>
        </p:txBody>
      </p:sp>
    </p:spTree>
    <p:extLst>
      <p:ext uri="{BB962C8B-B14F-4D97-AF65-F5344CB8AC3E}">
        <p14:creationId xmlns:p14="http://schemas.microsoft.com/office/powerpoint/2010/main" val="13678165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Rectangle 2"/>
          <p:cNvSpPr>
            <a:spLocks noChangeArrowheads="1"/>
          </p:cNvSpPr>
          <p:nvPr/>
        </p:nvSpPr>
        <p:spPr bwMode="auto">
          <a:xfrm>
            <a:off x="325821"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2640" tIns="914112" rIns="1142640" bIns="91411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Figure 1 – The mechanisms through which the unintended population health impacts of the Non-Pharmaceutical Interventions (NPIs) may occur </a:t>
            </a:r>
            <a:endParaRPr kumimoji="0" lang="en-GB"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b="500"/>
          <a:stretch>
            <a:fillRect/>
          </a:stretch>
        </p:blipFill>
        <p:spPr bwMode="auto">
          <a:xfrm>
            <a:off x="1776248" y="457200"/>
            <a:ext cx="8113986" cy="621974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325821" y="45021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Arial" panose="020B0604020202020204" pitchFamily="34" charset="0"/>
                <a:ea typeface="Calibri" panose="020F0502020204030204" pitchFamily="34" charset="0"/>
              </a:rPr>
              <a:t/>
            </a:r>
            <a:br>
              <a:rPr kumimoji="0" lang="en-GB" altLang="en-US" sz="1100" b="1" i="0" u="none" strike="noStrike" cap="none" normalizeH="0" baseline="0" smtClean="0">
                <a:ln>
                  <a:noFill/>
                </a:ln>
                <a:solidFill>
                  <a:schemeClr val="tx1"/>
                </a:solidFill>
                <a:effectLst/>
                <a:latin typeface="Arial" panose="020B0604020202020204" pitchFamily="34" charset="0"/>
                <a:ea typeface="Calibri" panose="020F0502020204030204" pitchFamily="34" charset="0"/>
              </a:rPr>
            </a:b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94842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B0F0"/>
                </a:solidFill>
              </a:rPr>
              <a:t>Wider impact of lockdown</a:t>
            </a:r>
            <a:endParaRPr lang="en-GB" b="1" dirty="0">
              <a:solidFill>
                <a:srgbClr val="00B0F0"/>
              </a:solidFill>
            </a:endParaRPr>
          </a:p>
        </p:txBody>
      </p:sp>
      <p:sp>
        <p:nvSpPr>
          <p:cNvPr id="3" name="Content Placeholder 2"/>
          <p:cNvSpPr>
            <a:spLocks noGrp="1"/>
          </p:cNvSpPr>
          <p:nvPr>
            <p:ph idx="1"/>
          </p:nvPr>
        </p:nvSpPr>
        <p:spPr>
          <a:xfrm>
            <a:off x="838200" y="1825625"/>
            <a:ext cx="10515600" cy="4680278"/>
          </a:xfrm>
        </p:spPr>
        <p:txBody>
          <a:bodyPr>
            <a:normAutofit/>
          </a:bodyPr>
          <a:lstStyle/>
          <a:p>
            <a:r>
              <a:rPr lang="en-GB" dirty="0" smtClean="0"/>
              <a:t>Those on low </a:t>
            </a:r>
            <a:r>
              <a:rPr lang="en-GB" dirty="0"/>
              <a:t>wages are seven times as likely as high earners to have worked in a sector that has been shut </a:t>
            </a:r>
            <a:r>
              <a:rPr lang="en-GB" dirty="0" smtClean="0"/>
              <a:t>down</a:t>
            </a:r>
          </a:p>
          <a:p>
            <a:r>
              <a:rPr lang="en-GB" dirty="0" smtClean="0"/>
              <a:t>Increased food insecurity</a:t>
            </a:r>
          </a:p>
          <a:p>
            <a:r>
              <a:rPr lang="en-GB" dirty="0" smtClean="0"/>
              <a:t>Increase in poor mental wellbeing - job insecurity, isolation</a:t>
            </a:r>
          </a:p>
          <a:p>
            <a:r>
              <a:rPr lang="en-GB" dirty="0" smtClean="0"/>
              <a:t>Increase in domestic violence</a:t>
            </a:r>
          </a:p>
          <a:p>
            <a:r>
              <a:rPr lang="en-GB" dirty="0" smtClean="0"/>
              <a:t>Differential impact for those in rented accommodation (</a:t>
            </a:r>
            <a:r>
              <a:rPr lang="en-GB" dirty="0"/>
              <a:t>the average renter spends a third of their income on housing – compared with 17% of </a:t>
            </a:r>
            <a:r>
              <a:rPr lang="en-GB" dirty="0" smtClean="0"/>
              <a:t>homeowners)</a:t>
            </a:r>
          </a:p>
          <a:p>
            <a:r>
              <a:rPr lang="en-GB" dirty="0" smtClean="0"/>
              <a:t>Loss of job opportunities for our 16-25 year olds</a:t>
            </a:r>
            <a:endParaRPr lang="en-GB" dirty="0"/>
          </a:p>
        </p:txBody>
      </p:sp>
    </p:spTree>
    <p:extLst>
      <p:ext uri="{BB962C8B-B14F-4D97-AF65-F5344CB8AC3E}">
        <p14:creationId xmlns:p14="http://schemas.microsoft.com/office/powerpoint/2010/main" val="34583650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70C0"/>
                </a:solidFill>
              </a:rPr>
              <a:t>The backdrop to the current challenge</a:t>
            </a:r>
            <a:endParaRPr lang="en-GB" b="1" dirty="0">
              <a:solidFill>
                <a:srgbClr val="0070C0"/>
              </a:solidFill>
            </a:endParaRPr>
          </a:p>
        </p:txBody>
      </p:sp>
      <p:sp>
        <p:nvSpPr>
          <p:cNvPr id="3" name="Content Placeholder 2"/>
          <p:cNvSpPr>
            <a:spLocks noGrp="1"/>
          </p:cNvSpPr>
          <p:nvPr>
            <p:ph idx="1"/>
          </p:nvPr>
        </p:nvSpPr>
        <p:spPr/>
        <p:txBody>
          <a:bodyPr>
            <a:normAutofit/>
          </a:bodyPr>
          <a:lstStyle/>
          <a:p>
            <a:pPr marL="0" indent="0">
              <a:buNone/>
            </a:pPr>
            <a:endParaRPr lang="en-GB" dirty="0" smtClean="0"/>
          </a:p>
          <a:p>
            <a:r>
              <a:rPr lang="en-GB" dirty="0" smtClean="0"/>
              <a:t>Scotland’s relative poor health and wellbeing</a:t>
            </a:r>
          </a:p>
          <a:p>
            <a:endParaRPr lang="en-GB" dirty="0" smtClean="0"/>
          </a:p>
          <a:p>
            <a:r>
              <a:rPr lang="en-GB" dirty="0" smtClean="0"/>
              <a:t>Significant and persistent inequalities in health outcomes</a:t>
            </a:r>
          </a:p>
          <a:p>
            <a:endParaRPr lang="en-GB" dirty="0" smtClean="0"/>
          </a:p>
          <a:p>
            <a:r>
              <a:rPr lang="en-GB" dirty="0" smtClean="0"/>
              <a:t>Unsustainable pressures on health and social care services </a:t>
            </a:r>
          </a:p>
          <a:p>
            <a:pPr marL="0" indent="0">
              <a:buNone/>
            </a:pPr>
            <a:endParaRPr lang="en-GB" dirty="0" smtClean="0"/>
          </a:p>
          <a:p>
            <a:pPr marL="0" indent="0">
              <a:buNone/>
            </a:pPr>
            <a:endParaRPr lang="en-GB" dirty="0" smtClean="0"/>
          </a:p>
          <a:p>
            <a:pPr marL="0" indent="0">
              <a:buNone/>
            </a:pPr>
            <a:endParaRPr lang="en-GB" dirty="0">
              <a:solidFill>
                <a:srgbClr val="0070C0"/>
              </a:solidFill>
            </a:endParaRPr>
          </a:p>
        </p:txBody>
      </p:sp>
    </p:spTree>
    <p:extLst>
      <p:ext uri="{BB962C8B-B14F-4D97-AF65-F5344CB8AC3E}">
        <p14:creationId xmlns:p14="http://schemas.microsoft.com/office/powerpoint/2010/main" val="2982080532"/>
      </p:ext>
    </p:extLst>
  </p:cSld>
  <p:clrMapOvr>
    <a:masterClrMapping/>
  </p:clrMapOvr>
  <mc:AlternateContent xmlns:mc="http://schemas.openxmlformats.org/markup-compatibility/2006" xmlns:p14="http://schemas.microsoft.com/office/powerpoint/2010/main">
    <mc:Choice Requires="p14">
      <p:transition spd="slow" p14:dur="2000" advTm="10715"/>
    </mc:Choice>
    <mc:Fallback xmlns="">
      <p:transition spd="slow" advTm="10715"/>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755535" y="431800"/>
            <a:ext cx="10111232" cy="6032499"/>
          </a:xfrm>
          <a:prstGeom prst="rect">
            <a:avLst/>
          </a:prstGeom>
        </p:spPr>
      </p:pic>
      <p:pic>
        <p:nvPicPr>
          <p:cNvPr id="2" name="Picture 1"/>
          <p:cNvPicPr>
            <a:picLocks noChangeAspect="1"/>
          </p:cNvPicPr>
          <p:nvPr/>
        </p:nvPicPr>
        <p:blipFill>
          <a:blip r:embed="rId5"/>
          <a:stretch>
            <a:fillRect/>
          </a:stretch>
        </p:blipFill>
        <p:spPr>
          <a:xfrm>
            <a:off x="755535" y="431800"/>
            <a:ext cx="10111232" cy="6032499"/>
          </a:xfrm>
          <a:prstGeom prst="rect">
            <a:avLst/>
          </a:prstGeom>
        </p:spPr>
      </p:pic>
      <p:sp>
        <p:nvSpPr>
          <p:cNvPr id="4" name="Rectangle 3"/>
          <p:cNvSpPr/>
          <p:nvPr/>
        </p:nvSpPr>
        <p:spPr>
          <a:xfrm>
            <a:off x="1625600" y="723900"/>
            <a:ext cx="2616200" cy="48514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625600" y="723900"/>
            <a:ext cx="2616200" cy="584775"/>
          </a:xfrm>
          <a:prstGeom prst="rect">
            <a:avLst/>
          </a:prstGeom>
          <a:noFill/>
        </p:spPr>
        <p:txBody>
          <a:bodyPr wrap="square" rtlCol="0">
            <a:spAutoFit/>
          </a:bodyPr>
          <a:lstStyle/>
          <a:p>
            <a:pPr algn="ctr"/>
            <a:r>
              <a:rPr lang="en-GB" sz="1600" dirty="0" smtClean="0"/>
              <a:t>Infectious disease outbreaks, food supplies, wars</a:t>
            </a:r>
            <a:endParaRPr lang="en-GB" sz="1600" dirty="0"/>
          </a:p>
        </p:txBody>
      </p:sp>
      <p:grpSp>
        <p:nvGrpSpPr>
          <p:cNvPr id="14" name="Group 13"/>
          <p:cNvGrpSpPr/>
          <p:nvPr/>
        </p:nvGrpSpPr>
        <p:grpSpPr>
          <a:xfrm>
            <a:off x="1917700" y="2203450"/>
            <a:ext cx="2184400" cy="933450"/>
            <a:chOff x="1917700" y="2203450"/>
            <a:chExt cx="2184400" cy="933450"/>
          </a:xfrm>
        </p:grpSpPr>
        <p:cxnSp>
          <p:nvCxnSpPr>
            <p:cNvPr id="7" name="Straight Arrow Connector 6"/>
            <p:cNvCxnSpPr/>
            <p:nvPr/>
          </p:nvCxnSpPr>
          <p:spPr>
            <a:xfrm>
              <a:off x="1917700" y="2514600"/>
              <a:ext cx="0" cy="622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082800" y="2514600"/>
              <a:ext cx="0" cy="622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438400" y="2514600"/>
              <a:ext cx="0" cy="622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959100" y="2514600"/>
              <a:ext cx="0" cy="622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644900" y="2298700"/>
              <a:ext cx="0" cy="622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962400" y="2203450"/>
              <a:ext cx="0" cy="622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102100" y="2203450"/>
              <a:ext cx="0" cy="622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Rectangle 15"/>
          <p:cNvSpPr/>
          <p:nvPr/>
        </p:nvSpPr>
        <p:spPr>
          <a:xfrm>
            <a:off x="5111865" y="723900"/>
            <a:ext cx="552336" cy="48514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6376415" y="723900"/>
            <a:ext cx="329185" cy="48514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6705601" y="723900"/>
            <a:ext cx="3822700" cy="48514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4795047" y="753189"/>
            <a:ext cx="1216198" cy="584775"/>
          </a:xfrm>
          <a:prstGeom prst="rect">
            <a:avLst/>
          </a:prstGeom>
          <a:solidFill>
            <a:schemeClr val="bg1">
              <a:alpha val="90000"/>
            </a:schemeClr>
          </a:solidFill>
        </p:spPr>
        <p:txBody>
          <a:bodyPr wrap="square" rtlCol="0">
            <a:spAutoFit/>
          </a:bodyPr>
          <a:lstStyle/>
          <a:p>
            <a:pPr algn="ctr"/>
            <a:r>
              <a:rPr lang="en-GB" sz="1600" dirty="0" smtClean="0"/>
              <a:t>WWI and Spanish flu</a:t>
            </a:r>
            <a:endParaRPr lang="en-GB" sz="1600" dirty="0"/>
          </a:p>
        </p:txBody>
      </p:sp>
      <p:sp>
        <p:nvSpPr>
          <p:cNvPr id="20" name="TextBox 19"/>
          <p:cNvSpPr txBox="1"/>
          <p:nvPr/>
        </p:nvSpPr>
        <p:spPr>
          <a:xfrm>
            <a:off x="6179058" y="876300"/>
            <a:ext cx="710415" cy="338554"/>
          </a:xfrm>
          <a:prstGeom prst="rect">
            <a:avLst/>
          </a:prstGeom>
          <a:solidFill>
            <a:schemeClr val="bg1">
              <a:alpha val="91000"/>
            </a:schemeClr>
          </a:solidFill>
        </p:spPr>
        <p:txBody>
          <a:bodyPr wrap="square" rtlCol="0">
            <a:spAutoFit/>
          </a:bodyPr>
          <a:lstStyle/>
          <a:p>
            <a:pPr algn="ctr"/>
            <a:r>
              <a:rPr lang="en-GB" sz="1600" dirty="0" smtClean="0"/>
              <a:t>WWII</a:t>
            </a:r>
            <a:endParaRPr lang="en-GB" sz="1600" dirty="0"/>
          </a:p>
        </p:txBody>
      </p:sp>
      <p:sp>
        <p:nvSpPr>
          <p:cNvPr id="21" name="TextBox 20"/>
          <p:cNvSpPr txBox="1"/>
          <p:nvPr/>
        </p:nvSpPr>
        <p:spPr>
          <a:xfrm>
            <a:off x="7225100" y="736312"/>
            <a:ext cx="2616200" cy="338554"/>
          </a:xfrm>
          <a:prstGeom prst="rect">
            <a:avLst/>
          </a:prstGeom>
          <a:noFill/>
        </p:spPr>
        <p:txBody>
          <a:bodyPr wrap="square" rtlCol="0">
            <a:spAutoFit/>
          </a:bodyPr>
          <a:lstStyle/>
          <a:p>
            <a:pPr algn="ctr"/>
            <a:r>
              <a:rPr lang="en-GB" sz="1600" dirty="0" smtClean="0"/>
              <a:t>Continuous improvement</a:t>
            </a:r>
            <a:endParaRPr lang="en-GB" sz="1600" dirty="0"/>
          </a:p>
        </p:txBody>
      </p:sp>
      <p:sp>
        <p:nvSpPr>
          <p:cNvPr id="22" name="TextBox 21"/>
          <p:cNvSpPr txBox="1"/>
          <p:nvPr/>
        </p:nvSpPr>
        <p:spPr>
          <a:xfrm>
            <a:off x="6705601" y="3949700"/>
            <a:ext cx="3987800" cy="369332"/>
          </a:xfrm>
          <a:prstGeom prst="rect">
            <a:avLst/>
          </a:prstGeom>
          <a:noFill/>
        </p:spPr>
        <p:txBody>
          <a:bodyPr wrap="square" rtlCol="0">
            <a:spAutoFit/>
          </a:bodyPr>
          <a:lstStyle/>
          <a:p>
            <a:r>
              <a:rPr lang="en-GB" b="1" dirty="0" smtClean="0"/>
              <a:t>Life expectancy in Scotland, 1855-2005</a:t>
            </a:r>
            <a:endParaRPr lang="en-GB" b="1" dirty="0"/>
          </a:p>
        </p:txBody>
      </p:sp>
    </p:spTree>
    <p:custDataLst>
      <p:tags r:id="rId1"/>
    </p:custDataLst>
    <p:extLst>
      <p:ext uri="{BB962C8B-B14F-4D97-AF65-F5344CB8AC3E}">
        <p14:creationId xmlns:p14="http://schemas.microsoft.com/office/powerpoint/2010/main" val="2899654044"/>
      </p:ext>
    </p:extLst>
  </p:cSld>
  <p:clrMapOvr>
    <a:masterClrMapping/>
  </p:clrMapOvr>
  <mc:AlternateContent xmlns:mc="http://schemas.openxmlformats.org/markup-compatibility/2006" xmlns:p14="http://schemas.microsoft.com/office/powerpoint/2010/main">
    <mc:Choice Requires="p14">
      <p:transition spd="slow" p14:dur="2000" advTm="38450"/>
    </mc:Choice>
    <mc:Fallback xmlns="">
      <p:transition spd="slow" advTm="384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22" presetClass="entr" presetSubtype="8"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22" presetClass="exit" presetSubtype="8" fill="hold" grpId="1" nodeType="withEffect">
                                  <p:stCondLst>
                                    <p:cond delay="0"/>
                                  </p:stCondLst>
                                  <p:childTnLst>
                                    <p:animEffect transition="out" filter="wipe(left)">
                                      <p:cBhvr>
                                        <p:cTn id="30" dur="500"/>
                                        <p:tgtEl>
                                          <p:spTgt spid="4"/>
                                        </p:tgtEl>
                                      </p:cBhvr>
                                    </p:animEffect>
                                    <p:set>
                                      <p:cBhvr>
                                        <p:cTn id="31" dur="1" fill="hold">
                                          <p:stCondLst>
                                            <p:cond delay="499"/>
                                          </p:stCondLst>
                                        </p:cTn>
                                        <p:tgtEl>
                                          <p:spTgt spid="4"/>
                                        </p:tgtEl>
                                        <p:attrNameLst>
                                          <p:attrName>style.visibility</p:attrName>
                                        </p:attrNameLst>
                                      </p:cBhvr>
                                      <p:to>
                                        <p:strVal val="hidden"/>
                                      </p:to>
                                    </p:set>
                                  </p:childTnLst>
                                </p:cTn>
                              </p:par>
                              <p:par>
                                <p:cTn id="32" presetID="22" presetClass="exit" presetSubtype="8" fill="hold" grpId="1" nodeType="withEffect">
                                  <p:stCondLst>
                                    <p:cond delay="0"/>
                                  </p:stCondLst>
                                  <p:childTnLst>
                                    <p:animEffect transition="out" filter="wipe(left)">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par>
                                <p:cTn id="35" presetID="22" presetClass="exit" presetSubtype="8" fill="hold" nodeType="withEffect">
                                  <p:stCondLst>
                                    <p:cond delay="0"/>
                                  </p:stCondLst>
                                  <p:childTnLst>
                                    <p:animEffect transition="out" filter="wipe(left)">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22" presetClass="exit" presetSubtype="8" fill="hold" grpId="1" nodeType="withEffect">
                                  <p:stCondLst>
                                    <p:cond delay="0"/>
                                  </p:stCondLst>
                                  <p:childTnLst>
                                    <p:animEffect transition="out" filter="wipe(left)">
                                      <p:cBhvr>
                                        <p:cTn id="47" dur="500"/>
                                        <p:tgtEl>
                                          <p:spTgt spid="16"/>
                                        </p:tgtEl>
                                      </p:cBhvr>
                                    </p:animEffect>
                                    <p:set>
                                      <p:cBhvr>
                                        <p:cTn id="48" dur="1" fill="hold">
                                          <p:stCondLst>
                                            <p:cond delay="499"/>
                                          </p:stCondLst>
                                        </p:cTn>
                                        <p:tgtEl>
                                          <p:spTgt spid="16"/>
                                        </p:tgtEl>
                                        <p:attrNameLst>
                                          <p:attrName>style.visibility</p:attrName>
                                        </p:attrNameLst>
                                      </p:cBhvr>
                                      <p:to>
                                        <p:strVal val="hidden"/>
                                      </p:to>
                                    </p:set>
                                  </p:childTnLst>
                                </p:cTn>
                              </p:par>
                              <p:par>
                                <p:cTn id="49" presetID="22" presetClass="exit" presetSubtype="8" fill="hold" grpId="1" nodeType="withEffect">
                                  <p:stCondLst>
                                    <p:cond delay="0"/>
                                  </p:stCondLst>
                                  <p:childTnLst>
                                    <p:animEffect transition="out" filter="wipe(left)">
                                      <p:cBhvr>
                                        <p:cTn id="50" dur="500"/>
                                        <p:tgtEl>
                                          <p:spTgt spid="19"/>
                                        </p:tgtEl>
                                      </p:cBhvr>
                                    </p:animEffect>
                                    <p:set>
                                      <p:cBhvr>
                                        <p:cTn id="51" dur="1" fill="hold">
                                          <p:stCondLst>
                                            <p:cond delay="499"/>
                                          </p:stCondLst>
                                        </p:cTn>
                                        <p:tgtEl>
                                          <p:spTgt spid="1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xit" presetSubtype="8" fill="hold" grpId="1" nodeType="clickEffect">
                                  <p:stCondLst>
                                    <p:cond delay="0"/>
                                  </p:stCondLst>
                                  <p:childTnLst>
                                    <p:animEffect transition="out" filter="wipe(left)">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par>
                                <p:cTn id="57" presetID="22" presetClass="exit" presetSubtype="8" fill="hold" grpId="1" nodeType="withEffect">
                                  <p:stCondLst>
                                    <p:cond delay="0"/>
                                  </p:stCondLst>
                                  <p:childTnLst>
                                    <p:animEffect transition="out" filter="wipe(left)">
                                      <p:cBhvr>
                                        <p:cTn id="58" dur="500"/>
                                        <p:tgtEl>
                                          <p:spTgt spid="20"/>
                                        </p:tgtEl>
                                      </p:cBhvr>
                                    </p:animEffect>
                                    <p:set>
                                      <p:cBhvr>
                                        <p:cTn id="59" dur="1" fill="hold">
                                          <p:stCondLst>
                                            <p:cond delay="499"/>
                                          </p:stCondLst>
                                        </p:cTn>
                                        <p:tgtEl>
                                          <p:spTgt spid="20"/>
                                        </p:tgtEl>
                                        <p:attrNameLst>
                                          <p:attrName>style.visibility</p:attrName>
                                        </p:attrNameLst>
                                      </p:cBhvr>
                                      <p:to>
                                        <p:strVal val="hidden"/>
                                      </p:to>
                                    </p:set>
                                  </p:childTnLst>
                                </p:cTn>
                              </p:par>
                              <p:par>
                                <p:cTn id="60" presetID="10"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5" grpId="1"/>
      <p:bldP spid="16" grpId="0" animBg="1"/>
      <p:bldP spid="16" grpId="1" animBg="1"/>
      <p:bldP spid="17" grpId="0" animBg="1"/>
      <p:bldP spid="17" grpId="1" animBg="1"/>
      <p:bldP spid="18" grpId="0" animBg="1"/>
      <p:bldP spid="19" grpId="0" animBg="1"/>
      <p:bldP spid="19" grpId="1" animBg="1"/>
      <p:bldP spid="20" grpId="0" animBg="1"/>
      <p:bldP spid="20" grpId="1" animBg="1"/>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stretch>
            <a:fillRect/>
          </a:stretch>
        </p:blipFill>
        <p:spPr>
          <a:xfrm>
            <a:off x="367342" y="599090"/>
            <a:ext cx="5996882" cy="5838286"/>
          </a:xfrm>
          <a:prstGeom prst="rect">
            <a:avLst/>
          </a:prstGeom>
        </p:spPr>
      </p:pic>
      <p:pic>
        <p:nvPicPr>
          <p:cNvPr id="5" name="Picture 4"/>
          <p:cNvPicPr/>
          <p:nvPr/>
        </p:nvPicPr>
        <p:blipFill>
          <a:blip r:embed="rId4"/>
          <a:stretch>
            <a:fillRect/>
          </a:stretch>
        </p:blipFill>
        <p:spPr>
          <a:xfrm>
            <a:off x="5949696" y="1082566"/>
            <a:ext cx="5468112" cy="5477600"/>
          </a:xfrm>
          <a:prstGeom prst="rect">
            <a:avLst/>
          </a:prstGeo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81143305"/>
      </p:ext>
    </p:extLst>
  </p:cSld>
  <p:clrMapOvr>
    <a:masterClrMapping/>
  </p:clrMapOvr>
  <mc:AlternateContent xmlns:mc="http://schemas.openxmlformats.org/markup-compatibility/2006" xmlns:p14="http://schemas.microsoft.com/office/powerpoint/2010/main">
    <mc:Choice Requires="p14">
      <p:transition spd="slow" p14:dur="2000" advTm="31381"/>
    </mc:Choice>
    <mc:Fallback xmlns="">
      <p:transition spd="slow" advTm="31381"/>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503846" y="1633879"/>
            <a:ext cx="10878196" cy="3823338"/>
          </a:xfrm>
          <a:prstGeom prst="rect">
            <a:avLst/>
          </a:prstGeom>
        </p:spPr>
      </p:pic>
      <p:pic>
        <p:nvPicPr>
          <p:cNvPr id="4" name="Picture 3"/>
          <p:cNvPicPr>
            <a:picLocks noChangeAspect="1"/>
          </p:cNvPicPr>
          <p:nvPr/>
        </p:nvPicPr>
        <p:blipFill>
          <a:blip r:embed="rId5"/>
          <a:stretch>
            <a:fillRect/>
          </a:stretch>
        </p:blipFill>
        <p:spPr>
          <a:xfrm>
            <a:off x="503846" y="1633879"/>
            <a:ext cx="10878196" cy="3823338"/>
          </a:xfrm>
          <a:prstGeom prst="rect">
            <a:avLst/>
          </a:prstGeom>
        </p:spPr>
      </p:pic>
      <p:sp>
        <p:nvSpPr>
          <p:cNvPr id="5" name="Title 4"/>
          <p:cNvSpPr>
            <a:spLocks noGrp="1"/>
          </p:cNvSpPr>
          <p:nvPr>
            <p:ph type="title"/>
          </p:nvPr>
        </p:nvSpPr>
        <p:spPr/>
        <p:txBody>
          <a:bodyPr>
            <a:normAutofit/>
          </a:bodyPr>
          <a:lstStyle/>
          <a:p>
            <a:r>
              <a:rPr lang="en-GB" sz="3600" b="1" dirty="0" smtClean="0">
                <a:solidFill>
                  <a:srgbClr val="0070C0"/>
                </a:solidFill>
                <a:latin typeface="+mn-lt"/>
              </a:rPr>
              <a:t>However, life expectancy has worryingly stalled</a:t>
            </a:r>
            <a:endParaRPr lang="en-GB" sz="3600" b="1" dirty="0">
              <a:solidFill>
                <a:srgbClr val="0070C0"/>
              </a:solidFill>
              <a:latin typeface="+mn-lt"/>
            </a:endParaRPr>
          </a:p>
        </p:txBody>
      </p:sp>
    </p:spTree>
    <p:custDataLst>
      <p:tags r:id="rId1"/>
    </p:custDataLst>
    <p:extLst>
      <p:ext uri="{BB962C8B-B14F-4D97-AF65-F5344CB8AC3E}">
        <p14:creationId xmlns:p14="http://schemas.microsoft.com/office/powerpoint/2010/main" val="3503931521"/>
      </p:ext>
    </p:extLst>
  </p:cSld>
  <p:clrMapOvr>
    <a:masterClrMapping/>
  </p:clrMapOvr>
  <mc:AlternateContent xmlns:mc="http://schemas.openxmlformats.org/markup-compatibility/2006" xmlns:p14="http://schemas.microsoft.com/office/powerpoint/2010/main">
    <mc:Choice Requires="p14">
      <p:transition spd="slow" p14:dur="2000" advTm="42366"/>
    </mc:Choice>
    <mc:Fallback xmlns="">
      <p:transition spd="slow" advTm="423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90625" y="419100"/>
            <a:ext cx="10026593" cy="6029325"/>
          </a:xfrm>
          <a:prstGeom prst="rect">
            <a:avLst/>
          </a:prstGeom>
        </p:spPr>
      </p:pic>
      <p:pic>
        <p:nvPicPr>
          <p:cNvPr id="4" name="Picture 3"/>
          <p:cNvPicPr>
            <a:picLocks noChangeAspect="1"/>
          </p:cNvPicPr>
          <p:nvPr/>
        </p:nvPicPr>
        <p:blipFill>
          <a:blip r:embed="rId4"/>
          <a:stretch>
            <a:fillRect/>
          </a:stretch>
        </p:blipFill>
        <p:spPr>
          <a:xfrm>
            <a:off x="1008028" y="419100"/>
            <a:ext cx="10026593" cy="6029324"/>
          </a:xfrm>
          <a:prstGeom prst="rect">
            <a:avLst/>
          </a:prstGeom>
        </p:spPr>
      </p:pic>
      <p:sp>
        <p:nvSpPr>
          <p:cNvPr id="3" name="TextBox 2"/>
          <p:cNvSpPr txBox="1"/>
          <p:nvPr/>
        </p:nvSpPr>
        <p:spPr>
          <a:xfrm>
            <a:off x="2624328" y="419100"/>
            <a:ext cx="9153144" cy="523220"/>
          </a:xfrm>
          <a:prstGeom prst="rect">
            <a:avLst/>
          </a:prstGeom>
          <a:noFill/>
        </p:spPr>
        <p:txBody>
          <a:bodyPr wrap="square" rtlCol="0">
            <a:spAutoFit/>
          </a:bodyPr>
          <a:lstStyle/>
          <a:p>
            <a:r>
              <a:rPr lang="en-GB" sz="2800" b="1" dirty="0" smtClean="0"/>
              <a:t>Along with a </a:t>
            </a:r>
            <a:r>
              <a:rPr lang="en-GB" sz="2800" b="1" dirty="0" smtClean="0"/>
              <a:t>rise in inequalities : men &amp; women &lt;75 years</a:t>
            </a:r>
            <a:endParaRPr lang="en-GB" sz="2800" b="1" dirty="0"/>
          </a:p>
        </p:txBody>
      </p:sp>
      <p:sp>
        <p:nvSpPr>
          <p:cNvPr id="6" name="TextBox 5"/>
          <p:cNvSpPr txBox="1"/>
          <p:nvPr/>
        </p:nvSpPr>
        <p:spPr>
          <a:xfrm>
            <a:off x="8896349" y="1838325"/>
            <a:ext cx="2962275" cy="338554"/>
          </a:xfrm>
          <a:prstGeom prst="rect">
            <a:avLst/>
          </a:prstGeom>
          <a:noFill/>
        </p:spPr>
        <p:txBody>
          <a:bodyPr wrap="square" rtlCol="0">
            <a:spAutoFit/>
          </a:bodyPr>
          <a:lstStyle/>
          <a:p>
            <a:r>
              <a:rPr lang="en-GB" sz="1600" b="1" dirty="0" smtClean="0"/>
              <a:t>Most deprived 10th</a:t>
            </a:r>
            <a:endParaRPr lang="en-GB" sz="1600" b="1" dirty="0"/>
          </a:p>
        </p:txBody>
      </p:sp>
      <p:sp>
        <p:nvSpPr>
          <p:cNvPr id="7" name="TextBox 6"/>
          <p:cNvSpPr txBox="1"/>
          <p:nvPr/>
        </p:nvSpPr>
        <p:spPr>
          <a:xfrm>
            <a:off x="8896348" y="4505325"/>
            <a:ext cx="2962275" cy="338554"/>
          </a:xfrm>
          <a:prstGeom prst="rect">
            <a:avLst/>
          </a:prstGeom>
          <a:noFill/>
        </p:spPr>
        <p:txBody>
          <a:bodyPr wrap="square" rtlCol="0">
            <a:spAutoFit/>
          </a:bodyPr>
          <a:lstStyle/>
          <a:p>
            <a:r>
              <a:rPr lang="en-GB" sz="1600" b="1" dirty="0" smtClean="0"/>
              <a:t>Least deprived 10th</a:t>
            </a:r>
            <a:endParaRPr lang="en-GB" sz="1600" b="1" dirty="0"/>
          </a:p>
        </p:txBody>
      </p:sp>
      <p:sp>
        <p:nvSpPr>
          <p:cNvPr id="8" name="Rectangle 7"/>
          <p:cNvSpPr/>
          <p:nvPr/>
        </p:nvSpPr>
        <p:spPr>
          <a:xfrm>
            <a:off x="8572500" y="1276350"/>
            <a:ext cx="2085975" cy="40671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0776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5829" y="401552"/>
            <a:ext cx="11314196" cy="635535"/>
          </a:xfrm>
        </p:spPr>
        <p:txBody>
          <a:bodyPr>
            <a:noAutofit/>
          </a:bodyPr>
          <a:lstStyle/>
          <a:p>
            <a:r>
              <a:rPr lang="en-GB" sz="2600" b="1" dirty="0" smtClean="0">
                <a:solidFill>
                  <a:srgbClr val="0070C0"/>
                </a:solidFill>
                <a:latin typeface="Arial" panose="020B0604020202020204" pitchFamily="34" charset="0"/>
                <a:cs typeface="Arial" panose="020B0604020202020204" pitchFamily="34" charset="0"/>
              </a:rPr>
              <a:t>We have an economic theory for the pre-COVID life expectancy trends</a:t>
            </a:r>
            <a:endParaRPr lang="en-GB" sz="2600" b="1" dirty="0">
              <a:solidFill>
                <a:srgbClr val="0070C0"/>
              </a:solidFill>
              <a:latin typeface="Arial" panose="020B0604020202020204" pitchFamily="34" charset="0"/>
              <a:cs typeface="Arial" panose="020B0604020202020204" pitchFamily="34" charset="0"/>
            </a:endParaRPr>
          </a:p>
        </p:txBody>
      </p:sp>
      <p:sp>
        <p:nvSpPr>
          <p:cNvPr id="9" name="TextBox 8"/>
          <p:cNvSpPr txBox="1"/>
          <p:nvPr/>
        </p:nvSpPr>
        <p:spPr>
          <a:xfrm>
            <a:off x="433521" y="1678208"/>
            <a:ext cx="1840619" cy="646986"/>
          </a:xfrm>
          <a:prstGeom prst="roundRect">
            <a:avLst/>
          </a:prstGeom>
          <a:solidFill>
            <a:schemeClr val="bg1"/>
          </a:solidFill>
          <a:ln w="25400">
            <a:solidFill>
              <a:schemeClr val="tx1"/>
            </a:solidFill>
          </a:ln>
        </p:spPr>
        <p:style>
          <a:lnRef idx="2">
            <a:schemeClr val="accent2"/>
          </a:lnRef>
          <a:fillRef idx="1">
            <a:schemeClr val="lt1"/>
          </a:fillRef>
          <a:effectRef idx="0">
            <a:schemeClr val="accent2"/>
          </a:effectRef>
          <a:fontRef idx="minor">
            <a:schemeClr val="dk1"/>
          </a:fontRef>
        </p:style>
        <p:txBody>
          <a:bodyPr vert="horz" wrap="square" rtlCol="0" anchor="ctr">
            <a:spAutoFit/>
          </a:bodyPr>
          <a:lstStyle/>
          <a:p>
            <a:pPr algn="ctr"/>
            <a:r>
              <a:rPr lang="en-GB" sz="1600" dirty="0"/>
              <a:t>P</a:t>
            </a:r>
            <a:r>
              <a:rPr lang="en-GB" sz="1600" dirty="0" smtClean="0"/>
              <a:t>ublic spending squeezed</a:t>
            </a:r>
            <a:endParaRPr lang="en-GB" sz="1600" dirty="0"/>
          </a:p>
        </p:txBody>
      </p:sp>
      <p:sp>
        <p:nvSpPr>
          <p:cNvPr id="10" name="TextBox 9"/>
          <p:cNvSpPr txBox="1"/>
          <p:nvPr/>
        </p:nvSpPr>
        <p:spPr>
          <a:xfrm>
            <a:off x="2872108" y="3647352"/>
            <a:ext cx="2007392" cy="1191816"/>
          </a:xfrm>
          <a:prstGeom prst="roundRect">
            <a:avLst/>
          </a:prstGeom>
          <a:solidFill>
            <a:schemeClr val="bg1"/>
          </a:solidFill>
          <a:ln w="25400">
            <a:solidFill>
              <a:schemeClr val="tx1"/>
            </a:solidFill>
          </a:ln>
        </p:spPr>
        <p:txBody>
          <a:bodyPr wrap="square" rtlCol="0">
            <a:spAutoFit/>
          </a:bodyPr>
          <a:lstStyle/>
          <a:p>
            <a:r>
              <a:rPr lang="en-GB" sz="1600" dirty="0" smtClean="0"/>
              <a:t>Change to value and conditionality of social security benefits</a:t>
            </a:r>
            <a:endParaRPr lang="en-GB" sz="1600" dirty="0"/>
          </a:p>
        </p:txBody>
      </p:sp>
      <p:sp>
        <p:nvSpPr>
          <p:cNvPr id="15" name="TextBox 14"/>
          <p:cNvSpPr txBox="1"/>
          <p:nvPr/>
        </p:nvSpPr>
        <p:spPr>
          <a:xfrm>
            <a:off x="2872108" y="1405793"/>
            <a:ext cx="2007392" cy="1191816"/>
          </a:xfrm>
          <a:prstGeom prst="roundRect">
            <a:avLst/>
          </a:prstGeom>
          <a:solidFill>
            <a:schemeClr val="bg1"/>
          </a:solidFill>
          <a:ln w="25400">
            <a:solidFill>
              <a:schemeClr val="tx1"/>
            </a:solidFill>
          </a:ln>
        </p:spPr>
        <p:txBody>
          <a:bodyPr wrap="square" rtlCol="0">
            <a:spAutoFit/>
          </a:bodyPr>
          <a:lstStyle/>
          <a:p>
            <a:r>
              <a:rPr lang="en-GB" sz="1600" dirty="0" smtClean="0"/>
              <a:t>Pressures on:</a:t>
            </a:r>
            <a:endParaRPr lang="en-GB" sz="1600" dirty="0"/>
          </a:p>
          <a:p>
            <a:pPr marL="171450" indent="-171450">
              <a:buFont typeface="Arial" panose="020B0604020202020204" pitchFamily="34" charset="0"/>
              <a:buChar char="•"/>
            </a:pPr>
            <a:r>
              <a:rPr lang="en-GB" sz="1600" dirty="0"/>
              <a:t>S</a:t>
            </a:r>
            <a:r>
              <a:rPr lang="en-GB" sz="1600" dirty="0" smtClean="0"/>
              <a:t>ocial care</a:t>
            </a:r>
          </a:p>
          <a:p>
            <a:pPr marL="171450" indent="-171450">
              <a:buFont typeface="Arial" panose="020B0604020202020204" pitchFamily="34" charset="0"/>
              <a:buChar char="•"/>
            </a:pPr>
            <a:r>
              <a:rPr lang="en-GB" sz="1600" dirty="0" smtClean="0"/>
              <a:t>NHS </a:t>
            </a:r>
          </a:p>
          <a:p>
            <a:pPr marL="171450" indent="-171450">
              <a:buFont typeface="Arial" panose="020B0604020202020204" pitchFamily="34" charset="0"/>
              <a:buChar char="•"/>
            </a:pPr>
            <a:r>
              <a:rPr lang="en-GB" sz="1600" dirty="0" smtClean="0"/>
              <a:t>Local government </a:t>
            </a:r>
            <a:endParaRPr lang="en-GB" sz="1600" dirty="0"/>
          </a:p>
        </p:txBody>
      </p:sp>
      <p:sp>
        <p:nvSpPr>
          <p:cNvPr id="23" name="TextBox 22"/>
          <p:cNvSpPr txBox="1"/>
          <p:nvPr/>
        </p:nvSpPr>
        <p:spPr>
          <a:xfrm>
            <a:off x="433521" y="5378132"/>
            <a:ext cx="1840618" cy="646986"/>
          </a:xfrm>
          <a:prstGeom prst="roundRect">
            <a:avLst/>
          </a:prstGeom>
          <a:solidFill>
            <a:schemeClr val="bg1"/>
          </a:solidFill>
          <a:ln w="25400">
            <a:solidFill>
              <a:schemeClr val="tx1"/>
            </a:solidFill>
          </a:ln>
        </p:spPr>
        <p:style>
          <a:lnRef idx="2">
            <a:schemeClr val="accent2"/>
          </a:lnRef>
          <a:fillRef idx="1">
            <a:schemeClr val="lt1"/>
          </a:fillRef>
          <a:effectRef idx="0">
            <a:schemeClr val="accent2"/>
          </a:effectRef>
          <a:fontRef idx="minor">
            <a:schemeClr val="dk1"/>
          </a:fontRef>
        </p:style>
        <p:txBody>
          <a:bodyPr vert="horz" wrap="square" rtlCol="0" anchor="ctr">
            <a:spAutoFit/>
          </a:bodyPr>
          <a:lstStyle/>
          <a:p>
            <a:pPr marL="171450" indent="-171450">
              <a:buFont typeface="Arial" panose="020B0604020202020204" pitchFamily="34" charset="0"/>
              <a:buChar char="•"/>
            </a:pPr>
            <a:r>
              <a:rPr lang="en-GB" sz="1600" dirty="0" smtClean="0"/>
              <a:t>Wages squeezed</a:t>
            </a:r>
          </a:p>
          <a:p>
            <a:pPr marL="171450" indent="-171450">
              <a:buFont typeface="Arial" panose="020B0604020202020204" pitchFamily="34" charset="0"/>
              <a:buChar char="•"/>
            </a:pPr>
            <a:r>
              <a:rPr lang="en-GB" sz="1600" dirty="0" smtClean="0"/>
              <a:t>Precarious work</a:t>
            </a:r>
            <a:endParaRPr lang="en-GB" sz="1600" dirty="0"/>
          </a:p>
        </p:txBody>
      </p:sp>
      <p:cxnSp>
        <p:nvCxnSpPr>
          <p:cNvPr id="85" name="Straight Arrow Connector 84"/>
          <p:cNvCxnSpPr>
            <a:stCxn id="9" idx="2"/>
            <a:endCxn id="23" idx="0"/>
          </p:cNvCxnSpPr>
          <p:nvPr/>
        </p:nvCxnSpPr>
        <p:spPr>
          <a:xfrm flipH="1">
            <a:off x="1353830" y="2325194"/>
            <a:ext cx="1" cy="305293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a:stCxn id="9" idx="3"/>
            <a:endCxn id="15" idx="1"/>
          </p:cNvCxnSpPr>
          <p:nvPr/>
        </p:nvCxnSpPr>
        <p:spPr>
          <a:xfrm>
            <a:off x="2274140" y="2001701"/>
            <a:ext cx="59796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9" idx="3"/>
            <a:endCxn id="10" idx="0"/>
          </p:cNvCxnSpPr>
          <p:nvPr/>
        </p:nvCxnSpPr>
        <p:spPr>
          <a:xfrm>
            <a:off x="2274140" y="2001701"/>
            <a:ext cx="1601664" cy="164565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446513"/>
      </p:ext>
    </p:extLst>
  </p:cSld>
  <p:clrMapOvr>
    <a:masterClrMapping/>
  </p:clrMapOvr>
  <mc:AlternateContent xmlns:mc="http://schemas.openxmlformats.org/markup-compatibility/2006" xmlns:p14="http://schemas.microsoft.com/office/powerpoint/2010/main">
    <mc:Choice Requires="p14">
      <p:transition spd="slow" p14:dur="2000" advTm="45584"/>
    </mc:Choice>
    <mc:Fallback xmlns="">
      <p:transition spd="slow" advTm="45584"/>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33521" y="1678208"/>
            <a:ext cx="1840619" cy="646986"/>
          </a:xfrm>
          <a:prstGeom prst="roundRect">
            <a:avLst/>
          </a:prstGeom>
          <a:solidFill>
            <a:schemeClr val="bg1"/>
          </a:solidFill>
          <a:ln w="25400">
            <a:solidFill>
              <a:schemeClr val="tx1"/>
            </a:solidFill>
          </a:ln>
        </p:spPr>
        <p:style>
          <a:lnRef idx="2">
            <a:schemeClr val="accent2"/>
          </a:lnRef>
          <a:fillRef idx="1">
            <a:schemeClr val="lt1"/>
          </a:fillRef>
          <a:effectRef idx="0">
            <a:schemeClr val="accent2"/>
          </a:effectRef>
          <a:fontRef idx="minor">
            <a:schemeClr val="dk1"/>
          </a:fontRef>
        </p:style>
        <p:txBody>
          <a:bodyPr vert="horz" wrap="square" rtlCol="0" anchor="ctr">
            <a:spAutoFit/>
          </a:bodyPr>
          <a:lstStyle/>
          <a:p>
            <a:pPr algn="ctr"/>
            <a:r>
              <a:rPr lang="en-GB" sz="1600" dirty="0"/>
              <a:t>P</a:t>
            </a:r>
            <a:r>
              <a:rPr lang="en-GB" sz="1600" dirty="0" smtClean="0"/>
              <a:t>ublic spending squeezed</a:t>
            </a:r>
            <a:endParaRPr lang="en-GB" sz="1600" dirty="0"/>
          </a:p>
        </p:txBody>
      </p:sp>
      <p:sp>
        <p:nvSpPr>
          <p:cNvPr id="10" name="TextBox 9"/>
          <p:cNvSpPr txBox="1"/>
          <p:nvPr/>
        </p:nvSpPr>
        <p:spPr>
          <a:xfrm>
            <a:off x="2872108" y="3647352"/>
            <a:ext cx="2007392" cy="1191816"/>
          </a:xfrm>
          <a:prstGeom prst="roundRect">
            <a:avLst/>
          </a:prstGeom>
          <a:solidFill>
            <a:schemeClr val="bg1"/>
          </a:solidFill>
          <a:ln w="25400">
            <a:solidFill>
              <a:schemeClr val="tx1"/>
            </a:solidFill>
          </a:ln>
        </p:spPr>
        <p:txBody>
          <a:bodyPr wrap="square" rtlCol="0">
            <a:spAutoFit/>
          </a:bodyPr>
          <a:lstStyle/>
          <a:p>
            <a:r>
              <a:rPr lang="en-GB" sz="1600" dirty="0" smtClean="0"/>
              <a:t>Change to value and conditionality of social security benefits</a:t>
            </a:r>
            <a:endParaRPr lang="en-GB" sz="1600" dirty="0"/>
          </a:p>
        </p:txBody>
      </p:sp>
      <p:sp>
        <p:nvSpPr>
          <p:cNvPr id="11" name="TextBox 10"/>
          <p:cNvSpPr txBox="1"/>
          <p:nvPr/>
        </p:nvSpPr>
        <p:spPr>
          <a:xfrm>
            <a:off x="2872108" y="5241925"/>
            <a:ext cx="2007392" cy="919401"/>
          </a:xfrm>
          <a:prstGeom prst="roundRect">
            <a:avLst/>
          </a:prstGeom>
          <a:solidFill>
            <a:schemeClr val="bg1"/>
          </a:solidFill>
          <a:ln w="25400">
            <a:solidFill>
              <a:schemeClr val="tx1"/>
            </a:solidFill>
          </a:ln>
        </p:spPr>
        <p:txBody>
          <a:bodyPr wrap="square" rtlCol="0">
            <a:spAutoFit/>
          </a:bodyPr>
          <a:lstStyle/>
          <a:p>
            <a:pPr>
              <a:buFont typeface="Arial" panose="020B0604020202020204" pitchFamily="34" charset="0"/>
              <a:buChar char="•"/>
            </a:pPr>
            <a:r>
              <a:rPr lang="en-GB" sz="1600" dirty="0" smtClean="0"/>
              <a:t>Decreased incomes</a:t>
            </a:r>
          </a:p>
          <a:p>
            <a:pPr>
              <a:buFont typeface="Arial" panose="020B0604020202020204" pitchFamily="34" charset="0"/>
              <a:buChar char="•"/>
            </a:pPr>
            <a:r>
              <a:rPr lang="en-GB" sz="1600" dirty="0" smtClean="0"/>
              <a:t>Increased poverty</a:t>
            </a:r>
          </a:p>
          <a:p>
            <a:pPr>
              <a:buFont typeface="Arial" panose="020B0604020202020204" pitchFamily="34" charset="0"/>
              <a:buChar char="•"/>
            </a:pPr>
            <a:r>
              <a:rPr lang="en-GB" sz="1600" dirty="0" smtClean="0"/>
              <a:t>Decreased security</a:t>
            </a:r>
            <a:endParaRPr lang="en-GB" sz="1600" dirty="0"/>
          </a:p>
        </p:txBody>
      </p:sp>
      <p:sp>
        <p:nvSpPr>
          <p:cNvPr id="15" name="TextBox 14"/>
          <p:cNvSpPr txBox="1"/>
          <p:nvPr/>
        </p:nvSpPr>
        <p:spPr>
          <a:xfrm>
            <a:off x="2872108" y="1405793"/>
            <a:ext cx="2007392" cy="1191816"/>
          </a:xfrm>
          <a:prstGeom prst="roundRect">
            <a:avLst/>
          </a:prstGeom>
          <a:solidFill>
            <a:schemeClr val="bg1"/>
          </a:solidFill>
          <a:ln w="25400">
            <a:solidFill>
              <a:schemeClr val="tx1"/>
            </a:solidFill>
          </a:ln>
        </p:spPr>
        <p:txBody>
          <a:bodyPr wrap="square" rtlCol="0">
            <a:spAutoFit/>
          </a:bodyPr>
          <a:lstStyle/>
          <a:p>
            <a:r>
              <a:rPr lang="en-GB" sz="1600" dirty="0" smtClean="0"/>
              <a:t>Pressures on:</a:t>
            </a:r>
            <a:endParaRPr lang="en-GB" sz="1600" dirty="0"/>
          </a:p>
          <a:p>
            <a:pPr marL="171450" indent="-171450">
              <a:buFont typeface="Arial" panose="020B0604020202020204" pitchFamily="34" charset="0"/>
              <a:buChar char="•"/>
            </a:pPr>
            <a:r>
              <a:rPr lang="en-GB" sz="1600" dirty="0"/>
              <a:t>S</a:t>
            </a:r>
            <a:r>
              <a:rPr lang="en-GB" sz="1600" dirty="0" smtClean="0"/>
              <a:t>ocial care</a:t>
            </a:r>
          </a:p>
          <a:p>
            <a:pPr marL="171450" indent="-171450">
              <a:buFont typeface="Arial" panose="020B0604020202020204" pitchFamily="34" charset="0"/>
              <a:buChar char="•"/>
            </a:pPr>
            <a:r>
              <a:rPr lang="en-GB" sz="1600" dirty="0" smtClean="0"/>
              <a:t>NHS </a:t>
            </a:r>
          </a:p>
          <a:p>
            <a:pPr marL="171450" indent="-171450">
              <a:buFont typeface="Arial" panose="020B0604020202020204" pitchFamily="34" charset="0"/>
              <a:buChar char="•"/>
            </a:pPr>
            <a:r>
              <a:rPr lang="en-GB" sz="1600" dirty="0" smtClean="0"/>
              <a:t>Local government </a:t>
            </a:r>
            <a:endParaRPr lang="en-GB" sz="1600" dirty="0"/>
          </a:p>
        </p:txBody>
      </p:sp>
      <p:sp>
        <p:nvSpPr>
          <p:cNvPr id="23" name="TextBox 22"/>
          <p:cNvSpPr txBox="1"/>
          <p:nvPr/>
        </p:nvSpPr>
        <p:spPr>
          <a:xfrm>
            <a:off x="433521" y="5378132"/>
            <a:ext cx="1840618" cy="646986"/>
          </a:xfrm>
          <a:prstGeom prst="roundRect">
            <a:avLst/>
          </a:prstGeom>
          <a:solidFill>
            <a:schemeClr val="bg1"/>
          </a:solidFill>
          <a:ln w="25400">
            <a:solidFill>
              <a:schemeClr val="tx1"/>
            </a:solidFill>
          </a:ln>
        </p:spPr>
        <p:style>
          <a:lnRef idx="2">
            <a:schemeClr val="accent2"/>
          </a:lnRef>
          <a:fillRef idx="1">
            <a:schemeClr val="lt1"/>
          </a:fillRef>
          <a:effectRef idx="0">
            <a:schemeClr val="accent2"/>
          </a:effectRef>
          <a:fontRef idx="minor">
            <a:schemeClr val="dk1"/>
          </a:fontRef>
        </p:style>
        <p:txBody>
          <a:bodyPr vert="horz" wrap="square" rtlCol="0" anchor="ctr">
            <a:spAutoFit/>
          </a:bodyPr>
          <a:lstStyle/>
          <a:p>
            <a:pPr marL="171450" indent="-171450">
              <a:buFont typeface="Arial" panose="020B0604020202020204" pitchFamily="34" charset="0"/>
              <a:buChar char="•"/>
            </a:pPr>
            <a:r>
              <a:rPr lang="en-GB" sz="1600" dirty="0" smtClean="0"/>
              <a:t>Wages squeezed</a:t>
            </a:r>
          </a:p>
          <a:p>
            <a:pPr marL="171450" indent="-171450">
              <a:buFont typeface="Arial" panose="020B0604020202020204" pitchFamily="34" charset="0"/>
              <a:buChar char="•"/>
            </a:pPr>
            <a:r>
              <a:rPr lang="en-GB" sz="1600" dirty="0" smtClean="0"/>
              <a:t>Precarious work</a:t>
            </a:r>
            <a:endParaRPr lang="en-GB" sz="1600" dirty="0"/>
          </a:p>
        </p:txBody>
      </p:sp>
      <p:cxnSp>
        <p:nvCxnSpPr>
          <p:cNvPr id="85" name="Straight Arrow Connector 84"/>
          <p:cNvCxnSpPr>
            <a:stCxn id="9" idx="2"/>
            <a:endCxn id="23" idx="0"/>
          </p:cNvCxnSpPr>
          <p:nvPr/>
        </p:nvCxnSpPr>
        <p:spPr>
          <a:xfrm flipH="1">
            <a:off x="1353830" y="2325194"/>
            <a:ext cx="1" cy="305293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23" idx="3"/>
            <a:endCxn id="11" idx="1"/>
          </p:cNvCxnSpPr>
          <p:nvPr/>
        </p:nvCxnSpPr>
        <p:spPr>
          <a:xfrm>
            <a:off x="2274139" y="5701625"/>
            <a:ext cx="597969" cy="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a:stCxn id="10" idx="2"/>
            <a:endCxn id="11" idx="0"/>
          </p:cNvCxnSpPr>
          <p:nvPr/>
        </p:nvCxnSpPr>
        <p:spPr>
          <a:xfrm>
            <a:off x="3875804" y="4839168"/>
            <a:ext cx="0" cy="40275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a:stCxn id="9" idx="3"/>
            <a:endCxn id="15" idx="1"/>
          </p:cNvCxnSpPr>
          <p:nvPr/>
        </p:nvCxnSpPr>
        <p:spPr>
          <a:xfrm>
            <a:off x="2274140" y="2001701"/>
            <a:ext cx="59796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9" idx="3"/>
            <a:endCxn id="10" idx="0"/>
          </p:cNvCxnSpPr>
          <p:nvPr/>
        </p:nvCxnSpPr>
        <p:spPr>
          <a:xfrm>
            <a:off x="2274140" y="2001701"/>
            <a:ext cx="1601664" cy="164565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endParaRPr lang="en-GB"/>
          </a:p>
        </p:txBody>
      </p:sp>
      <p:sp>
        <p:nvSpPr>
          <p:cNvPr id="16" name="Title 3"/>
          <p:cNvSpPr txBox="1">
            <a:spLocks/>
          </p:cNvSpPr>
          <p:nvPr/>
        </p:nvSpPr>
        <p:spPr>
          <a:xfrm>
            <a:off x="315829" y="401552"/>
            <a:ext cx="11314196" cy="63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600" b="1" dirty="0" smtClean="0">
                <a:solidFill>
                  <a:srgbClr val="0070C0"/>
                </a:solidFill>
                <a:latin typeface="Arial" panose="020B0604020202020204" pitchFamily="34" charset="0"/>
                <a:cs typeface="Arial" panose="020B0604020202020204" pitchFamily="34" charset="0"/>
              </a:rPr>
              <a:t>We have an economic theory for the </a:t>
            </a:r>
            <a:r>
              <a:rPr lang="en-GB" sz="2600" b="1" dirty="0" smtClean="0">
                <a:solidFill>
                  <a:srgbClr val="0070C0"/>
                </a:solidFill>
                <a:latin typeface="Arial" panose="020B0604020202020204" pitchFamily="34" charset="0"/>
                <a:cs typeface="Arial" panose="020B0604020202020204" pitchFamily="34" charset="0"/>
              </a:rPr>
              <a:t>pre-COVID life </a:t>
            </a:r>
            <a:r>
              <a:rPr lang="en-GB" sz="2600" b="1" dirty="0" smtClean="0">
                <a:solidFill>
                  <a:srgbClr val="0070C0"/>
                </a:solidFill>
                <a:latin typeface="Arial" panose="020B0604020202020204" pitchFamily="34" charset="0"/>
                <a:cs typeface="Arial" panose="020B0604020202020204" pitchFamily="34" charset="0"/>
              </a:rPr>
              <a:t>expectancy trends</a:t>
            </a:r>
            <a:endParaRPr lang="en-GB" sz="26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1743885"/>
      </p:ext>
    </p:extLst>
  </p:cSld>
  <p:clrMapOvr>
    <a:masterClrMapping/>
  </p:clrMapOvr>
  <mc:AlternateContent xmlns:mc="http://schemas.openxmlformats.org/markup-compatibility/2006" xmlns:p14="http://schemas.microsoft.com/office/powerpoint/2010/main">
    <mc:Choice Requires="p14">
      <p:transition spd="slow" p14:dur="2000" advTm="12098"/>
    </mc:Choice>
    <mc:Fallback xmlns="">
      <p:transition spd="slow" advTm="12098"/>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33521" y="1678208"/>
            <a:ext cx="1840619" cy="646986"/>
          </a:xfrm>
          <a:prstGeom prst="roundRect">
            <a:avLst/>
          </a:prstGeom>
          <a:solidFill>
            <a:schemeClr val="bg1"/>
          </a:solidFill>
          <a:ln w="25400">
            <a:solidFill>
              <a:schemeClr val="tx1"/>
            </a:solidFill>
          </a:ln>
        </p:spPr>
        <p:style>
          <a:lnRef idx="2">
            <a:schemeClr val="accent2"/>
          </a:lnRef>
          <a:fillRef idx="1">
            <a:schemeClr val="lt1"/>
          </a:fillRef>
          <a:effectRef idx="0">
            <a:schemeClr val="accent2"/>
          </a:effectRef>
          <a:fontRef idx="minor">
            <a:schemeClr val="dk1"/>
          </a:fontRef>
        </p:style>
        <p:txBody>
          <a:bodyPr vert="horz" wrap="square" rtlCol="0" anchor="ctr">
            <a:spAutoFit/>
          </a:bodyPr>
          <a:lstStyle/>
          <a:p>
            <a:pPr algn="ctr"/>
            <a:r>
              <a:rPr lang="en-GB" sz="1600" dirty="0"/>
              <a:t>P</a:t>
            </a:r>
            <a:r>
              <a:rPr lang="en-GB" sz="1600" dirty="0" smtClean="0"/>
              <a:t>ublic spending squeezed</a:t>
            </a:r>
            <a:endParaRPr lang="en-GB" sz="1600" dirty="0"/>
          </a:p>
        </p:txBody>
      </p:sp>
      <p:sp>
        <p:nvSpPr>
          <p:cNvPr id="10" name="TextBox 9"/>
          <p:cNvSpPr txBox="1"/>
          <p:nvPr/>
        </p:nvSpPr>
        <p:spPr>
          <a:xfrm>
            <a:off x="2872108" y="3647352"/>
            <a:ext cx="2007392" cy="1191816"/>
          </a:xfrm>
          <a:prstGeom prst="roundRect">
            <a:avLst/>
          </a:prstGeom>
          <a:solidFill>
            <a:schemeClr val="bg1"/>
          </a:solidFill>
          <a:ln w="25400">
            <a:solidFill>
              <a:schemeClr val="tx1"/>
            </a:solidFill>
          </a:ln>
        </p:spPr>
        <p:txBody>
          <a:bodyPr wrap="square" rtlCol="0">
            <a:spAutoFit/>
          </a:bodyPr>
          <a:lstStyle/>
          <a:p>
            <a:r>
              <a:rPr lang="en-GB" sz="1600" dirty="0" smtClean="0"/>
              <a:t>Change to value and conditionality of social security benefits</a:t>
            </a:r>
            <a:endParaRPr lang="en-GB" sz="1600" dirty="0"/>
          </a:p>
        </p:txBody>
      </p:sp>
      <p:sp>
        <p:nvSpPr>
          <p:cNvPr id="11" name="TextBox 10"/>
          <p:cNvSpPr txBox="1"/>
          <p:nvPr/>
        </p:nvSpPr>
        <p:spPr>
          <a:xfrm>
            <a:off x="2872108" y="5241925"/>
            <a:ext cx="2007392" cy="919401"/>
          </a:xfrm>
          <a:prstGeom prst="roundRect">
            <a:avLst/>
          </a:prstGeom>
          <a:solidFill>
            <a:schemeClr val="bg1"/>
          </a:solidFill>
          <a:ln w="25400">
            <a:solidFill>
              <a:schemeClr val="tx1"/>
            </a:solidFill>
          </a:ln>
        </p:spPr>
        <p:txBody>
          <a:bodyPr wrap="square" rtlCol="0">
            <a:spAutoFit/>
          </a:bodyPr>
          <a:lstStyle/>
          <a:p>
            <a:pPr>
              <a:buFont typeface="Arial" panose="020B0604020202020204" pitchFamily="34" charset="0"/>
              <a:buChar char="•"/>
            </a:pPr>
            <a:r>
              <a:rPr lang="en-GB" sz="1600" dirty="0" smtClean="0"/>
              <a:t>Decreased incomes</a:t>
            </a:r>
          </a:p>
          <a:p>
            <a:pPr>
              <a:buFont typeface="Arial" panose="020B0604020202020204" pitchFamily="34" charset="0"/>
              <a:buChar char="•"/>
            </a:pPr>
            <a:r>
              <a:rPr lang="en-GB" sz="1600" dirty="0" smtClean="0"/>
              <a:t>Increased poverty</a:t>
            </a:r>
          </a:p>
          <a:p>
            <a:pPr>
              <a:buFont typeface="Arial" panose="020B0604020202020204" pitchFamily="34" charset="0"/>
              <a:buChar char="•"/>
            </a:pPr>
            <a:r>
              <a:rPr lang="en-GB" sz="1600" dirty="0" smtClean="0"/>
              <a:t>Decreased security</a:t>
            </a:r>
            <a:endParaRPr lang="en-GB" sz="1600" dirty="0"/>
          </a:p>
        </p:txBody>
      </p:sp>
      <p:sp>
        <p:nvSpPr>
          <p:cNvPr id="13" name="TextBox 12"/>
          <p:cNvSpPr txBox="1"/>
          <p:nvPr/>
        </p:nvSpPr>
        <p:spPr>
          <a:xfrm>
            <a:off x="6098793" y="2707207"/>
            <a:ext cx="2605360" cy="2553891"/>
          </a:xfrm>
          <a:prstGeom prst="roundRect">
            <a:avLst/>
          </a:prstGeom>
          <a:solidFill>
            <a:schemeClr val="bg1"/>
          </a:solidFill>
          <a:ln w="25400">
            <a:solidFill>
              <a:schemeClr val="tx1"/>
            </a:solidFill>
          </a:ln>
        </p:spPr>
        <p:txBody>
          <a:bodyPr wrap="square" rtlCol="0">
            <a:spAutoFit/>
          </a:bodyPr>
          <a:lstStyle/>
          <a:p>
            <a:pPr marL="171450" indent="-171450">
              <a:buFont typeface="Arial" panose="020B0604020202020204" pitchFamily="34" charset="0"/>
              <a:buChar char="•"/>
            </a:pPr>
            <a:r>
              <a:rPr lang="en-GB" sz="1600" dirty="0" smtClean="0"/>
              <a:t>Poor housing</a:t>
            </a:r>
          </a:p>
          <a:p>
            <a:pPr marL="171450" indent="-171450">
              <a:buFont typeface="Arial" panose="020B0604020202020204" pitchFamily="34" charset="0"/>
              <a:buChar char="•"/>
            </a:pPr>
            <a:r>
              <a:rPr lang="en-GB" sz="1600" dirty="0" smtClean="0"/>
              <a:t>Poor nutrition</a:t>
            </a:r>
          </a:p>
          <a:p>
            <a:pPr marL="171450" indent="-171450">
              <a:buFont typeface="Arial" panose="020B0604020202020204" pitchFamily="34" charset="0"/>
              <a:buChar char="•"/>
            </a:pPr>
            <a:r>
              <a:rPr lang="en-GB" sz="1600" dirty="0" smtClean="0"/>
              <a:t>Less ability to maintain healthy behaviours</a:t>
            </a:r>
          </a:p>
          <a:p>
            <a:pPr marL="171450" indent="-171450">
              <a:buFont typeface="Arial" panose="020B0604020202020204" pitchFamily="34" charset="0"/>
              <a:buChar char="•"/>
            </a:pPr>
            <a:r>
              <a:rPr lang="en-GB" sz="1600" dirty="0" smtClean="0"/>
              <a:t>Risk of rough sleeping</a:t>
            </a:r>
          </a:p>
          <a:p>
            <a:pPr marL="171450" indent="-171450">
              <a:buFont typeface="Arial" panose="020B0604020202020204" pitchFamily="34" charset="0"/>
              <a:buChar char="•"/>
            </a:pPr>
            <a:r>
              <a:rPr lang="en-GB" sz="1600" dirty="0"/>
              <a:t>D</a:t>
            </a:r>
            <a:r>
              <a:rPr lang="en-GB" sz="1600" dirty="0" smtClean="0"/>
              <a:t>estructive coping mechanisms</a:t>
            </a:r>
          </a:p>
          <a:p>
            <a:pPr marL="171450" indent="-171450">
              <a:buFont typeface="Arial" panose="020B0604020202020204" pitchFamily="34" charset="0"/>
              <a:buChar char="•"/>
            </a:pPr>
            <a:r>
              <a:rPr lang="en-GB" sz="1600" dirty="0" smtClean="0"/>
              <a:t>Poor mental health</a:t>
            </a:r>
          </a:p>
          <a:p>
            <a:pPr marL="171450" indent="-171450">
              <a:buFont typeface="Arial" panose="020B0604020202020204" pitchFamily="34" charset="0"/>
              <a:buChar char="•"/>
            </a:pPr>
            <a:r>
              <a:rPr lang="en-GB" sz="1600" dirty="0" smtClean="0"/>
              <a:t>Social isolation</a:t>
            </a:r>
            <a:endParaRPr lang="en-GB" sz="1600" dirty="0"/>
          </a:p>
        </p:txBody>
      </p:sp>
      <p:sp>
        <p:nvSpPr>
          <p:cNvPr id="15" name="TextBox 14"/>
          <p:cNvSpPr txBox="1"/>
          <p:nvPr/>
        </p:nvSpPr>
        <p:spPr>
          <a:xfrm>
            <a:off x="2872108" y="1405793"/>
            <a:ext cx="2007392" cy="1191816"/>
          </a:xfrm>
          <a:prstGeom prst="roundRect">
            <a:avLst/>
          </a:prstGeom>
          <a:solidFill>
            <a:schemeClr val="bg1"/>
          </a:solidFill>
          <a:ln w="25400">
            <a:solidFill>
              <a:schemeClr val="tx1"/>
            </a:solidFill>
          </a:ln>
        </p:spPr>
        <p:txBody>
          <a:bodyPr wrap="square" rtlCol="0">
            <a:spAutoFit/>
          </a:bodyPr>
          <a:lstStyle/>
          <a:p>
            <a:r>
              <a:rPr lang="en-GB" sz="1600" dirty="0" smtClean="0"/>
              <a:t>Pressures on:</a:t>
            </a:r>
            <a:endParaRPr lang="en-GB" sz="1600" dirty="0"/>
          </a:p>
          <a:p>
            <a:pPr marL="171450" indent="-171450">
              <a:buFont typeface="Arial" panose="020B0604020202020204" pitchFamily="34" charset="0"/>
              <a:buChar char="•"/>
            </a:pPr>
            <a:r>
              <a:rPr lang="en-GB" sz="1600" dirty="0"/>
              <a:t>S</a:t>
            </a:r>
            <a:r>
              <a:rPr lang="en-GB" sz="1600" dirty="0" smtClean="0"/>
              <a:t>ocial care</a:t>
            </a:r>
          </a:p>
          <a:p>
            <a:pPr marL="171450" indent="-171450">
              <a:buFont typeface="Arial" panose="020B0604020202020204" pitchFamily="34" charset="0"/>
              <a:buChar char="•"/>
            </a:pPr>
            <a:r>
              <a:rPr lang="en-GB" sz="1600" dirty="0" smtClean="0"/>
              <a:t>NHS </a:t>
            </a:r>
          </a:p>
          <a:p>
            <a:pPr marL="171450" indent="-171450">
              <a:buFont typeface="Arial" panose="020B0604020202020204" pitchFamily="34" charset="0"/>
              <a:buChar char="•"/>
            </a:pPr>
            <a:r>
              <a:rPr lang="en-GB" sz="1600" dirty="0" smtClean="0"/>
              <a:t>Local government </a:t>
            </a:r>
            <a:endParaRPr lang="en-GB" sz="1600" dirty="0"/>
          </a:p>
        </p:txBody>
      </p:sp>
      <p:sp>
        <p:nvSpPr>
          <p:cNvPr id="23" name="TextBox 22"/>
          <p:cNvSpPr txBox="1"/>
          <p:nvPr/>
        </p:nvSpPr>
        <p:spPr>
          <a:xfrm>
            <a:off x="433521" y="5378132"/>
            <a:ext cx="1840618" cy="646986"/>
          </a:xfrm>
          <a:prstGeom prst="roundRect">
            <a:avLst/>
          </a:prstGeom>
          <a:solidFill>
            <a:schemeClr val="bg1"/>
          </a:solidFill>
          <a:ln w="25400">
            <a:solidFill>
              <a:schemeClr val="tx1"/>
            </a:solidFill>
          </a:ln>
        </p:spPr>
        <p:style>
          <a:lnRef idx="2">
            <a:schemeClr val="accent2"/>
          </a:lnRef>
          <a:fillRef idx="1">
            <a:schemeClr val="lt1"/>
          </a:fillRef>
          <a:effectRef idx="0">
            <a:schemeClr val="accent2"/>
          </a:effectRef>
          <a:fontRef idx="minor">
            <a:schemeClr val="dk1"/>
          </a:fontRef>
        </p:style>
        <p:txBody>
          <a:bodyPr vert="horz" wrap="square" rtlCol="0" anchor="ctr">
            <a:spAutoFit/>
          </a:bodyPr>
          <a:lstStyle/>
          <a:p>
            <a:pPr marL="171450" indent="-171450">
              <a:buFont typeface="Arial" panose="020B0604020202020204" pitchFamily="34" charset="0"/>
              <a:buChar char="•"/>
            </a:pPr>
            <a:r>
              <a:rPr lang="en-GB" sz="1600" dirty="0" smtClean="0"/>
              <a:t>Wages squeezed</a:t>
            </a:r>
          </a:p>
          <a:p>
            <a:pPr marL="171450" indent="-171450">
              <a:buFont typeface="Arial" panose="020B0604020202020204" pitchFamily="34" charset="0"/>
              <a:buChar char="•"/>
            </a:pPr>
            <a:r>
              <a:rPr lang="en-GB" sz="1600" dirty="0" smtClean="0"/>
              <a:t>Precarious work</a:t>
            </a:r>
            <a:endParaRPr lang="en-GB" sz="1600" dirty="0"/>
          </a:p>
        </p:txBody>
      </p:sp>
      <p:cxnSp>
        <p:nvCxnSpPr>
          <p:cNvPr id="85" name="Straight Arrow Connector 84"/>
          <p:cNvCxnSpPr>
            <a:stCxn id="9" idx="2"/>
            <a:endCxn id="23" idx="0"/>
          </p:cNvCxnSpPr>
          <p:nvPr/>
        </p:nvCxnSpPr>
        <p:spPr>
          <a:xfrm flipH="1">
            <a:off x="1353830" y="2325194"/>
            <a:ext cx="1" cy="305293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23" idx="3"/>
            <a:endCxn id="11" idx="1"/>
          </p:cNvCxnSpPr>
          <p:nvPr/>
        </p:nvCxnSpPr>
        <p:spPr>
          <a:xfrm>
            <a:off x="2274139" y="5701625"/>
            <a:ext cx="597969" cy="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a:stCxn id="10" idx="2"/>
            <a:endCxn id="11" idx="0"/>
          </p:cNvCxnSpPr>
          <p:nvPr/>
        </p:nvCxnSpPr>
        <p:spPr>
          <a:xfrm>
            <a:off x="3875804" y="4839168"/>
            <a:ext cx="0" cy="40275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a:stCxn id="9" idx="3"/>
            <a:endCxn id="15" idx="1"/>
          </p:cNvCxnSpPr>
          <p:nvPr/>
        </p:nvCxnSpPr>
        <p:spPr>
          <a:xfrm>
            <a:off x="2274140" y="2001701"/>
            <a:ext cx="59796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9" idx="3"/>
            <a:endCxn id="10" idx="0"/>
          </p:cNvCxnSpPr>
          <p:nvPr/>
        </p:nvCxnSpPr>
        <p:spPr>
          <a:xfrm>
            <a:off x="2274140" y="2001701"/>
            <a:ext cx="1601664" cy="164565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stCxn id="11" idx="3"/>
            <a:endCxn id="13" idx="1"/>
          </p:cNvCxnSpPr>
          <p:nvPr/>
        </p:nvCxnSpPr>
        <p:spPr>
          <a:xfrm flipV="1">
            <a:off x="4879500" y="3984153"/>
            <a:ext cx="1219293" cy="171747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15" idx="3"/>
            <a:endCxn id="13" idx="1"/>
          </p:cNvCxnSpPr>
          <p:nvPr/>
        </p:nvCxnSpPr>
        <p:spPr>
          <a:xfrm>
            <a:off x="4879500" y="2001701"/>
            <a:ext cx="1219293" cy="198245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endParaRPr lang="en-GB"/>
          </a:p>
        </p:txBody>
      </p:sp>
      <p:sp>
        <p:nvSpPr>
          <p:cNvPr id="17" name="Title 3"/>
          <p:cNvSpPr txBox="1">
            <a:spLocks/>
          </p:cNvSpPr>
          <p:nvPr/>
        </p:nvSpPr>
        <p:spPr>
          <a:xfrm>
            <a:off x="315829" y="401552"/>
            <a:ext cx="11314196" cy="63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600" b="1" dirty="0" smtClean="0">
                <a:solidFill>
                  <a:srgbClr val="0070C0"/>
                </a:solidFill>
                <a:latin typeface="Arial" panose="020B0604020202020204" pitchFamily="34" charset="0"/>
                <a:cs typeface="Arial" panose="020B0604020202020204" pitchFamily="34" charset="0"/>
              </a:rPr>
              <a:t>We have an economic theory for the </a:t>
            </a:r>
            <a:r>
              <a:rPr lang="en-GB" sz="2600" b="1" dirty="0" smtClean="0">
                <a:solidFill>
                  <a:srgbClr val="0070C0"/>
                </a:solidFill>
                <a:latin typeface="Arial" panose="020B0604020202020204" pitchFamily="34" charset="0"/>
                <a:cs typeface="Arial" panose="020B0604020202020204" pitchFamily="34" charset="0"/>
              </a:rPr>
              <a:t>pre-COVID life </a:t>
            </a:r>
            <a:r>
              <a:rPr lang="en-GB" sz="2600" b="1" dirty="0" smtClean="0">
                <a:solidFill>
                  <a:srgbClr val="0070C0"/>
                </a:solidFill>
                <a:latin typeface="Arial" panose="020B0604020202020204" pitchFamily="34" charset="0"/>
                <a:cs typeface="Arial" panose="020B0604020202020204" pitchFamily="34" charset="0"/>
              </a:rPr>
              <a:t>expectancy trends</a:t>
            </a:r>
            <a:endParaRPr lang="en-GB" sz="26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5167904"/>
      </p:ext>
    </p:extLst>
  </p:cSld>
  <p:clrMapOvr>
    <a:masterClrMapping/>
  </p:clrMapOvr>
  <mc:AlternateContent xmlns:mc="http://schemas.openxmlformats.org/markup-compatibility/2006" xmlns:p14="http://schemas.microsoft.com/office/powerpoint/2010/main">
    <mc:Choice Requires="p14">
      <p:transition spd="slow" p14:dur="2000" advTm="14403"/>
    </mc:Choice>
    <mc:Fallback xmlns="">
      <p:transition spd="slow" advTm="14403"/>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33521" y="1678208"/>
            <a:ext cx="1840619" cy="646986"/>
          </a:xfrm>
          <a:prstGeom prst="roundRect">
            <a:avLst/>
          </a:prstGeom>
          <a:solidFill>
            <a:schemeClr val="bg1"/>
          </a:solidFill>
          <a:ln w="25400">
            <a:solidFill>
              <a:schemeClr val="tx1"/>
            </a:solidFill>
          </a:ln>
        </p:spPr>
        <p:style>
          <a:lnRef idx="2">
            <a:schemeClr val="accent2"/>
          </a:lnRef>
          <a:fillRef idx="1">
            <a:schemeClr val="lt1"/>
          </a:fillRef>
          <a:effectRef idx="0">
            <a:schemeClr val="accent2"/>
          </a:effectRef>
          <a:fontRef idx="minor">
            <a:schemeClr val="dk1"/>
          </a:fontRef>
        </p:style>
        <p:txBody>
          <a:bodyPr vert="horz" wrap="square" rtlCol="0" anchor="ctr">
            <a:spAutoFit/>
          </a:bodyPr>
          <a:lstStyle/>
          <a:p>
            <a:pPr algn="ctr"/>
            <a:r>
              <a:rPr lang="en-GB" sz="1600" dirty="0"/>
              <a:t>P</a:t>
            </a:r>
            <a:r>
              <a:rPr lang="en-GB" sz="1600" dirty="0" smtClean="0"/>
              <a:t>ublic spending squeezed</a:t>
            </a:r>
            <a:endParaRPr lang="en-GB" sz="1600" dirty="0"/>
          </a:p>
        </p:txBody>
      </p:sp>
      <p:sp>
        <p:nvSpPr>
          <p:cNvPr id="10" name="TextBox 9"/>
          <p:cNvSpPr txBox="1"/>
          <p:nvPr/>
        </p:nvSpPr>
        <p:spPr>
          <a:xfrm>
            <a:off x="2872108" y="3647352"/>
            <a:ext cx="2007392" cy="1191816"/>
          </a:xfrm>
          <a:prstGeom prst="roundRect">
            <a:avLst/>
          </a:prstGeom>
          <a:solidFill>
            <a:schemeClr val="bg1"/>
          </a:solidFill>
          <a:ln w="25400">
            <a:solidFill>
              <a:schemeClr val="tx1"/>
            </a:solidFill>
          </a:ln>
        </p:spPr>
        <p:txBody>
          <a:bodyPr wrap="square" rtlCol="0">
            <a:spAutoFit/>
          </a:bodyPr>
          <a:lstStyle/>
          <a:p>
            <a:r>
              <a:rPr lang="en-GB" sz="1600" dirty="0" smtClean="0"/>
              <a:t>Change to value and conditionality of social security benefits</a:t>
            </a:r>
            <a:endParaRPr lang="en-GB" sz="1600" dirty="0"/>
          </a:p>
        </p:txBody>
      </p:sp>
      <p:sp>
        <p:nvSpPr>
          <p:cNvPr id="11" name="TextBox 10"/>
          <p:cNvSpPr txBox="1"/>
          <p:nvPr/>
        </p:nvSpPr>
        <p:spPr>
          <a:xfrm>
            <a:off x="2872108" y="5241925"/>
            <a:ext cx="2007392" cy="919401"/>
          </a:xfrm>
          <a:prstGeom prst="roundRect">
            <a:avLst/>
          </a:prstGeom>
          <a:solidFill>
            <a:schemeClr val="bg1"/>
          </a:solidFill>
          <a:ln w="25400">
            <a:solidFill>
              <a:schemeClr val="tx1"/>
            </a:solidFill>
          </a:ln>
        </p:spPr>
        <p:txBody>
          <a:bodyPr wrap="square" rtlCol="0">
            <a:spAutoFit/>
          </a:bodyPr>
          <a:lstStyle/>
          <a:p>
            <a:pPr>
              <a:buFont typeface="Arial" panose="020B0604020202020204" pitchFamily="34" charset="0"/>
              <a:buChar char="•"/>
            </a:pPr>
            <a:r>
              <a:rPr lang="en-GB" sz="1600" dirty="0" smtClean="0"/>
              <a:t>Decreased incomes</a:t>
            </a:r>
          </a:p>
          <a:p>
            <a:pPr>
              <a:buFont typeface="Arial" panose="020B0604020202020204" pitchFamily="34" charset="0"/>
              <a:buChar char="•"/>
            </a:pPr>
            <a:r>
              <a:rPr lang="en-GB" sz="1600" dirty="0" smtClean="0"/>
              <a:t>Increased poverty</a:t>
            </a:r>
          </a:p>
          <a:p>
            <a:pPr>
              <a:buFont typeface="Arial" panose="020B0604020202020204" pitchFamily="34" charset="0"/>
              <a:buChar char="•"/>
            </a:pPr>
            <a:r>
              <a:rPr lang="en-GB" sz="1600" dirty="0" smtClean="0"/>
              <a:t>Decreased security</a:t>
            </a:r>
            <a:endParaRPr lang="en-GB" sz="1600" dirty="0"/>
          </a:p>
        </p:txBody>
      </p:sp>
      <p:sp>
        <p:nvSpPr>
          <p:cNvPr id="13" name="TextBox 12"/>
          <p:cNvSpPr txBox="1"/>
          <p:nvPr/>
        </p:nvSpPr>
        <p:spPr>
          <a:xfrm>
            <a:off x="6098793" y="2707207"/>
            <a:ext cx="2605360" cy="2553891"/>
          </a:xfrm>
          <a:prstGeom prst="roundRect">
            <a:avLst/>
          </a:prstGeom>
          <a:solidFill>
            <a:schemeClr val="bg1"/>
          </a:solidFill>
          <a:ln w="25400">
            <a:solidFill>
              <a:schemeClr val="tx1"/>
            </a:solidFill>
          </a:ln>
        </p:spPr>
        <p:txBody>
          <a:bodyPr wrap="square" rtlCol="0">
            <a:spAutoFit/>
          </a:bodyPr>
          <a:lstStyle/>
          <a:p>
            <a:pPr marL="171450" indent="-171450">
              <a:buFont typeface="Arial" panose="020B0604020202020204" pitchFamily="34" charset="0"/>
              <a:buChar char="•"/>
            </a:pPr>
            <a:r>
              <a:rPr lang="en-GB" sz="1600" dirty="0" smtClean="0"/>
              <a:t>Poor housing</a:t>
            </a:r>
          </a:p>
          <a:p>
            <a:pPr marL="171450" indent="-171450">
              <a:buFont typeface="Arial" panose="020B0604020202020204" pitchFamily="34" charset="0"/>
              <a:buChar char="•"/>
            </a:pPr>
            <a:r>
              <a:rPr lang="en-GB" sz="1600" dirty="0" smtClean="0"/>
              <a:t>Poor nutrition</a:t>
            </a:r>
          </a:p>
          <a:p>
            <a:pPr marL="171450" indent="-171450">
              <a:buFont typeface="Arial" panose="020B0604020202020204" pitchFamily="34" charset="0"/>
              <a:buChar char="•"/>
            </a:pPr>
            <a:r>
              <a:rPr lang="en-GB" sz="1600" dirty="0" smtClean="0"/>
              <a:t>Less ability to maintain healthy behaviours</a:t>
            </a:r>
          </a:p>
          <a:p>
            <a:pPr marL="171450" indent="-171450">
              <a:buFont typeface="Arial" panose="020B0604020202020204" pitchFamily="34" charset="0"/>
              <a:buChar char="•"/>
            </a:pPr>
            <a:r>
              <a:rPr lang="en-GB" sz="1600" dirty="0" smtClean="0"/>
              <a:t>Risk of rough sleeping</a:t>
            </a:r>
          </a:p>
          <a:p>
            <a:pPr marL="171450" indent="-171450">
              <a:buFont typeface="Arial" panose="020B0604020202020204" pitchFamily="34" charset="0"/>
              <a:buChar char="•"/>
            </a:pPr>
            <a:r>
              <a:rPr lang="en-GB" sz="1600" dirty="0"/>
              <a:t>D</a:t>
            </a:r>
            <a:r>
              <a:rPr lang="en-GB" sz="1600" dirty="0" smtClean="0"/>
              <a:t>estructive coping mechanisms</a:t>
            </a:r>
          </a:p>
          <a:p>
            <a:pPr marL="171450" indent="-171450">
              <a:buFont typeface="Arial" panose="020B0604020202020204" pitchFamily="34" charset="0"/>
              <a:buChar char="•"/>
            </a:pPr>
            <a:r>
              <a:rPr lang="en-GB" sz="1600" dirty="0" smtClean="0"/>
              <a:t>Poor mental health</a:t>
            </a:r>
          </a:p>
          <a:p>
            <a:pPr marL="171450" indent="-171450">
              <a:buFont typeface="Arial" panose="020B0604020202020204" pitchFamily="34" charset="0"/>
              <a:buChar char="•"/>
            </a:pPr>
            <a:r>
              <a:rPr lang="en-GB" sz="1600" dirty="0" smtClean="0"/>
              <a:t>Social isolation</a:t>
            </a:r>
            <a:endParaRPr lang="en-GB" sz="1600" dirty="0"/>
          </a:p>
        </p:txBody>
      </p:sp>
      <p:sp>
        <p:nvSpPr>
          <p:cNvPr id="15" name="TextBox 14"/>
          <p:cNvSpPr txBox="1"/>
          <p:nvPr/>
        </p:nvSpPr>
        <p:spPr>
          <a:xfrm>
            <a:off x="2872108" y="1405793"/>
            <a:ext cx="2007392" cy="1191816"/>
          </a:xfrm>
          <a:prstGeom prst="roundRect">
            <a:avLst/>
          </a:prstGeom>
          <a:solidFill>
            <a:schemeClr val="bg1"/>
          </a:solidFill>
          <a:ln w="25400">
            <a:solidFill>
              <a:schemeClr val="tx1"/>
            </a:solidFill>
          </a:ln>
        </p:spPr>
        <p:txBody>
          <a:bodyPr wrap="square" rtlCol="0">
            <a:spAutoFit/>
          </a:bodyPr>
          <a:lstStyle/>
          <a:p>
            <a:r>
              <a:rPr lang="en-GB" sz="1600" dirty="0" smtClean="0"/>
              <a:t>Pressures on:</a:t>
            </a:r>
            <a:endParaRPr lang="en-GB" sz="1600" dirty="0"/>
          </a:p>
          <a:p>
            <a:pPr marL="171450" indent="-171450">
              <a:buFont typeface="Arial" panose="020B0604020202020204" pitchFamily="34" charset="0"/>
              <a:buChar char="•"/>
            </a:pPr>
            <a:r>
              <a:rPr lang="en-GB" sz="1600" dirty="0"/>
              <a:t>S</a:t>
            </a:r>
            <a:r>
              <a:rPr lang="en-GB" sz="1600" dirty="0" smtClean="0"/>
              <a:t>ocial care</a:t>
            </a:r>
          </a:p>
          <a:p>
            <a:pPr marL="171450" indent="-171450">
              <a:buFont typeface="Arial" panose="020B0604020202020204" pitchFamily="34" charset="0"/>
              <a:buChar char="•"/>
            </a:pPr>
            <a:r>
              <a:rPr lang="en-GB" sz="1600" dirty="0" smtClean="0"/>
              <a:t>NHS </a:t>
            </a:r>
          </a:p>
          <a:p>
            <a:pPr marL="171450" indent="-171450">
              <a:buFont typeface="Arial" panose="020B0604020202020204" pitchFamily="34" charset="0"/>
              <a:buChar char="•"/>
            </a:pPr>
            <a:r>
              <a:rPr lang="en-GB" sz="1600" dirty="0" smtClean="0"/>
              <a:t>Local government </a:t>
            </a:r>
            <a:endParaRPr lang="en-GB" sz="1600" dirty="0"/>
          </a:p>
        </p:txBody>
      </p:sp>
      <p:sp>
        <p:nvSpPr>
          <p:cNvPr id="19" name="TextBox 18"/>
          <p:cNvSpPr txBox="1"/>
          <p:nvPr/>
        </p:nvSpPr>
        <p:spPr>
          <a:xfrm>
            <a:off x="9471428" y="4199895"/>
            <a:ext cx="2158595" cy="646986"/>
          </a:xfrm>
          <a:prstGeom prst="roundRect">
            <a:avLst/>
          </a:prstGeom>
          <a:solidFill>
            <a:schemeClr val="bg1"/>
          </a:solidFill>
          <a:ln w="25400">
            <a:solidFill>
              <a:schemeClr val="tx1"/>
            </a:solidFill>
          </a:ln>
        </p:spPr>
        <p:txBody>
          <a:bodyPr wrap="square" rtlCol="0">
            <a:spAutoFit/>
          </a:bodyPr>
          <a:lstStyle/>
          <a:p>
            <a:r>
              <a:rPr lang="en-GB" sz="1600" dirty="0" smtClean="0"/>
              <a:t>Increased inequalities in mortality</a:t>
            </a:r>
            <a:endParaRPr lang="en-GB" sz="1600" dirty="0"/>
          </a:p>
        </p:txBody>
      </p:sp>
      <p:sp>
        <p:nvSpPr>
          <p:cNvPr id="23" name="TextBox 22"/>
          <p:cNvSpPr txBox="1"/>
          <p:nvPr/>
        </p:nvSpPr>
        <p:spPr>
          <a:xfrm>
            <a:off x="433521" y="5378132"/>
            <a:ext cx="1840618" cy="646986"/>
          </a:xfrm>
          <a:prstGeom prst="roundRect">
            <a:avLst/>
          </a:prstGeom>
          <a:solidFill>
            <a:schemeClr val="bg1"/>
          </a:solidFill>
          <a:ln w="25400">
            <a:solidFill>
              <a:schemeClr val="tx1"/>
            </a:solidFill>
          </a:ln>
        </p:spPr>
        <p:style>
          <a:lnRef idx="2">
            <a:schemeClr val="accent2"/>
          </a:lnRef>
          <a:fillRef idx="1">
            <a:schemeClr val="lt1"/>
          </a:fillRef>
          <a:effectRef idx="0">
            <a:schemeClr val="accent2"/>
          </a:effectRef>
          <a:fontRef idx="minor">
            <a:schemeClr val="dk1"/>
          </a:fontRef>
        </p:style>
        <p:txBody>
          <a:bodyPr vert="horz" wrap="square" rtlCol="0" anchor="ctr">
            <a:spAutoFit/>
          </a:bodyPr>
          <a:lstStyle/>
          <a:p>
            <a:pPr marL="171450" indent="-171450">
              <a:buFont typeface="Arial" panose="020B0604020202020204" pitchFamily="34" charset="0"/>
              <a:buChar char="•"/>
            </a:pPr>
            <a:r>
              <a:rPr lang="en-GB" sz="1600" dirty="0" smtClean="0"/>
              <a:t>Wages squeezed</a:t>
            </a:r>
          </a:p>
          <a:p>
            <a:pPr marL="171450" indent="-171450">
              <a:buFont typeface="Arial" panose="020B0604020202020204" pitchFamily="34" charset="0"/>
              <a:buChar char="•"/>
            </a:pPr>
            <a:r>
              <a:rPr lang="en-GB" sz="1600" dirty="0" smtClean="0"/>
              <a:t>Precarious work</a:t>
            </a:r>
            <a:endParaRPr lang="en-GB" sz="1600" dirty="0"/>
          </a:p>
        </p:txBody>
      </p:sp>
      <p:cxnSp>
        <p:nvCxnSpPr>
          <p:cNvPr id="85" name="Straight Arrow Connector 84"/>
          <p:cNvCxnSpPr>
            <a:stCxn id="9" idx="2"/>
            <a:endCxn id="23" idx="0"/>
          </p:cNvCxnSpPr>
          <p:nvPr/>
        </p:nvCxnSpPr>
        <p:spPr>
          <a:xfrm flipH="1">
            <a:off x="1353830" y="2325194"/>
            <a:ext cx="1" cy="305293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9471428" y="3233016"/>
            <a:ext cx="2158595" cy="646986"/>
          </a:xfrm>
          <a:prstGeom prst="roundRect">
            <a:avLst/>
          </a:prstGeom>
          <a:solidFill>
            <a:schemeClr val="bg1"/>
          </a:solidFill>
          <a:ln w="25400">
            <a:solidFill>
              <a:schemeClr val="tx1"/>
            </a:solidFill>
          </a:ln>
        </p:spPr>
        <p:txBody>
          <a:bodyPr wrap="square" rtlCol="0">
            <a:spAutoFit/>
          </a:bodyPr>
          <a:lstStyle/>
          <a:p>
            <a:r>
              <a:rPr lang="en-GB" sz="1600" dirty="0" smtClean="0"/>
              <a:t>Stalling of most causes of death</a:t>
            </a:r>
            <a:endParaRPr lang="en-GB" sz="1600" dirty="0"/>
          </a:p>
        </p:txBody>
      </p:sp>
      <p:cxnSp>
        <p:nvCxnSpPr>
          <p:cNvPr id="133" name="Straight Arrow Connector 132"/>
          <p:cNvCxnSpPr>
            <a:stCxn id="23" idx="3"/>
            <a:endCxn id="11" idx="1"/>
          </p:cNvCxnSpPr>
          <p:nvPr/>
        </p:nvCxnSpPr>
        <p:spPr>
          <a:xfrm>
            <a:off x="2274139" y="5701625"/>
            <a:ext cx="597969" cy="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a:stCxn id="10" idx="2"/>
            <a:endCxn id="11" idx="0"/>
          </p:cNvCxnSpPr>
          <p:nvPr/>
        </p:nvCxnSpPr>
        <p:spPr>
          <a:xfrm>
            <a:off x="3875804" y="4839168"/>
            <a:ext cx="0" cy="40275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a:stCxn id="9" idx="3"/>
            <a:endCxn id="15" idx="1"/>
          </p:cNvCxnSpPr>
          <p:nvPr/>
        </p:nvCxnSpPr>
        <p:spPr>
          <a:xfrm>
            <a:off x="2274140" y="2001701"/>
            <a:ext cx="597968"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9" idx="3"/>
            <a:endCxn id="10" idx="0"/>
          </p:cNvCxnSpPr>
          <p:nvPr/>
        </p:nvCxnSpPr>
        <p:spPr>
          <a:xfrm>
            <a:off x="2274140" y="2001701"/>
            <a:ext cx="1601664" cy="164565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a:stCxn id="13" idx="3"/>
            <a:endCxn id="118" idx="1"/>
          </p:cNvCxnSpPr>
          <p:nvPr/>
        </p:nvCxnSpPr>
        <p:spPr>
          <a:xfrm flipV="1">
            <a:off x="8704153" y="3556509"/>
            <a:ext cx="767275" cy="42764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stCxn id="11" idx="3"/>
            <a:endCxn id="13" idx="1"/>
          </p:cNvCxnSpPr>
          <p:nvPr/>
        </p:nvCxnSpPr>
        <p:spPr>
          <a:xfrm flipV="1">
            <a:off x="4879500" y="3984153"/>
            <a:ext cx="1219293" cy="1717473"/>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15" idx="3"/>
            <a:endCxn id="13" idx="1"/>
          </p:cNvCxnSpPr>
          <p:nvPr/>
        </p:nvCxnSpPr>
        <p:spPr>
          <a:xfrm>
            <a:off x="4879500" y="2001701"/>
            <a:ext cx="1219293" cy="198245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a:stCxn id="13" idx="3"/>
            <a:endCxn id="19" idx="1"/>
          </p:cNvCxnSpPr>
          <p:nvPr/>
        </p:nvCxnSpPr>
        <p:spPr>
          <a:xfrm>
            <a:off x="8704153" y="3984153"/>
            <a:ext cx="767275" cy="53923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itle 3"/>
          <p:cNvSpPr txBox="1">
            <a:spLocks/>
          </p:cNvSpPr>
          <p:nvPr/>
        </p:nvSpPr>
        <p:spPr>
          <a:xfrm>
            <a:off x="315829" y="401552"/>
            <a:ext cx="11314196" cy="6355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600" b="1" dirty="0">
                <a:solidFill>
                  <a:srgbClr val="0070C0"/>
                </a:solidFill>
                <a:latin typeface="Arial" panose="020B0604020202020204" pitchFamily="34" charset="0"/>
                <a:cs typeface="Arial" panose="020B0604020202020204" pitchFamily="34" charset="0"/>
              </a:rPr>
              <a:t>We have an economic theory for the pre-COVID life expectancy trends</a:t>
            </a:r>
          </a:p>
          <a:p>
            <a:endParaRPr lang="en-GB" sz="26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0875857"/>
      </p:ext>
    </p:extLst>
  </p:cSld>
  <p:clrMapOvr>
    <a:masterClrMapping/>
  </p:clrMapOvr>
  <mc:AlternateContent xmlns:mc="http://schemas.openxmlformats.org/markup-compatibility/2006" xmlns:p14="http://schemas.microsoft.com/office/powerpoint/2010/main">
    <mc:Choice Requires="p14">
      <p:transition spd="slow" p14:dur="2000" advTm="20392"/>
    </mc:Choice>
    <mc:Fallback xmlns="">
      <p:transition spd="slow" advTm="20392"/>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t>
            </a:r>
            <a:endParaRPr lang="en-GB" dirty="0"/>
          </a:p>
        </p:txBody>
      </p:sp>
      <p:pic>
        <p:nvPicPr>
          <p:cNvPr id="4" name="Picture 1"/>
          <p:cNvPicPr>
            <a:picLocks noGrp="1" noChangeAspect="1" noChangeArrowheads="1"/>
          </p:cNvPicPr>
          <p:nvPr>
            <p:ph idx="1"/>
          </p:nvPr>
        </p:nvPicPr>
        <p:blipFill>
          <a:blip r:embed="rId4" cstate="print"/>
          <a:srcRect l="12394" t="13745" r="10248" b="1987"/>
          <a:stretch>
            <a:fillRect/>
          </a:stretch>
        </p:blipFill>
        <p:spPr bwMode="auto">
          <a:xfrm>
            <a:off x="755904" y="162608"/>
            <a:ext cx="10920984" cy="6277995"/>
          </a:xfrm>
          <a:prstGeom prst="rect">
            <a:avLst/>
          </a:prstGeom>
          <a:noFill/>
          <a:ln w="9525">
            <a:noFill/>
            <a:miter lim="800000"/>
            <a:headEnd/>
            <a:tailEnd/>
          </a:ln>
        </p:spPr>
      </p:pic>
      <p:pic>
        <p:nvPicPr>
          <p:cNvPr id="5" name="Content Placeholder 3"/>
          <p:cNvPicPr>
            <a:picLocks noChangeAspect="1"/>
          </p:cNvPicPr>
          <p:nvPr/>
        </p:nvPicPr>
        <p:blipFill>
          <a:blip r:embed="rId5" cstate="print"/>
          <a:stretch>
            <a:fillRect/>
          </a:stretch>
        </p:blipFill>
        <p:spPr>
          <a:xfrm>
            <a:off x="380999" y="1008699"/>
            <a:ext cx="9171375" cy="4585812"/>
          </a:xfrm>
          <a:prstGeom prst="rect">
            <a:avLst/>
          </a:prstGeom>
          <a:ln>
            <a:noFill/>
          </a:ln>
        </p:spPr>
      </p:pic>
    </p:spTree>
    <p:custDataLst>
      <p:tags r:id="rId1"/>
    </p:custDataLst>
    <p:extLst>
      <p:ext uri="{BB962C8B-B14F-4D97-AF65-F5344CB8AC3E}">
        <p14:creationId xmlns:p14="http://schemas.microsoft.com/office/powerpoint/2010/main" val="1578608439"/>
      </p:ext>
    </p:extLst>
  </p:cSld>
  <p:clrMapOvr>
    <a:masterClrMapping/>
  </p:clrMapOvr>
  <mc:AlternateContent xmlns:mc="http://schemas.openxmlformats.org/markup-compatibility/2006" xmlns:p14="http://schemas.microsoft.com/office/powerpoint/2010/main">
    <mc:Choice Requires="p14">
      <p:transition p14:dur="0" advTm="56169"/>
    </mc:Choice>
    <mc:Fallback xmlns="">
      <p:transition advTm="5616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70C0"/>
                </a:solidFill>
              </a:rPr>
              <a:t>The backdrop to the current challenge</a:t>
            </a:r>
            <a:endParaRPr lang="en-GB" b="1" dirty="0">
              <a:solidFill>
                <a:srgbClr val="0070C0"/>
              </a:solidFill>
            </a:endParaRPr>
          </a:p>
        </p:txBody>
      </p:sp>
      <p:sp>
        <p:nvSpPr>
          <p:cNvPr id="3" name="Content Placeholder 2"/>
          <p:cNvSpPr>
            <a:spLocks noGrp="1"/>
          </p:cNvSpPr>
          <p:nvPr>
            <p:ph idx="1"/>
          </p:nvPr>
        </p:nvSpPr>
        <p:spPr>
          <a:xfrm>
            <a:off x="838200" y="1825624"/>
            <a:ext cx="10515600" cy="4648747"/>
          </a:xfrm>
        </p:spPr>
        <p:txBody>
          <a:bodyPr>
            <a:normAutofit lnSpcReduction="10000"/>
          </a:bodyPr>
          <a:lstStyle/>
          <a:p>
            <a:r>
              <a:rPr lang="en-GB" dirty="0" smtClean="0"/>
              <a:t>Scotland’s </a:t>
            </a:r>
            <a:r>
              <a:rPr lang="en-GB" dirty="0" smtClean="0"/>
              <a:t>relative poor health and wellbeing</a:t>
            </a:r>
          </a:p>
          <a:p>
            <a:pPr lvl="1"/>
            <a:endParaRPr lang="en-GB" dirty="0" smtClean="0"/>
          </a:p>
          <a:p>
            <a:r>
              <a:rPr lang="en-GB" dirty="0" smtClean="0"/>
              <a:t>Significant and persistent inequalities in health </a:t>
            </a:r>
            <a:r>
              <a:rPr lang="en-GB" dirty="0" smtClean="0"/>
              <a:t>outcomes</a:t>
            </a:r>
          </a:p>
          <a:p>
            <a:pPr lvl="1"/>
            <a:r>
              <a:rPr lang="en-GB" b="1" dirty="0" smtClean="0">
                <a:solidFill>
                  <a:srgbClr val="00B0F0"/>
                </a:solidFill>
              </a:rPr>
              <a:t>Evidence suggests these will increased through the impacts of COVID19</a:t>
            </a:r>
          </a:p>
          <a:p>
            <a:pPr lvl="1"/>
            <a:r>
              <a:rPr lang="en-GB" b="1" dirty="0" smtClean="0">
                <a:solidFill>
                  <a:srgbClr val="00B0F0"/>
                </a:solidFill>
              </a:rPr>
              <a:t>Increased financial insecurity and hardship</a:t>
            </a:r>
            <a:endParaRPr lang="en-GB" b="1" dirty="0" smtClean="0">
              <a:solidFill>
                <a:srgbClr val="00B0F0"/>
              </a:solidFill>
            </a:endParaRPr>
          </a:p>
          <a:p>
            <a:pPr marL="457200" lvl="1" indent="0">
              <a:buNone/>
            </a:pPr>
            <a:endParaRPr lang="en-GB" b="1" dirty="0" smtClean="0">
              <a:solidFill>
                <a:srgbClr val="00B0F0"/>
              </a:solidFill>
            </a:endParaRPr>
          </a:p>
          <a:p>
            <a:r>
              <a:rPr lang="en-GB" dirty="0" smtClean="0"/>
              <a:t>Unsustainable pressures on health and social care services </a:t>
            </a:r>
            <a:endParaRPr lang="en-GB" dirty="0" smtClean="0"/>
          </a:p>
          <a:p>
            <a:pPr lvl="1"/>
            <a:r>
              <a:rPr lang="en-GB" b="1" dirty="0" smtClean="0">
                <a:solidFill>
                  <a:srgbClr val="00B0F0"/>
                </a:solidFill>
              </a:rPr>
              <a:t>Current unmet need – concern</a:t>
            </a:r>
            <a:r>
              <a:rPr lang="en-GB" b="1" dirty="0" smtClean="0">
                <a:solidFill>
                  <a:srgbClr val="00B0F0"/>
                </a:solidFill>
              </a:rPr>
              <a:t> severe conditions coming through</a:t>
            </a:r>
          </a:p>
          <a:p>
            <a:pPr lvl="1"/>
            <a:r>
              <a:rPr lang="en-GB" b="1" dirty="0" smtClean="0">
                <a:solidFill>
                  <a:srgbClr val="00B0F0"/>
                </a:solidFill>
              </a:rPr>
              <a:t>Build up of urgent care and capacity issues due to social distancing</a:t>
            </a:r>
          </a:p>
          <a:p>
            <a:pPr lvl="1"/>
            <a:r>
              <a:rPr lang="en-GB" b="1" dirty="0" smtClean="0">
                <a:solidFill>
                  <a:srgbClr val="00B0F0"/>
                </a:solidFill>
              </a:rPr>
              <a:t>Building back to a different normal – more focus on prevention, community and primary care</a:t>
            </a:r>
          </a:p>
          <a:p>
            <a:pPr lvl="1"/>
            <a:r>
              <a:rPr lang="en-GB" b="1" dirty="0" smtClean="0">
                <a:solidFill>
                  <a:srgbClr val="00B0F0"/>
                </a:solidFill>
              </a:rPr>
              <a:t>Decreases in physical activity; increases in alcohol consumption</a:t>
            </a:r>
          </a:p>
          <a:p>
            <a:pPr lvl="1"/>
            <a:endParaRPr lang="en-GB" b="1" dirty="0" smtClean="0">
              <a:solidFill>
                <a:srgbClr val="00B0F0"/>
              </a:solidFill>
            </a:endParaRPr>
          </a:p>
          <a:p>
            <a:pPr marL="0" indent="0">
              <a:buNone/>
            </a:pPr>
            <a:endParaRPr lang="en-GB" dirty="0" smtClean="0"/>
          </a:p>
          <a:p>
            <a:pPr marL="0" indent="0">
              <a:buNone/>
            </a:pPr>
            <a:endParaRPr lang="en-GB" dirty="0">
              <a:solidFill>
                <a:srgbClr val="0070C0"/>
              </a:solidFill>
            </a:endParaRPr>
          </a:p>
        </p:txBody>
      </p:sp>
    </p:spTree>
    <p:extLst>
      <p:ext uri="{BB962C8B-B14F-4D97-AF65-F5344CB8AC3E}">
        <p14:creationId xmlns:p14="http://schemas.microsoft.com/office/powerpoint/2010/main" val="4290095462"/>
      </p:ext>
    </p:extLst>
  </p:cSld>
  <p:clrMapOvr>
    <a:masterClrMapping/>
  </p:clrMapOvr>
  <mc:AlternateContent xmlns:mc="http://schemas.openxmlformats.org/markup-compatibility/2006" xmlns:p14="http://schemas.microsoft.com/office/powerpoint/2010/main">
    <mc:Choice Requires="p14">
      <p:transition spd="slow" p14:dur="2000" advTm="10715"/>
    </mc:Choice>
    <mc:Fallback xmlns="">
      <p:transition spd="slow" advTm="10715"/>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Rectangle 2"/>
          <p:cNvSpPr>
            <a:spLocks noChangeArrowheads="1"/>
          </p:cNvSpPr>
          <p:nvPr/>
        </p:nvSpPr>
        <p:spPr bwMode="auto">
          <a:xfrm>
            <a:off x="325821"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42640" tIns="914112" rIns="1142640" bIns="91411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Figure 1 – The mechanisms through which the unintended population health impacts of the Non-Pharmaceutical Interventions (NPIs) may occur </a:t>
            </a:r>
            <a:endParaRPr kumimoji="0" lang="en-GB"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b="500"/>
          <a:stretch>
            <a:fillRect/>
          </a:stretch>
        </p:blipFill>
        <p:spPr bwMode="auto">
          <a:xfrm>
            <a:off x="1776248" y="457200"/>
            <a:ext cx="8113986" cy="621974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325821" y="45021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Arial" panose="020B0604020202020204" pitchFamily="34" charset="0"/>
                <a:ea typeface="Calibri" panose="020F0502020204030204" pitchFamily="34" charset="0"/>
              </a:rPr>
              <a:t/>
            </a:r>
            <a:br>
              <a:rPr kumimoji="0" lang="en-GB" altLang="en-US" sz="1100" b="1" i="0" u="none" strike="noStrike" cap="none" normalizeH="0" baseline="0" smtClean="0">
                <a:ln>
                  <a:noFill/>
                </a:ln>
                <a:solidFill>
                  <a:schemeClr val="tx1"/>
                </a:solidFill>
                <a:effectLst/>
                <a:latin typeface="Arial" panose="020B0604020202020204" pitchFamily="34" charset="0"/>
                <a:ea typeface="Calibri" panose="020F0502020204030204" pitchFamily="34" charset="0"/>
              </a:rPr>
            </a:b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720143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35550"/>
          <a:stretch/>
        </p:blipFill>
        <p:spPr>
          <a:xfrm>
            <a:off x="1971803" y="1862981"/>
            <a:ext cx="7930995" cy="4484031"/>
          </a:xfrm>
          <a:prstGeom prst="rect">
            <a:avLst/>
          </a:prstGeom>
        </p:spPr>
      </p:pic>
      <p:sp>
        <p:nvSpPr>
          <p:cNvPr id="3" name="Title 2"/>
          <p:cNvSpPr>
            <a:spLocks noGrp="1"/>
          </p:cNvSpPr>
          <p:nvPr>
            <p:ph type="title"/>
          </p:nvPr>
        </p:nvSpPr>
        <p:spPr>
          <a:xfrm>
            <a:off x="515007" y="365125"/>
            <a:ext cx="11004331" cy="1325563"/>
          </a:xfrm>
        </p:spPr>
        <p:txBody>
          <a:bodyPr>
            <a:noAutofit/>
          </a:bodyPr>
          <a:lstStyle/>
          <a:p>
            <a:r>
              <a:rPr lang="en-GB" sz="3600" b="1" dirty="0" smtClean="0">
                <a:solidFill>
                  <a:srgbClr val="0070C0"/>
                </a:solidFill>
              </a:rPr>
              <a:t>Our Social and System Recovery work programme </a:t>
            </a:r>
            <a:endParaRPr lang="en-GB" sz="3600" b="1" dirty="0">
              <a:solidFill>
                <a:srgbClr val="0070C0"/>
              </a:solidFill>
            </a:endParaRPr>
          </a:p>
        </p:txBody>
      </p:sp>
    </p:spTree>
    <p:extLst>
      <p:ext uri="{BB962C8B-B14F-4D97-AF65-F5344CB8AC3E}">
        <p14:creationId xmlns:p14="http://schemas.microsoft.com/office/powerpoint/2010/main" val="4077796677"/>
      </p:ext>
    </p:extLst>
  </p:cSld>
  <p:clrMapOvr>
    <a:masterClrMapping/>
  </p:clrMapOvr>
  <mc:AlternateContent xmlns:mc="http://schemas.openxmlformats.org/markup-compatibility/2006" xmlns:p14="http://schemas.microsoft.com/office/powerpoint/2010/main">
    <mc:Choice Requires="p14">
      <p:transition p14:dur="0" advTm="21195"/>
    </mc:Choice>
    <mc:Fallback xmlns="">
      <p:transition advTm="21195"/>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8.7|9.8|1.6|5|10.3"/>
</p:tagLst>
</file>

<file path=ppt/tags/tag2.xml><?xml version="1.0" encoding="utf-8"?>
<p:tagLst xmlns:a="http://schemas.openxmlformats.org/drawingml/2006/main" xmlns:r="http://schemas.openxmlformats.org/officeDocument/2006/relationships" xmlns:p="http://schemas.openxmlformats.org/presentationml/2006/main">
  <p:tag name="TIMING" val="|40.6"/>
</p:tagLst>
</file>

<file path=ppt/tags/tag3.xml><?xml version="1.0" encoding="utf-8"?>
<p:tagLst xmlns:a="http://schemas.openxmlformats.org/drawingml/2006/main" xmlns:r="http://schemas.openxmlformats.org/officeDocument/2006/relationships" xmlns:p="http://schemas.openxmlformats.org/presentationml/2006/main">
  <p:tag name="TIMING" val="|48.3"/>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l Staff Events 2020" id="{EF257FD8-93CF-45C9-9B79-11F85CEB4087}" vid="{91B52EDF-50F7-4F8C-A147-1C903FF5FD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1763</TotalTime>
  <Words>1239</Words>
  <Application>Microsoft Office PowerPoint</Application>
  <PresentationFormat>Widescreen</PresentationFormat>
  <Paragraphs>173</Paragraphs>
  <Slides>27</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Arial</vt:lpstr>
      <vt:lpstr>Arial Black</vt:lpstr>
      <vt:lpstr>Calibri</vt:lpstr>
      <vt:lpstr>Calibri Light</vt:lpstr>
      <vt:lpstr>Custom Design</vt:lpstr>
      <vt:lpstr>Office Theme</vt:lpstr>
      <vt:lpstr>COVID-19 and Health Inequalities</vt:lpstr>
      <vt:lpstr>The Bare Statistics</vt:lpstr>
      <vt:lpstr>COVID19 and Inequalities (Scotland)</vt:lpstr>
      <vt:lpstr>PowerPoint Presentation</vt:lpstr>
      <vt:lpstr>COVID19 and Inequalities (Scotland)</vt:lpstr>
      <vt:lpstr>COVID19 and inequalities (Scotland)</vt:lpstr>
      <vt:lpstr>COVID19 and Inequalities (Scotland)</vt:lpstr>
      <vt:lpstr>COVID19 and Inequalities (Scotland)</vt:lpstr>
      <vt:lpstr>Number of emergency admissions (Scotland)</vt:lpstr>
      <vt:lpstr>COVID19 and Inequalities (Scotland)</vt:lpstr>
      <vt:lpstr>Further work in progress</vt:lpstr>
      <vt:lpstr>Causes for the disparity in COVID</vt:lpstr>
      <vt:lpstr>PowerPoint Presentation</vt:lpstr>
      <vt:lpstr>Wider impact of lockdown</vt:lpstr>
      <vt:lpstr>The backdrop to the current challenge</vt:lpstr>
      <vt:lpstr>PowerPoint Presentation</vt:lpstr>
      <vt:lpstr>PowerPoint Presentation</vt:lpstr>
      <vt:lpstr>However, life expectancy has worryingly stalled</vt:lpstr>
      <vt:lpstr>PowerPoint Presentation</vt:lpstr>
      <vt:lpstr>We have an economic theory for the pre-COVID life expectancy trends</vt:lpstr>
      <vt:lpstr>PowerPoint Presentation</vt:lpstr>
      <vt:lpstr>PowerPoint Presentation</vt:lpstr>
      <vt:lpstr>PowerPoint Presentation</vt:lpstr>
      <vt:lpstr>h</vt:lpstr>
      <vt:lpstr>The backdrop to the current challenge</vt:lpstr>
      <vt:lpstr>PowerPoint Presentation</vt:lpstr>
      <vt:lpstr>Our Social and System Recovery work programme </vt:lpstr>
    </vt:vector>
  </TitlesOfParts>
  <Company>NHS HealthScotland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Health Scotland</dc:title>
  <dc:creator>Diane Stockton</dc:creator>
  <cp:lastModifiedBy>Diane Stockton</cp:lastModifiedBy>
  <cp:revision>69</cp:revision>
  <cp:lastPrinted>2020-04-07T11:11:11Z</cp:lastPrinted>
  <dcterms:created xsi:type="dcterms:W3CDTF">2020-04-05T09:13:57Z</dcterms:created>
  <dcterms:modified xsi:type="dcterms:W3CDTF">2020-05-14T12:40:32Z</dcterms:modified>
</cp:coreProperties>
</file>