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79" r:id="rId6"/>
    <p:sldId id="273" r:id="rId7"/>
    <p:sldId id="304" r:id="rId8"/>
    <p:sldId id="280" r:id="rId9"/>
    <p:sldId id="305" r:id="rId10"/>
    <p:sldId id="306" r:id="rId11"/>
    <p:sldId id="307" r:id="rId12"/>
    <p:sldId id="302" r:id="rId13"/>
    <p:sldId id="303" r:id="rId14"/>
    <p:sldId id="297" r:id="rId15"/>
    <p:sldId id="301" r:id="rId16"/>
    <p:sldId id="285" r:id="rId17"/>
    <p:sldId id="263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66" d="100"/>
          <a:sy n="66" d="100"/>
        </p:scale>
        <p:origin x="2646" y="-8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D8F07-489D-408A-AC24-C51201FC0DD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0759996-4470-460A-90ED-521F8DBFD4B3}">
      <dgm:prSet phldrT="[Text]" custT="1"/>
      <dgm:spPr/>
      <dgm:t>
        <a:bodyPr/>
        <a:lstStyle/>
        <a:p>
          <a:pPr algn="ctr"/>
          <a:r>
            <a:rPr lang="en-US" sz="2400" dirty="0">
              <a:solidFill>
                <a:srgbClr val="002060"/>
              </a:solidFill>
            </a:rPr>
            <a:t>KE, Dissemination</a:t>
          </a:r>
        </a:p>
        <a:p>
          <a:pPr algn="ctr"/>
          <a:r>
            <a:rPr lang="en-US" sz="2400" dirty="0">
              <a:solidFill>
                <a:srgbClr val="002060"/>
              </a:solidFill>
            </a:rPr>
            <a:t>Networking, Engagement</a:t>
          </a:r>
        </a:p>
        <a:p>
          <a:pPr algn="ctr"/>
          <a:r>
            <a:rPr lang="en-US" sz="2400" dirty="0">
              <a:solidFill>
                <a:srgbClr val="002060"/>
              </a:solidFill>
            </a:rPr>
            <a:t>Links, Memberships </a:t>
          </a:r>
        </a:p>
      </dgm:t>
    </dgm:pt>
    <dgm:pt modelId="{A3870610-C9B9-4479-B829-FC30D304F5B1}" type="parTrans" cxnId="{32324122-FBD1-4922-AE80-4FAD497990DE}">
      <dgm:prSet/>
      <dgm:spPr/>
      <dgm:t>
        <a:bodyPr/>
        <a:lstStyle/>
        <a:p>
          <a:endParaRPr lang="en-US"/>
        </a:p>
      </dgm:t>
    </dgm:pt>
    <dgm:pt modelId="{E54756DC-EEDF-4C0D-AF9C-DC13AF157E42}" type="sibTrans" cxnId="{32324122-FBD1-4922-AE80-4FAD497990DE}">
      <dgm:prSet/>
      <dgm:spPr/>
      <dgm:t>
        <a:bodyPr/>
        <a:lstStyle/>
        <a:p>
          <a:endParaRPr lang="en-US"/>
        </a:p>
      </dgm:t>
    </dgm:pt>
    <dgm:pt modelId="{D8ABE6D5-4328-427B-A7ED-766CCE9B91E0}">
      <dgm:prSet phldrT="[Text]" custT="1"/>
      <dgm:spPr/>
      <dgm:t>
        <a:bodyPr/>
        <a:lstStyle/>
        <a:p>
          <a:pPr algn="ctr"/>
          <a:r>
            <a:rPr lang="en-US" sz="2400" dirty="0">
              <a:solidFill>
                <a:srgbClr val="002060"/>
              </a:solidFill>
            </a:rPr>
            <a:t>Informal networks</a:t>
          </a:r>
        </a:p>
        <a:p>
          <a:pPr algn="ctr"/>
          <a:r>
            <a:rPr lang="en-US" sz="2400" dirty="0">
              <a:solidFill>
                <a:srgbClr val="002060"/>
              </a:solidFill>
            </a:rPr>
            <a:t>Alliances</a:t>
          </a:r>
        </a:p>
        <a:p>
          <a:pPr algn="ctr"/>
          <a:r>
            <a:rPr lang="en-US" sz="2400" dirty="0">
              <a:solidFill>
                <a:srgbClr val="002060"/>
              </a:solidFill>
            </a:rPr>
            <a:t>Events</a:t>
          </a:r>
        </a:p>
      </dgm:t>
    </dgm:pt>
    <dgm:pt modelId="{A954C152-380F-4DBD-A050-2066BA7F0F30}" type="parTrans" cxnId="{F8EBEA38-6D47-4C52-A058-6102CDD94E41}">
      <dgm:prSet/>
      <dgm:spPr/>
      <dgm:t>
        <a:bodyPr/>
        <a:lstStyle/>
        <a:p>
          <a:endParaRPr lang="en-US"/>
        </a:p>
      </dgm:t>
    </dgm:pt>
    <dgm:pt modelId="{51A32B66-1448-4797-AF23-15CBECD6A812}" type="sibTrans" cxnId="{F8EBEA38-6D47-4C52-A058-6102CDD94E41}">
      <dgm:prSet/>
      <dgm:spPr/>
      <dgm:t>
        <a:bodyPr/>
        <a:lstStyle/>
        <a:p>
          <a:endParaRPr lang="en-US"/>
        </a:p>
      </dgm:t>
    </dgm:pt>
    <dgm:pt modelId="{97CE4931-3A42-4BA6-982A-0AA33FE578A7}">
      <dgm:prSet phldrT="[Text]" custT="1"/>
      <dgm:spPr/>
      <dgm:t>
        <a:bodyPr/>
        <a:lstStyle/>
        <a:p>
          <a:pPr algn="ctr"/>
          <a:r>
            <a:rPr lang="en-US" sz="2400" dirty="0">
              <a:solidFill>
                <a:srgbClr val="002060"/>
              </a:solidFill>
            </a:rPr>
            <a:t>Brokerage</a:t>
          </a:r>
        </a:p>
        <a:p>
          <a:pPr algn="ctr"/>
          <a:r>
            <a:rPr lang="en-US" sz="2400" dirty="0">
              <a:solidFill>
                <a:srgbClr val="002060"/>
              </a:solidFill>
            </a:rPr>
            <a:t>Bids</a:t>
          </a:r>
        </a:p>
        <a:p>
          <a:pPr algn="ctr"/>
          <a:r>
            <a:rPr lang="en-US" sz="2400" dirty="0">
              <a:solidFill>
                <a:srgbClr val="002060"/>
              </a:solidFill>
            </a:rPr>
            <a:t>Joint delivery of projects</a:t>
          </a:r>
        </a:p>
        <a:p>
          <a:pPr algn="ctr"/>
          <a:r>
            <a:rPr lang="en-US" sz="2400" dirty="0">
              <a:solidFill>
                <a:srgbClr val="002060"/>
              </a:solidFill>
            </a:rPr>
            <a:t>Acting as physical HUB</a:t>
          </a:r>
        </a:p>
      </dgm:t>
    </dgm:pt>
    <dgm:pt modelId="{56C701E7-2840-4B57-ADEC-DA5EFE0DA102}" type="parTrans" cxnId="{A046C902-614E-49FF-B79A-0350045DF1FB}">
      <dgm:prSet/>
      <dgm:spPr/>
      <dgm:t>
        <a:bodyPr/>
        <a:lstStyle/>
        <a:p>
          <a:endParaRPr lang="en-US"/>
        </a:p>
      </dgm:t>
    </dgm:pt>
    <dgm:pt modelId="{0F205E97-6113-451C-83C3-0B5151D24C66}" type="sibTrans" cxnId="{A046C902-614E-49FF-B79A-0350045DF1FB}">
      <dgm:prSet/>
      <dgm:spPr/>
      <dgm:t>
        <a:bodyPr/>
        <a:lstStyle/>
        <a:p>
          <a:endParaRPr lang="en-US"/>
        </a:p>
      </dgm:t>
    </dgm:pt>
    <dgm:pt modelId="{1DF7A222-B271-45B8-84A6-8E7E55046F48}" type="pres">
      <dgm:prSet presAssocID="{CCDD8F07-489D-408A-AC24-C51201FC0DDA}" presName="arrowDiagram" presStyleCnt="0">
        <dgm:presLayoutVars>
          <dgm:chMax val="5"/>
          <dgm:dir/>
          <dgm:resizeHandles val="exact"/>
        </dgm:presLayoutVars>
      </dgm:prSet>
      <dgm:spPr/>
    </dgm:pt>
    <dgm:pt modelId="{58696421-56EA-4967-8ECA-C440279D6521}" type="pres">
      <dgm:prSet presAssocID="{CCDD8F07-489D-408A-AC24-C51201FC0DDA}" presName="arrow" presStyleLbl="bgShp" presStyleIdx="0" presStyleCnt="1" custLinFactNeighborX="-649" custLinFactNeighborY="2734"/>
      <dgm:spPr>
        <a:solidFill>
          <a:srgbClr val="7030A0"/>
        </a:solidFill>
      </dgm:spPr>
    </dgm:pt>
    <dgm:pt modelId="{24AFBDCC-E88A-48E7-971E-8D4960B83D66}" type="pres">
      <dgm:prSet presAssocID="{CCDD8F07-489D-408A-AC24-C51201FC0DDA}" presName="arrowDiagram3" presStyleCnt="0"/>
      <dgm:spPr/>
    </dgm:pt>
    <dgm:pt modelId="{0BAE7643-852E-4051-8324-0742D5E3A24B}" type="pres">
      <dgm:prSet presAssocID="{F0759996-4470-460A-90ED-521F8DBFD4B3}" presName="bullet3a" presStyleLbl="node1" presStyleIdx="0" presStyleCnt="3"/>
      <dgm:spPr>
        <a:solidFill>
          <a:srgbClr val="FF0000"/>
        </a:solidFill>
      </dgm:spPr>
    </dgm:pt>
    <dgm:pt modelId="{F3E060DB-AFF6-42FD-AB7C-2E15AA408C41}" type="pres">
      <dgm:prSet presAssocID="{F0759996-4470-460A-90ED-521F8DBFD4B3}" presName="textBox3a" presStyleLbl="revTx" presStyleIdx="0" presStyleCnt="3" custScaleX="179036" custScaleY="92583" custLinFactNeighborX="20564" custLinFactNeighborY="-15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CA3B63-4836-4DD0-9225-0669556AEE72}" type="pres">
      <dgm:prSet presAssocID="{D8ABE6D5-4328-427B-A7ED-766CCE9B91E0}" presName="bullet3b" presStyleLbl="node1" presStyleIdx="1" presStyleCnt="3"/>
      <dgm:spPr>
        <a:solidFill>
          <a:srgbClr val="FFC000"/>
        </a:solidFill>
      </dgm:spPr>
    </dgm:pt>
    <dgm:pt modelId="{F48377B9-75CC-4BF8-86AB-D08EA871C579}" type="pres">
      <dgm:prSet presAssocID="{D8ABE6D5-4328-427B-A7ED-766CCE9B91E0}" presName="textBox3b" presStyleLbl="revTx" presStyleIdx="1" presStyleCnt="3" custScaleX="182387" custScaleY="71908" custLinFactNeighborX="-98176" custLinFactNeighborY="-626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2E6971-3485-41AD-BFBC-37838E6AEABB}" type="pres">
      <dgm:prSet presAssocID="{97CE4931-3A42-4BA6-982A-0AA33FE578A7}" presName="bullet3c" presStyleLbl="node1" presStyleIdx="2" presStyleCnt="3"/>
      <dgm:spPr>
        <a:solidFill>
          <a:srgbClr val="00B050"/>
        </a:solidFill>
      </dgm:spPr>
    </dgm:pt>
    <dgm:pt modelId="{D67567EF-0BB7-44E4-BD78-4DDEA352550E}" type="pres">
      <dgm:prSet presAssocID="{97CE4931-3A42-4BA6-982A-0AA33FE578A7}" presName="textBox3c" presStyleLbl="revTx" presStyleIdx="2" presStyleCnt="3" custScaleX="176388" custScaleY="48127" custLinFactNeighborX="-18633" custLinFactNeighborY="-93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46C902-614E-49FF-B79A-0350045DF1FB}" srcId="{CCDD8F07-489D-408A-AC24-C51201FC0DDA}" destId="{97CE4931-3A42-4BA6-982A-0AA33FE578A7}" srcOrd="2" destOrd="0" parTransId="{56C701E7-2840-4B57-ADEC-DA5EFE0DA102}" sibTransId="{0F205E97-6113-451C-83C3-0B5151D24C66}"/>
    <dgm:cxn modelId="{653D15BE-75F8-44EA-92D8-555A15CFB78C}" type="presOf" srcId="{97CE4931-3A42-4BA6-982A-0AA33FE578A7}" destId="{D67567EF-0BB7-44E4-BD78-4DDEA352550E}" srcOrd="0" destOrd="0" presId="urn:microsoft.com/office/officeart/2005/8/layout/arrow2"/>
    <dgm:cxn modelId="{F8EBEA38-6D47-4C52-A058-6102CDD94E41}" srcId="{CCDD8F07-489D-408A-AC24-C51201FC0DDA}" destId="{D8ABE6D5-4328-427B-A7ED-766CCE9B91E0}" srcOrd="1" destOrd="0" parTransId="{A954C152-380F-4DBD-A050-2066BA7F0F30}" sibTransId="{51A32B66-1448-4797-AF23-15CBECD6A812}"/>
    <dgm:cxn modelId="{6B5896DD-D1FA-4E4D-BC0D-1F60206EFA46}" type="presOf" srcId="{CCDD8F07-489D-408A-AC24-C51201FC0DDA}" destId="{1DF7A222-B271-45B8-84A6-8E7E55046F48}" srcOrd="0" destOrd="0" presId="urn:microsoft.com/office/officeart/2005/8/layout/arrow2"/>
    <dgm:cxn modelId="{32324122-FBD1-4922-AE80-4FAD497990DE}" srcId="{CCDD8F07-489D-408A-AC24-C51201FC0DDA}" destId="{F0759996-4470-460A-90ED-521F8DBFD4B3}" srcOrd="0" destOrd="0" parTransId="{A3870610-C9B9-4479-B829-FC30D304F5B1}" sibTransId="{E54756DC-EEDF-4C0D-AF9C-DC13AF157E42}"/>
    <dgm:cxn modelId="{8F861DC5-738B-42C7-B19B-FDF28F530CF5}" type="presOf" srcId="{F0759996-4470-460A-90ED-521F8DBFD4B3}" destId="{F3E060DB-AFF6-42FD-AB7C-2E15AA408C41}" srcOrd="0" destOrd="0" presId="urn:microsoft.com/office/officeart/2005/8/layout/arrow2"/>
    <dgm:cxn modelId="{572FC423-D366-425D-B13B-68F10B669DD2}" type="presOf" srcId="{D8ABE6D5-4328-427B-A7ED-766CCE9B91E0}" destId="{F48377B9-75CC-4BF8-86AB-D08EA871C579}" srcOrd="0" destOrd="0" presId="urn:microsoft.com/office/officeart/2005/8/layout/arrow2"/>
    <dgm:cxn modelId="{DB0EC59D-7A5F-4BF1-9910-76F126426EE7}" type="presParOf" srcId="{1DF7A222-B271-45B8-84A6-8E7E55046F48}" destId="{58696421-56EA-4967-8ECA-C440279D6521}" srcOrd="0" destOrd="0" presId="urn:microsoft.com/office/officeart/2005/8/layout/arrow2"/>
    <dgm:cxn modelId="{D15F7B95-32BE-4533-8675-4CBCDF1DAF65}" type="presParOf" srcId="{1DF7A222-B271-45B8-84A6-8E7E55046F48}" destId="{24AFBDCC-E88A-48E7-971E-8D4960B83D66}" srcOrd="1" destOrd="0" presId="urn:microsoft.com/office/officeart/2005/8/layout/arrow2"/>
    <dgm:cxn modelId="{8C519662-F376-46B7-A1AA-AEBC68729343}" type="presParOf" srcId="{24AFBDCC-E88A-48E7-971E-8D4960B83D66}" destId="{0BAE7643-852E-4051-8324-0742D5E3A24B}" srcOrd="0" destOrd="0" presId="urn:microsoft.com/office/officeart/2005/8/layout/arrow2"/>
    <dgm:cxn modelId="{FAE61AC2-DD60-4ED3-BA87-C8B62C092408}" type="presParOf" srcId="{24AFBDCC-E88A-48E7-971E-8D4960B83D66}" destId="{F3E060DB-AFF6-42FD-AB7C-2E15AA408C41}" srcOrd="1" destOrd="0" presId="urn:microsoft.com/office/officeart/2005/8/layout/arrow2"/>
    <dgm:cxn modelId="{84AAE42B-7ED9-490C-AB6D-D855FFF44F76}" type="presParOf" srcId="{24AFBDCC-E88A-48E7-971E-8D4960B83D66}" destId="{04CA3B63-4836-4DD0-9225-0669556AEE72}" srcOrd="2" destOrd="0" presId="urn:microsoft.com/office/officeart/2005/8/layout/arrow2"/>
    <dgm:cxn modelId="{E8DE4063-8C9A-4A7D-9CFC-0337C10D625A}" type="presParOf" srcId="{24AFBDCC-E88A-48E7-971E-8D4960B83D66}" destId="{F48377B9-75CC-4BF8-86AB-D08EA871C579}" srcOrd="3" destOrd="0" presId="urn:microsoft.com/office/officeart/2005/8/layout/arrow2"/>
    <dgm:cxn modelId="{D42A0E12-EC52-4311-8EA5-A5CF70ED16B3}" type="presParOf" srcId="{24AFBDCC-E88A-48E7-971E-8D4960B83D66}" destId="{B62E6971-3485-41AD-BFBC-37838E6AEABB}" srcOrd="4" destOrd="0" presId="urn:microsoft.com/office/officeart/2005/8/layout/arrow2"/>
    <dgm:cxn modelId="{A256676B-A66C-4DFA-98D4-D598106F1B91}" type="presParOf" srcId="{24AFBDCC-E88A-48E7-971E-8D4960B83D66}" destId="{D67567EF-0BB7-44E4-BD78-4DDEA352550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DD8F07-489D-408A-AC24-C51201FC0DD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F0759996-4470-460A-90ED-521F8DBFD4B3}">
      <dgm:prSet phldrT="[Text]" custT="1"/>
      <dgm:spPr/>
      <dgm:t>
        <a:bodyPr/>
        <a:lstStyle/>
        <a:p>
          <a:pPr algn="ctr"/>
          <a:r>
            <a:rPr lang="en-US" sz="2400" dirty="0" smtClean="0">
              <a:solidFill>
                <a:srgbClr val="002060"/>
              </a:solidFill>
            </a:rPr>
            <a:t>Website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Social Media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Membership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Newsletter </a:t>
          </a:r>
          <a:endParaRPr lang="en-US" sz="2400" dirty="0">
            <a:solidFill>
              <a:srgbClr val="002060"/>
            </a:solidFill>
          </a:endParaRPr>
        </a:p>
      </dgm:t>
    </dgm:pt>
    <dgm:pt modelId="{A3870610-C9B9-4479-B829-FC30D304F5B1}" type="parTrans" cxnId="{32324122-FBD1-4922-AE80-4FAD497990DE}">
      <dgm:prSet/>
      <dgm:spPr/>
      <dgm:t>
        <a:bodyPr/>
        <a:lstStyle/>
        <a:p>
          <a:endParaRPr lang="en-US"/>
        </a:p>
      </dgm:t>
    </dgm:pt>
    <dgm:pt modelId="{E54756DC-EEDF-4C0D-AF9C-DC13AF157E42}" type="sibTrans" cxnId="{32324122-FBD1-4922-AE80-4FAD497990DE}">
      <dgm:prSet/>
      <dgm:spPr/>
      <dgm:t>
        <a:bodyPr/>
        <a:lstStyle/>
        <a:p>
          <a:endParaRPr lang="en-US"/>
        </a:p>
      </dgm:t>
    </dgm:pt>
    <dgm:pt modelId="{D8ABE6D5-4328-427B-A7ED-766CCE9B91E0}">
      <dgm:prSet phldrT="[Text]" custT="1"/>
      <dgm:spPr/>
      <dgm:t>
        <a:bodyPr/>
        <a:lstStyle/>
        <a:p>
          <a:pPr algn="ctr"/>
          <a:r>
            <a:rPr lang="en-US" sz="2400" dirty="0" smtClean="0">
              <a:solidFill>
                <a:srgbClr val="002060"/>
              </a:solidFill>
            </a:rPr>
            <a:t>Events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Partnerships 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ECHAlliance Ecosystem</a:t>
          </a:r>
          <a:endParaRPr lang="en-US" sz="2400" dirty="0">
            <a:solidFill>
              <a:srgbClr val="002060"/>
            </a:solidFill>
          </a:endParaRPr>
        </a:p>
      </dgm:t>
    </dgm:pt>
    <dgm:pt modelId="{A954C152-380F-4DBD-A050-2066BA7F0F30}" type="parTrans" cxnId="{F8EBEA38-6D47-4C52-A058-6102CDD94E41}">
      <dgm:prSet/>
      <dgm:spPr/>
      <dgm:t>
        <a:bodyPr/>
        <a:lstStyle/>
        <a:p>
          <a:endParaRPr lang="en-US"/>
        </a:p>
      </dgm:t>
    </dgm:pt>
    <dgm:pt modelId="{51A32B66-1448-4797-AF23-15CBECD6A812}" type="sibTrans" cxnId="{F8EBEA38-6D47-4C52-A058-6102CDD94E41}">
      <dgm:prSet/>
      <dgm:spPr/>
      <dgm:t>
        <a:bodyPr/>
        <a:lstStyle/>
        <a:p>
          <a:endParaRPr lang="en-US"/>
        </a:p>
      </dgm:t>
    </dgm:pt>
    <dgm:pt modelId="{97CE4931-3A42-4BA6-982A-0AA33FE578A7}">
      <dgm:prSet phldrT="[Text]" custT="1"/>
      <dgm:spPr/>
      <dgm:t>
        <a:bodyPr/>
        <a:lstStyle/>
        <a:p>
          <a:pPr algn="ctr"/>
          <a:r>
            <a:rPr lang="en-US" sz="2400" dirty="0" smtClean="0">
              <a:solidFill>
                <a:srgbClr val="002060"/>
              </a:solidFill>
            </a:rPr>
            <a:t>Nesta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Innovate UK ISCF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Social Enterprise Funding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Interface Vouchers/KTPs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New Collaborations</a:t>
          </a:r>
        </a:p>
        <a:p>
          <a:pPr algn="ctr"/>
          <a:r>
            <a:rPr lang="en-US" sz="2400" dirty="0" smtClean="0">
              <a:solidFill>
                <a:srgbClr val="002060"/>
              </a:solidFill>
            </a:rPr>
            <a:t>SG Business case/sustainability</a:t>
          </a:r>
          <a:endParaRPr lang="en-US" sz="2400" dirty="0">
            <a:solidFill>
              <a:srgbClr val="002060"/>
            </a:solidFill>
          </a:endParaRPr>
        </a:p>
      </dgm:t>
    </dgm:pt>
    <dgm:pt modelId="{56C701E7-2840-4B57-ADEC-DA5EFE0DA102}" type="parTrans" cxnId="{A046C902-614E-49FF-B79A-0350045DF1FB}">
      <dgm:prSet/>
      <dgm:spPr/>
      <dgm:t>
        <a:bodyPr/>
        <a:lstStyle/>
        <a:p>
          <a:endParaRPr lang="en-US"/>
        </a:p>
      </dgm:t>
    </dgm:pt>
    <dgm:pt modelId="{0F205E97-6113-451C-83C3-0B5151D24C66}" type="sibTrans" cxnId="{A046C902-614E-49FF-B79A-0350045DF1FB}">
      <dgm:prSet/>
      <dgm:spPr/>
      <dgm:t>
        <a:bodyPr/>
        <a:lstStyle/>
        <a:p>
          <a:endParaRPr lang="en-US"/>
        </a:p>
      </dgm:t>
    </dgm:pt>
    <dgm:pt modelId="{1DF7A222-B271-45B8-84A6-8E7E55046F48}" type="pres">
      <dgm:prSet presAssocID="{CCDD8F07-489D-408A-AC24-C51201FC0DDA}" presName="arrowDiagram" presStyleCnt="0">
        <dgm:presLayoutVars>
          <dgm:chMax val="5"/>
          <dgm:dir/>
          <dgm:resizeHandles val="exact"/>
        </dgm:presLayoutVars>
      </dgm:prSet>
      <dgm:spPr/>
    </dgm:pt>
    <dgm:pt modelId="{58696421-56EA-4967-8ECA-C440279D6521}" type="pres">
      <dgm:prSet presAssocID="{CCDD8F07-489D-408A-AC24-C51201FC0DDA}" presName="arrow" presStyleLbl="bgShp" presStyleIdx="0" presStyleCnt="1" custLinFactNeighborX="-649" custLinFactNeighborY="2734"/>
      <dgm:spPr>
        <a:solidFill>
          <a:srgbClr val="7030A0"/>
        </a:solidFill>
      </dgm:spPr>
    </dgm:pt>
    <dgm:pt modelId="{24AFBDCC-E88A-48E7-971E-8D4960B83D66}" type="pres">
      <dgm:prSet presAssocID="{CCDD8F07-489D-408A-AC24-C51201FC0DDA}" presName="arrowDiagram3" presStyleCnt="0"/>
      <dgm:spPr/>
    </dgm:pt>
    <dgm:pt modelId="{0BAE7643-852E-4051-8324-0742D5E3A24B}" type="pres">
      <dgm:prSet presAssocID="{F0759996-4470-460A-90ED-521F8DBFD4B3}" presName="bullet3a" presStyleLbl="node1" presStyleIdx="0" presStyleCnt="3"/>
      <dgm:spPr>
        <a:solidFill>
          <a:srgbClr val="FF0000"/>
        </a:solidFill>
      </dgm:spPr>
    </dgm:pt>
    <dgm:pt modelId="{F3E060DB-AFF6-42FD-AB7C-2E15AA408C41}" type="pres">
      <dgm:prSet presAssocID="{F0759996-4470-460A-90ED-521F8DBFD4B3}" presName="textBox3a" presStyleLbl="revTx" presStyleIdx="0" presStyleCnt="3" custScaleX="179036" custScaleY="92583" custLinFactNeighborX="20120" custLinFactNeighborY="-16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CA3B63-4836-4DD0-9225-0669556AEE72}" type="pres">
      <dgm:prSet presAssocID="{D8ABE6D5-4328-427B-A7ED-766CCE9B91E0}" presName="bullet3b" presStyleLbl="node1" presStyleIdx="1" presStyleCnt="3"/>
      <dgm:spPr>
        <a:solidFill>
          <a:srgbClr val="FFC000"/>
        </a:solidFill>
      </dgm:spPr>
    </dgm:pt>
    <dgm:pt modelId="{F48377B9-75CC-4BF8-86AB-D08EA871C579}" type="pres">
      <dgm:prSet presAssocID="{D8ABE6D5-4328-427B-A7ED-766CCE9B91E0}" presName="textBox3b" presStyleLbl="revTx" presStyleIdx="1" presStyleCnt="3" custScaleX="182387" custScaleY="71908" custLinFactX="-13933" custLinFactNeighborX="-100000" custLinFactNeighborY="-788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2E6971-3485-41AD-BFBC-37838E6AEABB}" type="pres">
      <dgm:prSet presAssocID="{97CE4931-3A42-4BA6-982A-0AA33FE578A7}" presName="bullet3c" presStyleLbl="node1" presStyleIdx="2" presStyleCnt="3"/>
      <dgm:spPr>
        <a:solidFill>
          <a:srgbClr val="00B050"/>
        </a:solidFill>
      </dgm:spPr>
    </dgm:pt>
    <dgm:pt modelId="{D67567EF-0BB7-44E4-BD78-4DDEA352550E}" type="pres">
      <dgm:prSet presAssocID="{97CE4931-3A42-4BA6-982A-0AA33FE578A7}" presName="textBox3c" presStyleLbl="revTx" presStyleIdx="2" presStyleCnt="3" custScaleX="176388" custScaleY="48127" custLinFactNeighborX="-18633" custLinFactNeighborY="-93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861DC5-738B-42C7-B19B-FDF28F530CF5}" type="presOf" srcId="{F0759996-4470-460A-90ED-521F8DBFD4B3}" destId="{F3E060DB-AFF6-42FD-AB7C-2E15AA408C41}" srcOrd="0" destOrd="0" presId="urn:microsoft.com/office/officeart/2005/8/layout/arrow2"/>
    <dgm:cxn modelId="{32324122-FBD1-4922-AE80-4FAD497990DE}" srcId="{CCDD8F07-489D-408A-AC24-C51201FC0DDA}" destId="{F0759996-4470-460A-90ED-521F8DBFD4B3}" srcOrd="0" destOrd="0" parTransId="{A3870610-C9B9-4479-B829-FC30D304F5B1}" sibTransId="{E54756DC-EEDF-4C0D-AF9C-DC13AF157E42}"/>
    <dgm:cxn modelId="{F8EBEA38-6D47-4C52-A058-6102CDD94E41}" srcId="{CCDD8F07-489D-408A-AC24-C51201FC0DDA}" destId="{D8ABE6D5-4328-427B-A7ED-766CCE9B91E0}" srcOrd="1" destOrd="0" parTransId="{A954C152-380F-4DBD-A050-2066BA7F0F30}" sibTransId="{51A32B66-1448-4797-AF23-15CBECD6A812}"/>
    <dgm:cxn modelId="{653D15BE-75F8-44EA-92D8-555A15CFB78C}" type="presOf" srcId="{97CE4931-3A42-4BA6-982A-0AA33FE578A7}" destId="{D67567EF-0BB7-44E4-BD78-4DDEA352550E}" srcOrd="0" destOrd="0" presId="urn:microsoft.com/office/officeart/2005/8/layout/arrow2"/>
    <dgm:cxn modelId="{A046C902-614E-49FF-B79A-0350045DF1FB}" srcId="{CCDD8F07-489D-408A-AC24-C51201FC0DDA}" destId="{97CE4931-3A42-4BA6-982A-0AA33FE578A7}" srcOrd="2" destOrd="0" parTransId="{56C701E7-2840-4B57-ADEC-DA5EFE0DA102}" sibTransId="{0F205E97-6113-451C-83C3-0B5151D24C66}"/>
    <dgm:cxn modelId="{6B5896DD-D1FA-4E4D-BC0D-1F60206EFA46}" type="presOf" srcId="{CCDD8F07-489D-408A-AC24-C51201FC0DDA}" destId="{1DF7A222-B271-45B8-84A6-8E7E55046F48}" srcOrd="0" destOrd="0" presId="urn:microsoft.com/office/officeart/2005/8/layout/arrow2"/>
    <dgm:cxn modelId="{572FC423-D366-425D-B13B-68F10B669DD2}" type="presOf" srcId="{D8ABE6D5-4328-427B-A7ED-766CCE9B91E0}" destId="{F48377B9-75CC-4BF8-86AB-D08EA871C579}" srcOrd="0" destOrd="0" presId="urn:microsoft.com/office/officeart/2005/8/layout/arrow2"/>
    <dgm:cxn modelId="{DB0EC59D-7A5F-4BF1-9910-76F126426EE7}" type="presParOf" srcId="{1DF7A222-B271-45B8-84A6-8E7E55046F48}" destId="{58696421-56EA-4967-8ECA-C440279D6521}" srcOrd="0" destOrd="0" presId="urn:microsoft.com/office/officeart/2005/8/layout/arrow2"/>
    <dgm:cxn modelId="{D15F7B95-32BE-4533-8675-4CBCDF1DAF65}" type="presParOf" srcId="{1DF7A222-B271-45B8-84A6-8E7E55046F48}" destId="{24AFBDCC-E88A-48E7-971E-8D4960B83D66}" srcOrd="1" destOrd="0" presId="urn:microsoft.com/office/officeart/2005/8/layout/arrow2"/>
    <dgm:cxn modelId="{8C519662-F376-46B7-A1AA-AEBC68729343}" type="presParOf" srcId="{24AFBDCC-E88A-48E7-971E-8D4960B83D66}" destId="{0BAE7643-852E-4051-8324-0742D5E3A24B}" srcOrd="0" destOrd="0" presId="urn:microsoft.com/office/officeart/2005/8/layout/arrow2"/>
    <dgm:cxn modelId="{FAE61AC2-DD60-4ED3-BA87-C8B62C092408}" type="presParOf" srcId="{24AFBDCC-E88A-48E7-971E-8D4960B83D66}" destId="{F3E060DB-AFF6-42FD-AB7C-2E15AA408C41}" srcOrd="1" destOrd="0" presId="urn:microsoft.com/office/officeart/2005/8/layout/arrow2"/>
    <dgm:cxn modelId="{84AAE42B-7ED9-490C-AB6D-D855FFF44F76}" type="presParOf" srcId="{24AFBDCC-E88A-48E7-971E-8D4960B83D66}" destId="{04CA3B63-4836-4DD0-9225-0669556AEE72}" srcOrd="2" destOrd="0" presId="urn:microsoft.com/office/officeart/2005/8/layout/arrow2"/>
    <dgm:cxn modelId="{E8DE4063-8C9A-4A7D-9CFC-0337C10D625A}" type="presParOf" srcId="{24AFBDCC-E88A-48E7-971E-8D4960B83D66}" destId="{F48377B9-75CC-4BF8-86AB-D08EA871C579}" srcOrd="3" destOrd="0" presId="urn:microsoft.com/office/officeart/2005/8/layout/arrow2"/>
    <dgm:cxn modelId="{D42A0E12-EC52-4311-8EA5-A5CF70ED16B3}" type="presParOf" srcId="{24AFBDCC-E88A-48E7-971E-8D4960B83D66}" destId="{B62E6971-3485-41AD-BFBC-37838E6AEABB}" srcOrd="4" destOrd="0" presId="urn:microsoft.com/office/officeart/2005/8/layout/arrow2"/>
    <dgm:cxn modelId="{A256676B-A66C-4DFA-98D4-D598106F1B91}" type="presParOf" srcId="{24AFBDCC-E88A-48E7-971E-8D4960B83D66}" destId="{D67567EF-0BB7-44E4-BD78-4DDEA352550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96421-56EA-4967-8ECA-C440279D6521}">
      <dsp:nvSpPr>
        <dsp:cNvPr id="0" name=""/>
        <dsp:cNvSpPr/>
      </dsp:nvSpPr>
      <dsp:spPr>
        <a:xfrm>
          <a:off x="410412" y="0"/>
          <a:ext cx="8490065" cy="5306291"/>
        </a:xfrm>
        <a:prstGeom prst="swooshArrow">
          <a:avLst>
            <a:gd name="adj1" fmla="val 25000"/>
            <a:gd name="adj2" fmla="val 25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E7643-852E-4051-8324-0742D5E3A24B}">
      <dsp:nvSpPr>
        <dsp:cNvPr id="0" name=""/>
        <dsp:cNvSpPr/>
      </dsp:nvSpPr>
      <dsp:spPr>
        <a:xfrm>
          <a:off x="1543751" y="3662402"/>
          <a:ext cx="220741" cy="220741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060DB-AFF6-42FD-AB7C-2E15AA408C41}">
      <dsp:nvSpPr>
        <dsp:cNvPr id="0" name=""/>
        <dsp:cNvSpPr/>
      </dsp:nvSpPr>
      <dsp:spPr>
        <a:xfrm>
          <a:off x="1279176" y="3805122"/>
          <a:ext cx="3541663" cy="1419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966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KE, Dissemination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Networking, Engagement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Links, Memberships </a:t>
          </a:r>
        </a:p>
      </dsp:txBody>
      <dsp:txXfrm>
        <a:off x="1279176" y="3805122"/>
        <a:ext cx="3541663" cy="1419777"/>
      </dsp:txXfrm>
    </dsp:sp>
    <dsp:sp modelId="{04CA3B63-4836-4DD0-9225-0669556AEE72}">
      <dsp:nvSpPr>
        <dsp:cNvPr id="0" name=""/>
        <dsp:cNvSpPr/>
      </dsp:nvSpPr>
      <dsp:spPr>
        <a:xfrm>
          <a:off x="3492221" y="2220152"/>
          <a:ext cx="399033" cy="39903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377B9-75CC-4BF8-86AB-D08EA871C579}">
      <dsp:nvSpPr>
        <dsp:cNvPr id="0" name=""/>
        <dsp:cNvSpPr/>
      </dsp:nvSpPr>
      <dsp:spPr>
        <a:xfrm>
          <a:off x="851922" y="1016077"/>
          <a:ext cx="3716346" cy="2075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39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Informal networks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Alliances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Events</a:t>
          </a:r>
        </a:p>
      </dsp:txBody>
      <dsp:txXfrm>
        <a:off x="851922" y="1016077"/>
        <a:ext cx="3716346" cy="2075712"/>
      </dsp:txXfrm>
    </dsp:sp>
    <dsp:sp modelId="{B62E6971-3485-41AD-BFBC-37838E6AEABB}">
      <dsp:nvSpPr>
        <dsp:cNvPr id="0" name=""/>
        <dsp:cNvSpPr/>
      </dsp:nvSpPr>
      <dsp:spPr>
        <a:xfrm>
          <a:off x="5835479" y="1342491"/>
          <a:ext cx="551854" cy="551854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567EF-0BB7-44E4-BD78-4DDEA352550E}">
      <dsp:nvSpPr>
        <dsp:cNvPr id="0" name=""/>
        <dsp:cNvSpPr/>
      </dsp:nvSpPr>
      <dsp:spPr>
        <a:xfrm>
          <a:off x="4953490" y="2231250"/>
          <a:ext cx="3594109" cy="1774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416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Brokerage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Bids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Joint delivery of projects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2060"/>
              </a:solidFill>
            </a:rPr>
            <a:t>Acting as physical HUB</a:t>
          </a:r>
        </a:p>
      </dsp:txBody>
      <dsp:txXfrm>
        <a:off x="4953490" y="2231250"/>
        <a:ext cx="3594109" cy="1774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96421-56EA-4967-8ECA-C440279D6521}">
      <dsp:nvSpPr>
        <dsp:cNvPr id="0" name=""/>
        <dsp:cNvSpPr/>
      </dsp:nvSpPr>
      <dsp:spPr>
        <a:xfrm>
          <a:off x="410412" y="0"/>
          <a:ext cx="8490065" cy="5306291"/>
        </a:xfrm>
        <a:prstGeom prst="swooshArrow">
          <a:avLst>
            <a:gd name="adj1" fmla="val 25000"/>
            <a:gd name="adj2" fmla="val 25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E7643-852E-4051-8324-0742D5E3A24B}">
      <dsp:nvSpPr>
        <dsp:cNvPr id="0" name=""/>
        <dsp:cNvSpPr/>
      </dsp:nvSpPr>
      <dsp:spPr>
        <a:xfrm>
          <a:off x="1543751" y="3662402"/>
          <a:ext cx="220741" cy="220741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E060DB-AFF6-42FD-AB7C-2E15AA408C41}">
      <dsp:nvSpPr>
        <dsp:cNvPr id="0" name=""/>
        <dsp:cNvSpPr/>
      </dsp:nvSpPr>
      <dsp:spPr>
        <a:xfrm>
          <a:off x="1270393" y="3574788"/>
          <a:ext cx="3541663" cy="1419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966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Website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Social Media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Membership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Newsletter </a:t>
          </a:r>
          <a:endParaRPr lang="en-US" sz="2400" kern="1200" dirty="0">
            <a:solidFill>
              <a:srgbClr val="002060"/>
            </a:solidFill>
          </a:endParaRPr>
        </a:p>
      </dsp:txBody>
      <dsp:txXfrm>
        <a:off x="1270393" y="3574788"/>
        <a:ext cx="3541663" cy="1419777"/>
      </dsp:txXfrm>
    </dsp:sp>
    <dsp:sp modelId="{04CA3B63-4836-4DD0-9225-0669556AEE72}">
      <dsp:nvSpPr>
        <dsp:cNvPr id="0" name=""/>
        <dsp:cNvSpPr/>
      </dsp:nvSpPr>
      <dsp:spPr>
        <a:xfrm>
          <a:off x="3492221" y="2220152"/>
          <a:ext cx="399033" cy="39903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377B9-75CC-4BF8-86AB-D08EA871C579}">
      <dsp:nvSpPr>
        <dsp:cNvPr id="0" name=""/>
        <dsp:cNvSpPr/>
      </dsp:nvSpPr>
      <dsp:spPr>
        <a:xfrm>
          <a:off x="530855" y="550436"/>
          <a:ext cx="3716346" cy="2075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39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Events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Partnerships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ECHAlliance Ecosystem</a:t>
          </a:r>
          <a:endParaRPr lang="en-US" sz="2400" kern="1200" dirty="0">
            <a:solidFill>
              <a:srgbClr val="002060"/>
            </a:solidFill>
          </a:endParaRPr>
        </a:p>
      </dsp:txBody>
      <dsp:txXfrm>
        <a:off x="530855" y="550436"/>
        <a:ext cx="3716346" cy="2075712"/>
      </dsp:txXfrm>
    </dsp:sp>
    <dsp:sp modelId="{B62E6971-3485-41AD-BFBC-37838E6AEABB}">
      <dsp:nvSpPr>
        <dsp:cNvPr id="0" name=""/>
        <dsp:cNvSpPr/>
      </dsp:nvSpPr>
      <dsp:spPr>
        <a:xfrm>
          <a:off x="5835479" y="1342491"/>
          <a:ext cx="551854" cy="551854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567EF-0BB7-44E4-BD78-4DDEA352550E}">
      <dsp:nvSpPr>
        <dsp:cNvPr id="0" name=""/>
        <dsp:cNvSpPr/>
      </dsp:nvSpPr>
      <dsp:spPr>
        <a:xfrm>
          <a:off x="4953490" y="2231250"/>
          <a:ext cx="3594109" cy="1774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416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Nesta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Innovate UK ISCF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Social Enterprise Funding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Interface Vouchers/KTPs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New Collaborations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002060"/>
              </a:solidFill>
            </a:rPr>
            <a:t>SG Business case/sustainability</a:t>
          </a:r>
          <a:endParaRPr lang="en-US" sz="2400" kern="1200" dirty="0">
            <a:solidFill>
              <a:srgbClr val="002060"/>
            </a:solidFill>
          </a:endParaRPr>
        </a:p>
      </dsp:txBody>
      <dsp:txXfrm>
        <a:off x="4953490" y="2231250"/>
        <a:ext cx="3594109" cy="1774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2BBEA-919D-4FAF-9C5A-F1B4E674522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38893-B252-4827-AFB4-1052AA1D5AE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9833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9F89B-DD6C-40E6-AA57-3BF3D51EDFE8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7294C-A07C-4325-8CB0-C781EF17B2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048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406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Scotland is primarily remote rural or accessible rural – more than 95% of Scotland’s land mass</a:t>
            </a:r>
          </a:p>
          <a:p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Home to 20% of the popn ~1 million people or Scotland’s 3</a:t>
            </a:r>
            <a:r>
              <a:rPr lang="en-IE" baseline="30000" dirty="0"/>
              <a:t>rd</a:t>
            </a:r>
            <a:r>
              <a:rPr lang="en-IE" dirty="0"/>
              <a:t> city! </a:t>
            </a:r>
          </a:p>
          <a:p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UHI represented across the Highlands and Islands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13 colleges and research centres, over 70 local learning centres, or online from wherever you are</a:t>
            </a: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 diverse range of courses, many taking advantage of our region's unique environment, landscape and culture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Includes School of Health and the Division of Rural Health and Wellbeing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340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Come back to this later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020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4 areas of activity in the middle and around the outside a mix of activities/outputs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Wide remit, diverse range of members and stakeholders including the 3</a:t>
            </a:r>
            <a:r>
              <a:rPr lang="en-IE" baseline="30000" dirty="0"/>
              <a:t>rd</a:t>
            </a:r>
            <a:r>
              <a:rPr lang="en-IE" dirty="0"/>
              <a:t> sector, community groups and charities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544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We’ve identified some the rural USPs in the Highlands and Islands</a:t>
            </a:r>
          </a:p>
          <a:p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Some of the things that in combination make us different from larger urban areas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E" dirty="0"/>
              <a:t>differentiators</a:t>
            </a:r>
            <a:endParaRPr lang="en-GB" dirty="0"/>
          </a:p>
          <a:p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I’m sure some of  these will be familiar to manty of you, one or more not uncommon but in remote and rural areas dealing with all these issues simultaneously – what’s makes accessing and delivering care challenging</a:t>
            </a:r>
          </a:p>
          <a:p>
            <a:endParaRPr lang="en-IE" dirty="0"/>
          </a:p>
          <a:p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614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This will include work around the dissemination of the outputs of </a:t>
            </a:r>
            <a:r>
              <a:rPr lang="en-IE" dirty="0" err="1"/>
              <a:t>MiW</a:t>
            </a:r>
            <a:r>
              <a:rPr lang="en-IE" dirty="0"/>
              <a:t> and we’ll be working with colleagues in NHS Highland to take this forward or the coming weeks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806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4322224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Much of our early work focused in the bottom left – informal activity, KE, dissemination 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Providing members with concise,  useful, relevant information – in one place – we do the leg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During 2018 we also moved up and delivered a number of events, including our international conference but also more targeted events for specific grounds </a:t>
            </a:r>
            <a:r>
              <a:rPr lang="en-IE" dirty="0" err="1"/>
              <a:t>eg</a:t>
            </a:r>
            <a:r>
              <a:rPr lang="en-IE" dirty="0"/>
              <a:t> industry members/partners on funding </a:t>
            </a:r>
            <a:r>
              <a:rPr lang="en-IE" dirty="0" err="1"/>
              <a:t>opps</a:t>
            </a:r>
            <a:r>
              <a:rPr lang="en-IE" dirty="0"/>
              <a:t> and delivered new networks and partnerships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Towards the end of 2018 we launched a new Alliance – the Ecosystem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Very recently started brokering new partnerships and assisting with matching projects to funding, and helping draft bids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We've also applied in our own right to funds </a:t>
            </a:r>
            <a:r>
              <a:rPr lang="en-IE" dirty="0" err="1"/>
              <a:t>eg</a:t>
            </a:r>
            <a:r>
              <a:rPr lang="en-IE" dirty="0"/>
              <a:t> NESTA</a:t>
            </a:r>
            <a:r>
              <a:rPr lang="en-GB" dirty="0"/>
              <a:t> and are working on an Innovate UK bid to the ISCF Healthy Ageing Challenge Fund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Finally, waiting to hear whether or not we will received additional funding from SG – sustainable footing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Development of a FT programme office – physical hub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4371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4322224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Much of our early work focused in the bottom left – informal activity, KE, dissemination 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Providing members with concise,  useful, relevant information – in one place – we do the leg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During 2018 we also moved up and delivered a number of events, including our international conference but also more targeted events for specific grounds </a:t>
            </a:r>
            <a:r>
              <a:rPr lang="en-IE" dirty="0" err="1"/>
              <a:t>eg</a:t>
            </a:r>
            <a:r>
              <a:rPr lang="en-IE" dirty="0"/>
              <a:t> industry members/partners on funding </a:t>
            </a:r>
            <a:r>
              <a:rPr lang="en-IE" dirty="0" err="1"/>
              <a:t>opps</a:t>
            </a:r>
            <a:r>
              <a:rPr lang="en-IE" dirty="0"/>
              <a:t> and delivered new networks and partnerships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Towards the end of 2018 we launched a new Alliance – the Ecosystem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Very recently started brokering new partnerships and assisting with matching projects to funding, and helping draft bids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We've also applied in our own right to funds </a:t>
            </a:r>
            <a:r>
              <a:rPr lang="en-IE" dirty="0" err="1"/>
              <a:t>eg</a:t>
            </a:r>
            <a:r>
              <a:rPr lang="en-IE" dirty="0"/>
              <a:t> NESTA</a:t>
            </a:r>
            <a:r>
              <a:rPr lang="en-GB" dirty="0"/>
              <a:t> and are working on an Innovate UK bid to the ISCF Healthy Ageing Challenge Fund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Finally, waiting to hear whether or not we will received additional funding from SG – sustainable footing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Development of a FT programme office – physical hub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34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282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055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445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627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Permanent alliance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Part of the European Connected Health Alliance – Ecosystems all over the world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Second meeting next month – healthy active ageing in partnership with DHI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Focus Innovate UK’s ISCF Healthy Ageing Challenge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8444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So early days but a lot of collaboration underway some informal but increasingly more formal partnerships, alliances and joint projects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7294C-A07C-4325-8CB0-C781EF17B290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655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61842"/>
            <a:ext cx="9144000" cy="210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pic>
        <p:nvPicPr>
          <p:cNvPr id="8" name="Picture 2" descr="G:\From dd\MS backup3\Logos\UHI_Logo For Word Document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3864" y="359952"/>
            <a:ext cx="2448272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370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0022" y="365125"/>
            <a:ext cx="747377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pic>
        <p:nvPicPr>
          <p:cNvPr id="8" name="Picture 2" descr="G:\From dd\MS backup3\Logos\UHI_Logo For Word Document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00044" y="318669"/>
            <a:ext cx="2448272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2429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pic>
        <p:nvPicPr>
          <p:cNvPr id="8" name="Picture 2" descr="G:\From dd\MS backup3\Logos\UHI_Logo For Word Document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40087" y="260725"/>
            <a:ext cx="2448272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7036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5032" y="410368"/>
            <a:ext cx="73152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pic>
        <p:nvPicPr>
          <p:cNvPr id="9" name="Picture 2" descr="G:\From dd\MS backup3\Logos\UHI_Logo For Word Document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32995" y="320674"/>
            <a:ext cx="2448272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175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8258" y="365125"/>
            <a:ext cx="746712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pic>
        <p:nvPicPr>
          <p:cNvPr id="11" name="Picture 2" descr="G:\From dd\MS backup3\Logos\UHI_Logo For Word Document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9471" y="234049"/>
            <a:ext cx="2448272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580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7650" y="365125"/>
            <a:ext cx="753615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pic>
        <p:nvPicPr>
          <p:cNvPr id="7" name="Picture 2" descr="G:\From dd\MS backup3\Logos\UHI_Logo For Word Document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76476" y="359952"/>
            <a:ext cx="2448272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966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pic>
        <p:nvPicPr>
          <p:cNvPr id="6" name="Picture 2" descr="G:\From dd\MS backup3\Logos\UHI_Logo For Word Document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5330" y="291467"/>
            <a:ext cx="2448272" cy="864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520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AB590-C3BB-448C-8CA8-EED8231D778E}" type="datetimeFigureOut">
              <a:rPr lang="en-GB" smtClean="0"/>
              <a:t>19/03/2019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D8ED-524F-4C3E-9C65-05921E0B8FB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568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uhi.ac.uk/srhp" TargetMode="External"/><Relationship Id="rId4" Type="http://schemas.openxmlformats.org/officeDocument/2006/relationships/hyperlink" Target="mailto:SRHP@uhi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5217" y="2608519"/>
            <a:ext cx="9144000" cy="2105963"/>
          </a:xfrm>
        </p:spPr>
        <p:txBody>
          <a:bodyPr>
            <a:normAutofit fontScale="90000"/>
          </a:bodyPr>
          <a:lstStyle/>
          <a:p>
            <a:r>
              <a:rPr lang="en-IE" sz="8000" b="1" dirty="0" smtClean="0">
                <a:solidFill>
                  <a:srgbClr val="002060"/>
                </a:solidFill>
              </a:rPr>
              <a:t/>
            </a:r>
            <a:br>
              <a:rPr lang="en-IE" sz="8000" b="1" dirty="0" smtClean="0">
                <a:solidFill>
                  <a:srgbClr val="002060"/>
                </a:solidFill>
              </a:rPr>
            </a:br>
            <a:r>
              <a:rPr lang="en-IE" sz="8000" b="1" dirty="0">
                <a:solidFill>
                  <a:srgbClr val="002060"/>
                </a:solidFill>
              </a:rPr>
              <a:t/>
            </a:r>
            <a:br>
              <a:rPr lang="en-IE" sz="8000" b="1" dirty="0">
                <a:solidFill>
                  <a:srgbClr val="002060"/>
                </a:solidFill>
              </a:rPr>
            </a:br>
            <a:r>
              <a:rPr lang="en-IE" sz="8000" b="1" dirty="0" smtClean="0">
                <a:solidFill>
                  <a:srgbClr val="002060"/>
                </a:solidFill>
              </a:rPr>
              <a:t>Scottish </a:t>
            </a:r>
            <a:r>
              <a:rPr lang="en-IE" sz="8000" b="1" dirty="0">
                <a:solidFill>
                  <a:srgbClr val="002060"/>
                </a:solidFill>
              </a:rPr>
              <a:t>Rural Health Partnership:</a:t>
            </a:r>
            <a:br>
              <a:rPr lang="en-IE" sz="8000" b="1" dirty="0">
                <a:solidFill>
                  <a:srgbClr val="002060"/>
                </a:solidFill>
              </a:rPr>
            </a:br>
            <a:r>
              <a:rPr lang="en-IE" sz="3600" b="1" dirty="0">
                <a:solidFill>
                  <a:srgbClr val="7030A0"/>
                </a:solidFill>
              </a:rPr>
              <a:t>promoting collaboration for excellence in remote &amp; rural </a:t>
            </a:r>
            <a:r>
              <a:rPr lang="en-IE" sz="3600" b="1" dirty="0" smtClean="0">
                <a:solidFill>
                  <a:srgbClr val="7030A0"/>
                </a:solidFill>
              </a:rPr>
              <a:t>healthcare</a:t>
            </a:r>
            <a:endParaRPr lang="en-GB" sz="3600" b="1" dirty="0">
              <a:solidFill>
                <a:srgbClr val="002060"/>
              </a:solidFill>
              <a:cs typeface="Calibri 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80000"/>
            <a:ext cx="3637650" cy="122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0998" y="4818185"/>
            <a:ext cx="9383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3600" dirty="0">
                <a:solidFill>
                  <a:srgbClr val="002060"/>
                </a:solidFill>
              </a:rPr>
              <a:t>Karen O’Hanlon, Business Development Manager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8001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erth.uhi.ac.uk/UHI/Documents/uhimap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t="4809" b="3845"/>
          <a:stretch>
            <a:fillRect/>
          </a:stretch>
        </p:blipFill>
        <p:spPr bwMode="auto">
          <a:xfrm>
            <a:off x="6041208" y="1416767"/>
            <a:ext cx="4238192" cy="53340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2" descr="ma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162" y="1393003"/>
            <a:ext cx="3900196" cy="538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159829" y="2715208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 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8160304" y="4322619"/>
            <a:ext cx="221672" cy="1798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8292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oods-property.com/wp-content/uploads/2013/07/campbeltown-harbour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69" y="1360035"/>
            <a:ext cx="10565031" cy="528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 dirty="0">
                <a:solidFill>
                  <a:srgbClr val="002060"/>
                </a:solidFill>
                <a:cs typeface="Calibri" panose="020F0502020204030204" pitchFamily="34" charset="0"/>
              </a:rPr>
              <a:t>Aim</a:t>
            </a:r>
            <a:endParaRPr lang="en-GB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94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>
                <a:solidFill>
                  <a:srgbClr val="002060"/>
                </a:solidFill>
              </a:rPr>
              <a:t>To provide a single source of knowledge about remote &amp; rural healthcare, to foster collaboration, innovation and idea sharing between educational, academic, industry, community and NHS members, and to influence and shape remote &amp; rural healthcare policy.</a:t>
            </a:r>
          </a:p>
          <a:p>
            <a:pPr marL="0" indent="0" algn="ctr">
              <a:buNone/>
            </a:pPr>
            <a:r>
              <a:rPr lang="en-IE" sz="3600" i="1" dirty="0">
                <a:solidFill>
                  <a:srgbClr val="002060"/>
                </a:solidFill>
              </a:rPr>
              <a:t>And, become bid ready and avoid unnecessary duplication (the Ecosystem) </a:t>
            </a:r>
            <a:endParaRPr lang="en-GB" sz="3600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003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agram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0" y="3068960"/>
            <a:ext cx="2160240" cy="1872208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2999656" y="1628800"/>
            <a:ext cx="1512168" cy="1368152"/>
          </a:xfrm>
          <a:prstGeom prst="ellipse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2423592" y="3284984"/>
            <a:ext cx="1512168" cy="1368152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351584" y="3645025"/>
            <a:ext cx="16561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Exchange</a:t>
            </a:r>
          </a:p>
        </p:txBody>
      </p:sp>
      <p:sp>
        <p:nvSpPr>
          <p:cNvPr id="11" name="Oval 10"/>
          <p:cNvSpPr/>
          <p:nvPr/>
        </p:nvSpPr>
        <p:spPr>
          <a:xfrm>
            <a:off x="7680176" y="1556792"/>
            <a:ext cx="1512168" cy="1368152"/>
          </a:xfrm>
          <a:prstGeom prst="ellipse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/>
          <p:cNvSpPr/>
          <p:nvPr/>
        </p:nvSpPr>
        <p:spPr>
          <a:xfrm>
            <a:off x="8184232" y="3356992"/>
            <a:ext cx="1512168" cy="1368152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7824192" y="4941168"/>
            <a:ext cx="1512168" cy="1368152"/>
          </a:xfrm>
          <a:prstGeom prst="ellipse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8112224" y="3717033"/>
            <a:ext cx="1656184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Interaction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52184" y="5301209"/>
            <a:ext cx="1656184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sector Involvement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2079" y="1844825"/>
            <a:ext cx="1405961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</a:t>
            </a:r>
          </a:p>
        </p:txBody>
      </p:sp>
      <p:sp>
        <p:nvSpPr>
          <p:cNvPr id="16" name="Oval 15"/>
          <p:cNvSpPr/>
          <p:nvPr/>
        </p:nvSpPr>
        <p:spPr>
          <a:xfrm>
            <a:off x="5303912" y="1124744"/>
            <a:ext cx="1512168" cy="1368152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/>
          <p:cNvSpPr/>
          <p:nvPr/>
        </p:nvSpPr>
        <p:spPr>
          <a:xfrm>
            <a:off x="5375920" y="5489848"/>
            <a:ext cx="1512168" cy="1368152"/>
          </a:xfrm>
          <a:prstGeom prst="ellipse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/>
          <p:cNvSpPr/>
          <p:nvPr/>
        </p:nvSpPr>
        <p:spPr>
          <a:xfrm>
            <a:off x="3071664" y="5013176"/>
            <a:ext cx="1512168" cy="1368152"/>
          </a:xfrm>
          <a:prstGeom prst="ellipse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999656" y="5373217"/>
            <a:ext cx="1584176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  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00541" y="1412777"/>
            <a:ext cx="1296509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exchange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37938" y="3823011"/>
            <a:ext cx="115212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SRHP</a:t>
            </a:r>
          </a:p>
        </p:txBody>
      </p:sp>
      <p:cxnSp>
        <p:nvCxnSpPr>
          <p:cNvPr id="25" name="Straight Arrow Connector 24"/>
          <p:cNvCxnSpPr>
            <a:stCxn id="8" idx="6"/>
            <a:endCxn id="5" idx="1"/>
          </p:cNvCxnSpPr>
          <p:nvPr/>
        </p:nvCxnSpPr>
        <p:spPr>
          <a:xfrm>
            <a:off x="3935760" y="3969060"/>
            <a:ext cx="1080120" cy="36004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104112" y="4005064"/>
            <a:ext cx="1080120" cy="36004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51784" y="2780928"/>
            <a:ext cx="936104" cy="360040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7104112" y="2816932"/>
            <a:ext cx="1008112" cy="396044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295800" y="4869160"/>
            <a:ext cx="792088" cy="360040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6100835" y="4964339"/>
            <a:ext cx="0" cy="529721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104112" y="4869160"/>
            <a:ext cx="864096" cy="360040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383551" y="5805265"/>
            <a:ext cx="1474506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017226" y="1988841"/>
            <a:ext cx="144475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Programmes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60559" y="3645025"/>
            <a:ext cx="140596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 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6096000" y="2491156"/>
            <a:ext cx="0" cy="529721"/>
          </a:xfrm>
          <a:prstGeom prst="straightConnector1">
            <a:avLst/>
          </a:prstGeom>
          <a:ln>
            <a:solidFill>
              <a:srgbClr val="7030A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82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woods-property.com/wp-content/uploads/2013/07/campbeltown-harbour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0" y="1365305"/>
            <a:ext cx="10565031" cy="528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 dirty="0">
                <a:solidFill>
                  <a:srgbClr val="002060"/>
                </a:solidFill>
              </a:rPr>
              <a:t>Rural Health USPs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785" y="2010711"/>
            <a:ext cx="8229600" cy="463711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IE" sz="3100" dirty="0">
                <a:solidFill>
                  <a:srgbClr val="002060"/>
                </a:solidFill>
              </a:rPr>
              <a:t>Ageing population</a:t>
            </a:r>
          </a:p>
          <a:p>
            <a:r>
              <a:rPr lang="en-IE" sz="3100" dirty="0">
                <a:solidFill>
                  <a:srgbClr val="002060"/>
                </a:solidFill>
              </a:rPr>
              <a:t>Chronic disease</a:t>
            </a:r>
          </a:p>
          <a:p>
            <a:r>
              <a:rPr lang="en-IE" sz="3100" b="1" dirty="0">
                <a:solidFill>
                  <a:srgbClr val="002060"/>
                </a:solidFill>
              </a:rPr>
              <a:t>Mental health</a:t>
            </a:r>
          </a:p>
          <a:p>
            <a:endParaRPr lang="en-IE" sz="2400" dirty="0">
              <a:solidFill>
                <a:srgbClr val="002060"/>
              </a:solidFill>
            </a:endParaRPr>
          </a:p>
          <a:p>
            <a:r>
              <a:rPr lang="en-IE" sz="3100" b="1" dirty="0">
                <a:solidFill>
                  <a:srgbClr val="002060"/>
                </a:solidFill>
              </a:rPr>
              <a:t>Recruitment and retention of health and care workers</a:t>
            </a:r>
            <a:endParaRPr lang="en-IE" sz="3100" b="1" dirty="0">
              <a:solidFill>
                <a:srgbClr val="002060"/>
              </a:solidFill>
              <a:cs typeface="Calibri"/>
            </a:endParaRPr>
          </a:p>
          <a:p>
            <a:r>
              <a:rPr lang="en-IE" sz="3100" dirty="0">
                <a:solidFill>
                  <a:srgbClr val="002060"/>
                </a:solidFill>
              </a:rPr>
              <a:t>Integration of health and social care</a:t>
            </a:r>
          </a:p>
          <a:p>
            <a:r>
              <a:rPr lang="en-IE" sz="3100" dirty="0">
                <a:solidFill>
                  <a:srgbClr val="002060"/>
                </a:solidFill>
              </a:rPr>
              <a:t>Sustainability of service and cost effectiveness</a:t>
            </a:r>
          </a:p>
          <a:p>
            <a:endParaRPr lang="en-IE" sz="3100" dirty="0">
              <a:solidFill>
                <a:srgbClr val="002060"/>
              </a:solidFill>
            </a:endParaRPr>
          </a:p>
          <a:p>
            <a:r>
              <a:rPr lang="en-IE" sz="3100" dirty="0">
                <a:solidFill>
                  <a:srgbClr val="002060"/>
                </a:solidFill>
              </a:rPr>
              <a:t>Increasing use of technology and reduction in travel</a:t>
            </a:r>
            <a:endParaRPr lang="en-IE" sz="2400" dirty="0">
              <a:solidFill>
                <a:srgbClr val="002060"/>
              </a:solidFill>
            </a:endParaRPr>
          </a:p>
          <a:p>
            <a:r>
              <a:rPr lang="en-IE" sz="3100" dirty="0">
                <a:solidFill>
                  <a:srgbClr val="002060"/>
                </a:solidFill>
              </a:rPr>
              <a:t>Shifting towards a model of ‘co-production’</a:t>
            </a:r>
          </a:p>
          <a:p>
            <a:r>
              <a:rPr lang="en-IE" sz="3100" dirty="0">
                <a:solidFill>
                  <a:srgbClr val="002060"/>
                </a:solidFill>
              </a:rPr>
              <a:t>Ensuring community voices are heard</a:t>
            </a:r>
          </a:p>
          <a:p>
            <a:endParaRPr lang="en-IE" sz="2400" dirty="0"/>
          </a:p>
          <a:p>
            <a:pPr>
              <a:buNone/>
            </a:pPr>
            <a:endParaRPr lang="en-GB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1919536" y="1723156"/>
            <a:ext cx="8064896" cy="1512168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1919536" y="3405206"/>
            <a:ext cx="8064896" cy="1512168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ound Diagonal Corner Rectangle 8"/>
          <p:cNvSpPr/>
          <p:nvPr/>
        </p:nvSpPr>
        <p:spPr>
          <a:xfrm>
            <a:off x="1849197" y="5073767"/>
            <a:ext cx="8064896" cy="1368152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021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2060"/>
                </a:solidFill>
              </a:rPr>
              <a:t>Themes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Through our themes, we aim to address some of the key issues/USPs by providing information, links to relevant websites, useful resources, toolkits and research</a:t>
            </a:r>
          </a:p>
          <a:p>
            <a:r>
              <a:rPr lang="en-IE" dirty="0">
                <a:solidFill>
                  <a:srgbClr val="002060"/>
                </a:solidFill>
              </a:rPr>
              <a:t>Aspects of remote and rural healthcare that we are very interested in include:</a:t>
            </a:r>
          </a:p>
          <a:p>
            <a:pPr lvl="1"/>
            <a:r>
              <a:rPr lang="en-IE" sz="3200" b="1" dirty="0">
                <a:solidFill>
                  <a:srgbClr val="002060"/>
                </a:solidFill>
              </a:rPr>
              <a:t>Healthcare workforce recruitment &amp; retention</a:t>
            </a:r>
          </a:p>
          <a:p>
            <a:pPr lvl="1"/>
            <a:r>
              <a:rPr lang="en-IE" sz="3200" b="1" dirty="0">
                <a:solidFill>
                  <a:srgbClr val="002060"/>
                </a:solidFill>
              </a:rPr>
              <a:t>Rural mental health &amp; healthy ageing</a:t>
            </a:r>
            <a:endParaRPr lang="en-IE" dirty="0">
              <a:solidFill>
                <a:srgbClr val="002060"/>
              </a:solidFill>
            </a:endParaRPr>
          </a:p>
          <a:p>
            <a:r>
              <a:rPr lang="en-IE" dirty="0" smtClean="0">
                <a:solidFill>
                  <a:srgbClr val="002060"/>
                </a:solidFill>
              </a:rPr>
              <a:t>For 2019/20, </a:t>
            </a:r>
            <a:r>
              <a:rPr lang="en-IE" dirty="0">
                <a:solidFill>
                  <a:srgbClr val="002060"/>
                </a:solidFill>
              </a:rPr>
              <a:t>the focus of our work will be around these 2 themes</a:t>
            </a:r>
          </a:p>
        </p:txBody>
      </p:sp>
    </p:spTree>
    <p:extLst>
      <p:ext uri="{BB962C8B-B14F-4D97-AF65-F5344CB8AC3E}">
        <p14:creationId xmlns:p14="http://schemas.microsoft.com/office/powerpoint/2010/main" val="427178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2060"/>
                </a:solidFill>
              </a:rPr>
              <a:t>Supporting </a:t>
            </a:r>
            <a:br>
              <a:rPr lang="en-IE" b="1" dirty="0">
                <a:solidFill>
                  <a:srgbClr val="002060"/>
                </a:solidFill>
              </a:rPr>
            </a:br>
            <a:r>
              <a:rPr lang="en-IE" b="1" dirty="0">
                <a:solidFill>
                  <a:srgbClr val="002060"/>
                </a:solidFill>
              </a:rPr>
              <a:t>Collaborative Working</a:t>
            </a:r>
            <a:endParaRPr lang="en-GB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1094509" y="1551709"/>
          <a:ext cx="9421091" cy="5306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21346" y="2202873"/>
            <a:ext cx="101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>
                <a:solidFill>
                  <a:srgbClr val="002060"/>
                </a:solidFill>
              </a:rPr>
              <a:t>FORMAL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6309" y="6361606"/>
            <a:ext cx="1226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dirty="0">
                <a:solidFill>
                  <a:srgbClr val="002060"/>
                </a:solidFill>
              </a:rPr>
              <a:t>INFORMAL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9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2060"/>
                </a:solidFill>
              </a:rPr>
              <a:t>Supporting </a:t>
            </a:r>
            <a:br>
              <a:rPr lang="en-IE" b="1" dirty="0">
                <a:solidFill>
                  <a:srgbClr val="002060"/>
                </a:solidFill>
              </a:rPr>
            </a:br>
            <a:r>
              <a:rPr lang="en-IE" b="1" dirty="0">
                <a:solidFill>
                  <a:srgbClr val="002060"/>
                </a:solidFill>
              </a:rPr>
              <a:t>Collaborative Working</a:t>
            </a:r>
            <a:endParaRPr lang="en-GB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03270152"/>
              </p:ext>
            </p:extLst>
          </p:nvPr>
        </p:nvGraphicFramePr>
        <p:xfrm>
          <a:off x="1094509" y="1551709"/>
          <a:ext cx="9421091" cy="5306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21346" y="2202873"/>
            <a:ext cx="101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>
                <a:solidFill>
                  <a:srgbClr val="002060"/>
                </a:solidFill>
              </a:rPr>
              <a:t>FORMAL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6309" y="6361606"/>
            <a:ext cx="1226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E" b="1" dirty="0">
                <a:solidFill>
                  <a:srgbClr val="002060"/>
                </a:solidFill>
              </a:rPr>
              <a:t>INFORMAL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3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20AE-DD32-488B-ADE5-3E53A58F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Calibri Light"/>
              </a:rPr>
              <a:t>Activities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6B9E3-5273-4203-8802-2ACA556BD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solidFill>
                  <a:srgbClr val="002060"/>
                </a:solidFill>
                <a:cs typeface="Calibri"/>
              </a:rPr>
              <a:t>Launched website in March 2018</a:t>
            </a: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Invited individuals and organizations to join as 'members' - 103</a:t>
            </a: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Established robust governance – Executive and Steering Groups</a:t>
            </a: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Rethinking Remote 2018 </a:t>
            </a:r>
            <a:r>
              <a:rPr lang="en-US" dirty="0" smtClean="0">
                <a:solidFill>
                  <a:srgbClr val="002060"/>
                </a:solidFill>
                <a:cs typeface="Calibri"/>
              </a:rPr>
              <a:t>&amp; 2020</a:t>
            </a:r>
            <a:endParaRPr lang="en-US" dirty="0">
              <a:solidFill>
                <a:srgbClr val="002060"/>
              </a:solidFill>
              <a:cs typeface="Calibri"/>
            </a:endParaRP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15 events by end of 2019, including International Rural Mental Health Conference Aug'19</a:t>
            </a:r>
            <a:endParaRPr lang="en-US" dirty="0"/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Developed a presence on social media – 240 twitter followers</a:t>
            </a: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Early decision to work in partnership </a:t>
            </a:r>
            <a:r>
              <a:rPr lang="en-US" dirty="0" smtClean="0">
                <a:solidFill>
                  <a:srgbClr val="002060"/>
                </a:solidFill>
                <a:cs typeface="Calibri"/>
              </a:rPr>
              <a:t>e.g. </a:t>
            </a:r>
            <a:r>
              <a:rPr lang="en-US" dirty="0">
                <a:solidFill>
                  <a:srgbClr val="002060"/>
                </a:solidFill>
                <a:cs typeface="Calibri"/>
              </a:rPr>
              <a:t>Vhs, the Alliance, HIE......</a:t>
            </a:r>
            <a:endParaRPr lang="en-US" dirty="0"/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In partnership with HIE, established a Highlands and Islands Ecosystem for rural mental health and active healthy ageing</a:t>
            </a:r>
          </a:p>
          <a:p>
            <a:endParaRPr lang="en-US" dirty="0">
              <a:solidFill>
                <a:srgbClr val="002060"/>
              </a:solidFill>
              <a:cs typeface="Calibri"/>
            </a:endParaRPr>
          </a:p>
          <a:p>
            <a:endParaRPr lang="en-US" dirty="0">
              <a:solidFill>
                <a:srgbClr val="00206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511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20AE-DD32-488B-ADE5-3E53A58F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Calibri Light"/>
              </a:rPr>
              <a:t>Activities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6B9E3-5273-4203-8802-2ACA556BD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cs typeface="Calibri"/>
              </a:rPr>
              <a:t>Invite to speak at the Scottish Parliament's Cross Party Group on health inequalities</a:t>
            </a: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Invited by the Scottish Government to submit a Business Case for funding</a:t>
            </a: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Sold out event at the Gathering in partnership with Vhs</a:t>
            </a:r>
          </a:p>
          <a:p>
            <a:r>
              <a:rPr lang="en-US" dirty="0">
                <a:solidFill>
                  <a:srgbClr val="002060"/>
                </a:solidFill>
                <a:cs typeface="Calibri"/>
              </a:rPr>
              <a:t>Pulling together a bid to Innovate UK's ISCF Healthy Ageing call – Highlands and Islands consortium led by SRHP/UHI</a:t>
            </a:r>
          </a:p>
          <a:p>
            <a:pPr lvl="1"/>
            <a:r>
              <a:rPr lang="en-US" dirty="0">
                <a:solidFill>
                  <a:srgbClr val="002060"/>
                </a:solidFill>
                <a:cs typeface="Calibri"/>
              </a:rPr>
              <a:t>A community focused, scalable and accessible solution that through delivery of health services and education will support healthy lifestyle choices, keeping people active and healthier for longer</a:t>
            </a:r>
          </a:p>
          <a:p>
            <a:pPr lvl="1"/>
            <a:endParaRPr lang="en-US" dirty="0">
              <a:solidFill>
                <a:srgbClr val="002060"/>
              </a:solidFill>
              <a:cs typeface="Calibri"/>
            </a:endParaRPr>
          </a:p>
          <a:p>
            <a:pPr lvl="1"/>
            <a:endParaRPr lang="en-US" dirty="0">
              <a:solidFill>
                <a:srgbClr val="002060"/>
              </a:solidFill>
              <a:cs typeface="Calibri"/>
            </a:endParaRPr>
          </a:p>
          <a:p>
            <a:endParaRPr lang="en-US" dirty="0">
              <a:solidFill>
                <a:srgbClr val="002060"/>
              </a:solidFill>
              <a:cs typeface="Calibri"/>
            </a:endParaRPr>
          </a:p>
          <a:p>
            <a:endParaRPr lang="en-US" dirty="0">
              <a:solidFill>
                <a:srgbClr val="002060"/>
              </a:solidFill>
              <a:cs typeface="Calibri"/>
            </a:endParaRPr>
          </a:p>
          <a:p>
            <a:endParaRPr lang="en-US" dirty="0">
              <a:solidFill>
                <a:srgbClr val="00206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188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19536" y="548680"/>
            <a:ext cx="8229600" cy="114300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    </a:t>
            </a:r>
            <a:r>
              <a:rPr lang="en-GB" b="1" dirty="0" smtClean="0">
                <a:solidFill>
                  <a:srgbClr val="002060"/>
                </a:solidFill>
              </a:rPr>
              <a:t>Wellbeing Themes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5760" y="1772816"/>
            <a:ext cx="139628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Primary Care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68009" y="1772816"/>
            <a:ext cx="1319015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Third Sector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7848" y="2636912"/>
            <a:ext cx="182441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Social Prescribing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51584" y="2996952"/>
            <a:ext cx="1728192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Physical activity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79776" y="3501008"/>
            <a:ext cx="187220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Self-Management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36160" y="2636912"/>
            <a:ext cx="237626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Community resilience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79777" y="4725144"/>
            <a:ext cx="189096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Digital Technology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3552" y="5589240"/>
            <a:ext cx="30788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Web, Smartphone, Wearables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3952" y="5589240"/>
            <a:ext cx="170360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Digital Narrative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2064" y="3429000"/>
            <a:ext cx="135005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Connections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79776" y="4005064"/>
            <a:ext cx="188769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Behaviour Change</a:t>
            </a:r>
          </a:p>
        </p:txBody>
      </p:sp>
      <p:cxnSp>
        <p:nvCxnSpPr>
          <p:cNvPr id="17" name="Straight Arrow Connector 16"/>
          <p:cNvCxnSpPr>
            <a:stCxn id="5" idx="2"/>
            <a:endCxn id="7" idx="0"/>
          </p:cNvCxnSpPr>
          <p:nvPr/>
        </p:nvCxnSpPr>
        <p:spPr>
          <a:xfrm>
            <a:off x="4633901" y="2142148"/>
            <a:ext cx="1006153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2"/>
            <a:endCxn id="7" idx="0"/>
          </p:cNvCxnSpPr>
          <p:nvPr/>
        </p:nvCxnSpPr>
        <p:spPr>
          <a:xfrm flipH="1">
            <a:off x="5640054" y="2142148"/>
            <a:ext cx="1187463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1"/>
            <a:endCxn id="8" idx="3"/>
          </p:cNvCxnSpPr>
          <p:nvPr/>
        </p:nvCxnSpPr>
        <p:spPr>
          <a:xfrm flipH="1">
            <a:off x="4079776" y="2821578"/>
            <a:ext cx="64807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2"/>
            <a:endCxn id="9" idx="0"/>
          </p:cNvCxnSpPr>
          <p:nvPr/>
        </p:nvCxnSpPr>
        <p:spPr>
          <a:xfrm flipH="1">
            <a:off x="5015881" y="3006244"/>
            <a:ext cx="624173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7" idx="3"/>
            <a:endCxn id="10" idx="1"/>
          </p:cNvCxnSpPr>
          <p:nvPr/>
        </p:nvCxnSpPr>
        <p:spPr>
          <a:xfrm>
            <a:off x="6552258" y="2821578"/>
            <a:ext cx="9839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7" idx="2"/>
            <a:endCxn id="14" idx="1"/>
          </p:cNvCxnSpPr>
          <p:nvPr/>
        </p:nvCxnSpPr>
        <p:spPr>
          <a:xfrm>
            <a:off x="5640054" y="3006244"/>
            <a:ext cx="1032011" cy="607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0" idx="2"/>
            <a:endCxn id="14" idx="3"/>
          </p:cNvCxnSpPr>
          <p:nvPr/>
        </p:nvCxnSpPr>
        <p:spPr>
          <a:xfrm flipH="1">
            <a:off x="8022114" y="3006244"/>
            <a:ext cx="702178" cy="607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1" idx="2"/>
            <a:endCxn id="12" idx="0"/>
          </p:cNvCxnSpPr>
          <p:nvPr/>
        </p:nvCxnSpPr>
        <p:spPr>
          <a:xfrm flipH="1">
            <a:off x="3602980" y="5094476"/>
            <a:ext cx="1422280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1" idx="2"/>
            <a:endCxn id="13" idx="0"/>
          </p:cNvCxnSpPr>
          <p:nvPr/>
        </p:nvCxnSpPr>
        <p:spPr>
          <a:xfrm>
            <a:off x="5025260" y="5094476"/>
            <a:ext cx="1490496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9" idx="1"/>
            <a:endCxn id="8" idx="2"/>
          </p:cNvCxnSpPr>
          <p:nvPr/>
        </p:nvCxnSpPr>
        <p:spPr>
          <a:xfrm flipH="1" flipV="1">
            <a:off x="3215680" y="3366284"/>
            <a:ext cx="864096" cy="319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5" idx="2"/>
            <a:endCxn id="11" idx="0"/>
          </p:cNvCxnSpPr>
          <p:nvPr/>
        </p:nvCxnSpPr>
        <p:spPr>
          <a:xfrm>
            <a:off x="5023624" y="4374396"/>
            <a:ext cx="1636" cy="35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9" idx="2"/>
            <a:endCxn id="15" idx="0"/>
          </p:cNvCxnSpPr>
          <p:nvPr/>
        </p:nvCxnSpPr>
        <p:spPr>
          <a:xfrm>
            <a:off x="5015880" y="3870340"/>
            <a:ext cx="7744" cy="13472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9" idx="3"/>
            <a:endCxn id="15" idx="3"/>
          </p:cNvCxnSpPr>
          <p:nvPr/>
        </p:nvCxnSpPr>
        <p:spPr>
          <a:xfrm>
            <a:off x="5951984" y="3685674"/>
            <a:ext cx="15488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9" idx="1"/>
            <a:endCxn id="15" idx="1"/>
          </p:cNvCxnSpPr>
          <p:nvPr/>
        </p:nvCxnSpPr>
        <p:spPr>
          <a:xfrm>
            <a:off x="4079776" y="368567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11" idx="1"/>
            <a:endCxn id="8" idx="2"/>
          </p:cNvCxnSpPr>
          <p:nvPr/>
        </p:nvCxnSpPr>
        <p:spPr>
          <a:xfrm flipH="1" flipV="1">
            <a:off x="3215680" y="3366284"/>
            <a:ext cx="864096" cy="1543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1" idx="3"/>
            <a:endCxn id="14" idx="2"/>
          </p:cNvCxnSpPr>
          <p:nvPr/>
        </p:nvCxnSpPr>
        <p:spPr>
          <a:xfrm flipV="1">
            <a:off x="5970743" y="3798332"/>
            <a:ext cx="1376346" cy="1111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1847528" y="1628800"/>
            <a:ext cx="8280920" cy="47525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2" name="TextBox 71"/>
          <p:cNvSpPr txBox="1"/>
          <p:nvPr/>
        </p:nvSpPr>
        <p:spPr>
          <a:xfrm>
            <a:off x="7680176" y="4149080"/>
            <a:ext cx="2416174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sz="4000" b="1" dirty="0"/>
              <a:t>Evaluation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144" y="1576543"/>
            <a:ext cx="1699152" cy="7618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067" y="2279531"/>
            <a:ext cx="1084094" cy="1084094"/>
          </a:xfrm>
          <a:prstGeom prst="rect">
            <a:avLst/>
          </a:prstGeom>
        </p:spPr>
      </p:pic>
      <p:pic>
        <p:nvPicPr>
          <p:cNvPr id="37" name="Picture 3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052" y="3374530"/>
            <a:ext cx="1381125" cy="6045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644" y="5502396"/>
            <a:ext cx="1344151" cy="91235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539" y="4189730"/>
            <a:ext cx="12001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6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2060"/>
                </a:solidFill>
              </a:rPr>
              <a:t>The Ecosystem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447" y="1825625"/>
            <a:ext cx="10515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IE" dirty="0">
                <a:solidFill>
                  <a:srgbClr val="002060"/>
                </a:solidFill>
              </a:rPr>
              <a:t>Establish a new Ecosystem for the Highlands &amp; Islands</a:t>
            </a:r>
          </a:p>
          <a:p>
            <a:endParaRPr lang="en-IE" dirty="0"/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  <a:p>
            <a:r>
              <a:rPr lang="en-IE" dirty="0">
                <a:solidFill>
                  <a:srgbClr val="002060"/>
                </a:solidFill>
              </a:rPr>
              <a:t>Creating a consortium to bid to upcoming Innovate  UK call on rural  active healthy ageing</a:t>
            </a:r>
          </a:p>
          <a:p>
            <a:r>
              <a:rPr lang="en-IE" b="1" dirty="0">
                <a:solidFill>
                  <a:srgbClr val="002060"/>
                </a:solidFill>
              </a:rPr>
              <a:t>International Conference in Inverness – 12</a:t>
            </a:r>
            <a:r>
              <a:rPr lang="en-IE" b="1" baseline="30000" dirty="0">
                <a:solidFill>
                  <a:srgbClr val="002060"/>
                </a:solidFill>
              </a:rPr>
              <a:t>th</a:t>
            </a:r>
            <a:r>
              <a:rPr lang="en-IE" b="1" dirty="0">
                <a:solidFill>
                  <a:srgbClr val="002060"/>
                </a:solidFill>
              </a:rPr>
              <a:t>/13</a:t>
            </a:r>
            <a:r>
              <a:rPr lang="en-IE" b="1" baseline="30000" dirty="0">
                <a:solidFill>
                  <a:srgbClr val="002060"/>
                </a:solidFill>
              </a:rPr>
              <a:t>th</a:t>
            </a:r>
            <a:r>
              <a:rPr lang="en-IE" b="1" dirty="0">
                <a:solidFill>
                  <a:srgbClr val="002060"/>
                </a:solidFill>
              </a:rPr>
              <a:t> August </a:t>
            </a:r>
          </a:p>
          <a:p>
            <a:r>
              <a:rPr lang="en-IE" dirty="0">
                <a:solidFill>
                  <a:srgbClr val="002060"/>
                </a:solidFill>
              </a:rPr>
              <a:t>Lobby for new funding to tackle isolation and loneliness in rural Scotland</a:t>
            </a:r>
          </a:p>
          <a:p>
            <a:r>
              <a:rPr lang="en-GB" dirty="0">
                <a:solidFill>
                  <a:srgbClr val="002060"/>
                </a:solidFill>
              </a:rPr>
              <a:t>Brokerage; information; links to relevant websites &amp; organisations; useful resources, toolkits; research; and crucially become ‘bid ready’</a:t>
            </a:r>
          </a:p>
          <a:p>
            <a:r>
              <a:rPr lang="en-GB" dirty="0">
                <a:solidFill>
                  <a:srgbClr val="002060"/>
                </a:solidFill>
                <a:cs typeface="Calibri" panose="020F0502020204030204"/>
              </a:rPr>
              <a:t>Rural mental health now on the ECHAllaince's agenda</a:t>
            </a:r>
          </a:p>
          <a:p>
            <a:endParaRPr lang="en-IE" dirty="0">
              <a:solidFill>
                <a:srgbClr val="002060"/>
              </a:solidFill>
              <a:cs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1839" y="2279185"/>
            <a:ext cx="9559436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Ecosystem will bring together a community of multi-sector stakeholders interested in developing and delivering a joint agenda around </a:t>
            </a:r>
            <a:r>
              <a:rPr lang="en-IE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rural mental health and active healthy ageing</a:t>
            </a:r>
            <a:r>
              <a:rPr lang="en-I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We’ll seek to collaborate, identify and address some of the key gaps/challenges,  and ensure that we are ‘bid ready’ for opportunities as they arise. 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716" y="3877012"/>
            <a:ext cx="1152525" cy="118300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116" y="2179330"/>
            <a:ext cx="1381125" cy="604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814" y="5618490"/>
            <a:ext cx="1131972" cy="111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4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solidFill>
                  <a:srgbClr val="002060"/>
                </a:solidFill>
              </a:rPr>
              <a:t>H&amp;Is Ecosystem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Vehicle for informal and formal collaboration amongst partners interested in our themes &amp; rural and remote healthcare more generally </a:t>
            </a:r>
          </a:p>
          <a:p>
            <a:r>
              <a:rPr lang="en-IE" sz="2400" dirty="0">
                <a:solidFill>
                  <a:srgbClr val="002060"/>
                </a:solidFill>
              </a:rPr>
              <a:t>Working Group established – calls every 6 to 8 weeks</a:t>
            </a:r>
          </a:p>
          <a:p>
            <a:r>
              <a:rPr lang="en-IE" sz="2400" dirty="0">
                <a:solidFill>
                  <a:srgbClr val="002060"/>
                </a:solidFill>
              </a:rPr>
              <a:t>Themes are rural mental health &amp; active healthy ageing</a:t>
            </a:r>
          </a:p>
          <a:p>
            <a:r>
              <a:rPr lang="en-IE" sz="2400" dirty="0">
                <a:solidFill>
                  <a:srgbClr val="002060"/>
                </a:solidFill>
              </a:rPr>
              <a:t>Meetings quarterly in Inverness</a:t>
            </a:r>
            <a:endParaRPr lang="en-IE" sz="2400" dirty="0">
              <a:solidFill>
                <a:srgbClr val="002060"/>
              </a:solidFill>
              <a:cs typeface="Calibri"/>
            </a:endParaRPr>
          </a:p>
          <a:p>
            <a:pPr lvl="1"/>
            <a:r>
              <a:rPr lang="en-IE" dirty="0">
                <a:solidFill>
                  <a:srgbClr val="002060"/>
                </a:solidFill>
              </a:rPr>
              <a:t>13 May – mental health stigma &amp; discrimination – young people/workplace</a:t>
            </a:r>
          </a:p>
          <a:p>
            <a:pPr lvl="1"/>
            <a:r>
              <a:rPr lang="en-IE" dirty="0">
                <a:solidFill>
                  <a:srgbClr val="002060"/>
                </a:solidFill>
              </a:rPr>
              <a:t>12/13 Aug – International Rural Mental Health Conference</a:t>
            </a:r>
          </a:p>
          <a:p>
            <a:pPr lvl="1"/>
            <a:r>
              <a:rPr lang="en-IE" dirty="0">
                <a:solidFill>
                  <a:srgbClr val="002060"/>
                </a:solidFill>
              </a:rPr>
              <a:t>7 Oct - tbc</a:t>
            </a:r>
            <a:endParaRPr lang="en-GB" dirty="0">
              <a:solidFill>
                <a:srgbClr val="002060"/>
              </a:solidFill>
            </a:endParaRPr>
          </a:p>
          <a:p>
            <a:endParaRPr lang="en-GB" sz="24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23" y="5530645"/>
            <a:ext cx="2706359" cy="1222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997" y="5644981"/>
            <a:ext cx="1131972" cy="11169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559" y="5636029"/>
            <a:ext cx="3636818" cy="1221971"/>
          </a:xfrm>
          <a:prstGeom prst="rect">
            <a:avLst/>
          </a:prstGeom>
        </p:spPr>
      </p:pic>
      <p:pic>
        <p:nvPicPr>
          <p:cNvPr id="8" name="Picture 7" descr="https://echalliance.com/resource/resmgr/Ecosystem_Diagram_Final_New-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589" y="5474652"/>
            <a:ext cx="1258538" cy="1278323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241339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woods-property.com/wp-content/uploads/2013/07/campbeltown-harbour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0" y="1365305"/>
            <a:ext cx="10565031" cy="528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dirty="0"/>
              <a:t>Contact </a:t>
            </a:r>
          </a:p>
          <a:p>
            <a:pPr marL="0" indent="0">
              <a:buNone/>
            </a:pPr>
            <a:endParaRPr lang="en-IE" u="sng" dirty="0">
              <a:cs typeface="Calibri"/>
            </a:endParaRPr>
          </a:p>
          <a:p>
            <a:pPr marL="0" indent="0">
              <a:buNone/>
            </a:pPr>
            <a:r>
              <a:rPr lang="en-GB" u="sng" dirty="0">
                <a:hlinkClick r:id="rId4"/>
              </a:rPr>
              <a:t>SRHP@uhi.ac.uk</a:t>
            </a:r>
            <a:endParaRPr lang="en-GB" u="sng" dirty="0">
              <a:cs typeface="Calibri"/>
            </a:endParaRPr>
          </a:p>
          <a:p>
            <a:endParaRPr lang="en-IE" u="sng" dirty="0"/>
          </a:p>
          <a:p>
            <a:pPr marL="0" indent="0">
              <a:buNone/>
            </a:pPr>
            <a:endParaRPr lang="en-GB" u="sng" dirty="0"/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Follow us </a:t>
            </a:r>
            <a:r>
              <a:rPr lang="en-GB" dirty="0"/>
              <a:t>@scotruralhealth</a:t>
            </a:r>
          </a:p>
          <a:p>
            <a:endParaRPr lang="en-IE" dirty="0"/>
          </a:p>
          <a:p>
            <a:r>
              <a:rPr lang="en-GB" u="sng" dirty="0">
                <a:hlinkClick r:id="rId5"/>
              </a:rPr>
              <a:t>www.uhi.ac.uk/srhp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01697" y="3539613"/>
            <a:ext cx="5181600" cy="26373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Scottish Rural Health Partnership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Centre of Health Science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Old Perth Road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Inverness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IV2 3JH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3515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HI Document" ma:contentTypeID="0x010100AAD73BA2634B424AB47E3F5D439BEB59008CE722CDD7BC4340ACCDB4FF9181327D" ma:contentTypeVersion="0" ma:contentTypeDescription="" ma:contentTypeScope="" ma:versionID="2ef032de76ed8f947d4a5e1316dcc591">
  <xsd:schema xmlns:xsd="http://www.w3.org/2001/XMLSchema" xmlns:xs="http://www.w3.org/2001/XMLSchema" xmlns:p="http://schemas.microsoft.com/office/2006/metadata/properties" xmlns:ns2="0e688173-6920-4db4-a106-52e1f932be5c" targetNamespace="http://schemas.microsoft.com/office/2006/metadata/properties" ma:root="true" ma:fieldsID="16954b9cf295b3db27d7d4d304e61f0a" ns2:_="">
    <xsd:import namespace="0e688173-6920-4db4-a106-52e1f932be5c"/>
    <xsd:element name="properties">
      <xsd:complexType>
        <xsd:sequence>
          <xsd:element name="documentManagement">
            <xsd:complexType>
              <xsd:all>
                <xsd:element ref="ns2:j928f9099e4145f8a1f3a9d8f7b9fe40" minOccurs="0"/>
                <xsd:element ref="ns2:TaxCatchAll" minOccurs="0"/>
                <xsd:element ref="ns2:TaxCatchAllLabel" minOccurs="0"/>
                <xsd:element ref="ns2:Academic_x0020_year" minOccurs="0"/>
                <xsd:element ref="ns2:Retention_x0020_schedule" minOccurs="0"/>
                <xsd:element ref="ns2:n0164ad3d5b84a57907af32d91eb628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688173-6920-4db4-a106-52e1f932be5c" elementFormDefault="qualified">
    <xsd:import namespace="http://schemas.microsoft.com/office/2006/documentManagement/types"/>
    <xsd:import namespace="http://schemas.microsoft.com/office/infopath/2007/PartnerControls"/>
    <xsd:element name="j928f9099e4145f8a1f3a9d8f7b9fe40" ma:index="8" ma:taxonomy="true" ma:internalName="j928f9099e4145f8a1f3a9d8f7b9fe40" ma:taxonomyFieldName="UHI_x0020_classification" ma:displayName="UHI classification" ma:default="" ma:fieldId="{3928f909-9e41-45f8-a1f3-a9d8f7b9fe40}" ma:sspId="b08f9bd9-3094-4ce7-b0b7-c3aa025461b8" ma:termSetId="61a1d7e9-b8a9-4e39-b9ad-4b81c8c47e6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55b1d230-a0d6-4971-8a7f-74fa10618a55}" ma:internalName="TaxCatchAll" ma:readOnly="false" ma:showField="CatchAllData" ma:web="84cb37b6-73e5-4c0d-b0bf-a09da5720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55b1d230-a0d6-4971-8a7f-74fa10618a55}" ma:internalName="TaxCatchAllLabel" ma:readOnly="false" ma:showField="CatchAllDataLabel" ma:web="84cb37b6-73e5-4c0d-b0bf-a09da5720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cademic_x0020_year" ma:index="12" nillable="true" ma:displayName="Academic year" ma:default="2016/17" ma:format="Dropdown" ma:internalName="Academic_x0020_year" ma:readOnly="false">
      <xsd:simpleType>
        <xsd:restriction base="dms:Choice">
          <xsd:enumeration value="1992/93"/>
          <xsd:enumeration value="1993/94"/>
          <xsd:enumeration value="1994/95"/>
          <xsd:enumeration value="1995/96"/>
          <xsd:enumeration value="1996/97"/>
          <xsd:enumeration value="1997/98"/>
          <xsd:enumeration value="1998/99"/>
          <xsd:enumeration value="1999/00"/>
          <xsd:enumeration value="2000/01"/>
          <xsd:enumeration value="2001/02"/>
          <xsd:enumeration value="2002/03"/>
          <xsd:enumeration value="2003/04"/>
          <xsd:enumeration value="2004/05"/>
          <xsd:enumeration value="2005/06"/>
          <xsd:enumeration value="2006/07"/>
          <xsd:enumeration value="2007/08"/>
          <xsd:enumeration value="2008/09"/>
          <xsd:enumeration value="2009/10"/>
          <xsd:enumeration value="2010/11"/>
          <xsd:enumeration value="2011/12"/>
          <xsd:enumeration value="2012/13"/>
          <xsd:enumeration value="2013/14"/>
          <xsd:enumeration value="2014/15"/>
          <xsd:enumeration value="2015/16"/>
          <xsd:enumeration value="2016/17"/>
          <xsd:enumeration value="2017/18"/>
          <xsd:enumeration value="2018/19"/>
          <xsd:enumeration value="2019/20"/>
        </xsd:restriction>
      </xsd:simpleType>
    </xsd:element>
    <xsd:element name="Retention_x0020_schedule" ma:index="13" nillable="true" ma:displayName="Retention schedule" ma:format="Dropdown" ma:internalName="Retention_x0020_schedule" ma:readOnly="false">
      <xsd:simpleType>
        <xsd:restriction base="dms:Choice">
          <xsd:enumeration value="1 Year"/>
          <xsd:enumeration value="2 Years"/>
          <xsd:enumeration value="3 Years"/>
          <xsd:enumeration value="4 Years"/>
          <xsd:enumeration value="5 Years"/>
          <xsd:enumeration value="6 Years"/>
          <xsd:enumeration value="7 Years"/>
          <xsd:enumeration value="8 Years"/>
          <xsd:enumeration value="9 Years"/>
          <xsd:enumeration value="10 Years"/>
          <xsd:enumeration value="15 Years"/>
          <xsd:enumeration value="20 Years"/>
          <xsd:enumeration value="30 Years"/>
          <xsd:enumeration value="40 Years"/>
          <xsd:enumeration value="50 Years"/>
          <xsd:enumeration value="Abandonment of plans + 1 year"/>
          <xsd:enumeration value="Agreement of contract"/>
          <xsd:enumeration value="As stipulated by SQA requirements"/>
          <xsd:enumeration value="As stipulated by SQA retention of candidate assessment records policy"/>
          <xsd:enumeration value="Award of supply contract + 1 year"/>
          <xsd:enumeration value="Closure of account + 1 year"/>
          <xsd:enumeration value="Closure of account + 6 years"/>
          <xsd:enumeration value="Closure of case + 6 years"/>
          <xsd:enumeration value="Closure of investigation + 40 years"/>
          <xsd:enumeration value="Closure of negotiations + 6 years"/>
          <xsd:enumeration value="Closure of scheme + 5 years"/>
          <xsd:enumeration value="Commencement/Renewal of policy + 40 years"/>
          <xsd:enumeration value="Completion of admissions process + 6 months"/>
          <xsd:enumeration value="Completion of admissions process + 1 year"/>
          <xsd:enumeration value="Completion of actions + 5 years"/>
          <xsd:enumeration value="Completion of analysis of data"/>
          <xsd:enumeration value="Completion of analysis of feedback"/>
          <xsd:enumeration value="Completion of analysis of responses"/>
          <xsd:enumeration value="Completion of analysis of survey responses"/>
          <xsd:enumeration value="Completion of audit + 3 years"/>
          <xsd:enumeration value="Completion of audit + 5 years"/>
          <xsd:enumeration value="Completion of campaign + 3 years"/>
          <xsd:enumeration value="Completion of campaign + 5 years"/>
          <xsd:enumeration value="Completion of ceremony + 1 year"/>
          <xsd:enumeration value="Completion of disposal process + 6 years"/>
          <xsd:enumeration value="Completion of election + 1 year"/>
          <xsd:enumeration value="Completion of entitlement + 6 years"/>
          <xsd:enumeration value="Completion of event + 1 year"/>
          <xsd:enumeration value="Completion of event + 3 years"/>
          <xsd:enumeration value="Completion of event + 5 years"/>
          <xsd:enumeration value="Completion of induction + 1 year"/>
          <xsd:enumeration value="Completion of induction programme + 5 years"/>
          <xsd:enumeration value="Completion of process + 5 years"/>
          <xsd:enumeration value="Completion of programme + 1 year OR Termination of programme + 1 year"/>
          <xsd:enumeration value="Completion of programme + 5 years"/>
          <xsd:enumeration value="Completion of project"/>
          <xsd:enumeration value="Completion of project + 3 years"/>
          <xsd:enumeration value="Completion of project + 3 years (Check with Records Management Officer before taking action)"/>
          <xsd:enumeration value="Completion of project + 6 years"/>
          <xsd:enumeration value="Completion of project + 6 years (Check with Records Management Officer before taking action)"/>
          <xsd:enumeration value="Completion of project + 10 years"/>
          <xsd:enumeration value="Completion of project + 10 years (Check with Records Management Officer before taking action)"/>
          <xsd:enumeration value="Completion of project + 20 years"/>
          <xsd:enumeration value="Completion of project + 30 years"/>
          <xsd:enumeration value="Completion of project (i.e. termination of award) + 6 years"/>
          <xsd:enumeration value="Completion of purchase"/>
          <xsd:enumeration value="Completion of recruitment"/>
          <xsd:enumeration value="Completion of recruitment process"/>
          <xsd:enumeration value="Completion of recruitment process + 3 months"/>
          <xsd:enumeration value="Completion of request handling process + 3 years"/>
          <xsd:enumeration value="Completion of research + 5 years"/>
          <xsd:enumeration value="Completion of review + 5 years"/>
          <xsd:enumeration value="Completion of revised Records Retention Schedule + 1 year"/>
          <xsd:enumeration value="Completion of revision of Publication Scheme + 5 years"/>
          <xsd:enumeration value="Completion of student's programme + 6 years"/>
          <xsd:enumeration value="Completion of subsequent audit + 5 years"/>
          <xsd:enumeration value="Completion of subsequent inspection"/>
          <xsd:enumeration value="Completion of subsequent test on article OR Disposal of article + 2 years"/>
          <xsd:enumeration value="Completion of subsequent survey/audit"/>
          <xsd:enumeration value="Completion of survey + 3 years"/>
          <xsd:enumeration value="Completion of survey + 5 years"/>
          <xsd:enumeration value="Completion of survey/audit"/>
          <xsd:enumeration value="Completion of survey/consultation + 5 years"/>
          <xsd:enumeration value="Completion of the scheme + 1 year"/>
          <xsd:enumeration value="Completion of travel + 3 months"/>
          <xsd:enumeration value="Completion of two subsequent inspections"/>
          <xsd:enumeration value="Completion of two subsequent reviews"/>
          <xsd:enumeration value="Completion of use + 5 years"/>
          <xsd:enumeration value="Completion of visit + 1 year"/>
          <xsd:enumeration value="Completion of work to which plan relates"/>
          <xsd:enumeration value="Completion of work to which the assessment relates + 10 years"/>
          <xsd:enumeration value="Completion of works + 15 years"/>
          <xsd:enumeration value="Conferment of award + 1 year"/>
          <xsd:enumeration value="Confirmation of marks/grades + 6 months"/>
          <xsd:enumeration value="Confirmation of marks/grades by Board of Examiners + 6 months"/>
          <xsd:enumeration value="Creation + 1 month"/>
          <xsd:enumeration value="Creation + 1 year"/>
          <xsd:enumeration value="Creation + 2 years"/>
          <xsd:enumeration value="Current"/>
          <xsd:enumeration value="Current + 1 year"/>
          <xsd:enumeration value="Current + 5 years"/>
          <xsd:enumeration value="Current + 40 years"/>
          <xsd:enumeration value="Current academic year"/>
          <xsd:enumeration value="Current academic year + 1 years"/>
          <xsd:enumeration value="Current academic year + 2 years"/>
          <xsd:enumeration value="Current academic year + 3 years"/>
          <xsd:enumeration value="Current academic year + 4 years"/>
          <xsd:enumeration value="Current academic year + 5 years"/>
          <xsd:enumeration value="Current academic year + 5 years OR Life of course + 1 year"/>
          <xsd:enumeration value="Current academic year + 5 years OR Termination of scheme + 5 years"/>
          <xsd:enumeration value="Current academic year + 6 years"/>
          <xsd:enumeration value="Current academic year + 10 years"/>
          <xsd:enumeration value="Current financial/academic year + 5 years"/>
          <xsd:enumeration value="Current financial/academic year + 6 years"/>
          <xsd:enumeration value="Current financial year + 1 year"/>
          <xsd:enumeration value="Current financial year + 6 years"/>
          <xsd:enumeration value="Current financial year + 10 years"/>
          <xsd:enumeration value="Current financial year (of disposal) + 6 years"/>
          <xsd:enumeration value="Current financial year (of transaction) + 6 years"/>
          <xsd:enumeration value="Current tax year + 3 years"/>
          <xsd:enumeration value="Current tax year + 6 years"/>
          <xsd:enumeration value="Current year + 1 year"/>
          <xsd:enumeration value="Current year + 2 years"/>
          <xsd:enumeration value="Current year + 3 years"/>
          <xsd:enumeration value="Current year + 5 years"/>
          <xsd:enumeration value="Current year + 5 years OR Superseded + 1 year"/>
          <xsd:enumeration value="Current year + 5 years or Superseded + 5 years"/>
          <xsd:enumeration value="Current year + 10 years"/>
          <xsd:enumeration value="Current year + 20 years"/>
          <xsd:enumeration value="Current year + 50 years"/>
          <xsd:enumeration value="Date of access + 1 year"/>
          <xsd:enumeration value="Date of accident + 50 years OR Until the employee reaches (or would have reached, if deceased) 75 years, whichever is the later"/>
          <xsd:enumeration value="Date of assessment + 50 years OR Until the employee reaches (or would have reached, if deceased) 75 years, whichever is the later"/>
          <xsd:enumeration value="Date of briefing + 1 year"/>
          <xsd:enumeration value="Date of briefing + 5 years"/>
          <xsd:enumeration value="Date of certificate + 4 years"/>
          <xsd:enumeration value="Date of examination/test/repair + 2 years"/>
          <xsd:enumeration value="Date of examination/test/repair + 5 years"/>
          <xsd:enumeration value="Date of inspection + 5 years"/>
          <xsd:enumeration value="Date of interview + 1 year"/>
          <xsd:enumeration value="Date of interview + 5 years"/>
          <xsd:enumeration value="Date of last entry + 50 years OR Until the employee reaches (or would have reached, if deceased) 75 years, whichever is the later"/>
          <xsd:enumeration value="Date of last entry on record + 40 years"/>
          <xsd:enumeration value="Date of maintenance/testing + 2 years"/>
          <xsd:enumeration value="Date of meeting"/>
          <xsd:enumeration value="Date of monitoring + 2 years"/>
          <xsd:enumeration value="Date of monitoring + 5 years"/>
          <xsd:enumeration value="Date of monitoring + 40 years"/>
          <xsd:enumeration value="Date of notification + 3 years"/>
          <xsd:enumeration value="Date of notification + 5 years"/>
          <xsd:enumeration value="Date of record + 2 years"/>
          <xsd:enumeration value="Date of recording + 3 years"/>
          <xsd:enumeration value="Date of report + 2 years"/>
          <xsd:enumeration value="Date of report + 50 years"/>
          <xsd:enumeration value="Date of report + 50 years OR Until the employee reaches (or would have reached, if deceased) 75 years, whichever is the later"/>
          <xsd:enumeration value="Date of report of investigation + 2 years"/>
          <xsd:enumeration value="Date of subsequent report OR Date of report + 2 years, whichever is the later"/>
          <xsd:enumeration value="Decommissioning"/>
          <xsd:enumeration value="Decommissioning of system + 5 years"/>
          <xsd:enumeration value="Decommissioning/removal"/>
          <xsd:enumeration value="Decommissioning/removal of plant"/>
          <xsd:enumeration value="Decommissioning/removal + 6 years"/>
          <xsd:enumeration value="Decommissioning/Disposal + 15 years"/>
          <xsd:enumeration value="Decommissioning/removal + 40 years"/>
          <xsd:enumeration value="Demolition of property OR Disposal of interest in property"/>
          <xsd:enumeration value="Derecognition + 6 years"/>
          <xsd:enumeration value="Determination of application + 1 year"/>
          <xsd:enumeration value="Determination of application + 6 years"/>
          <xsd:enumeration value="Disposal of equipment + 1 year"/>
          <xsd:enumeration value="Disposal of item + 1 year"/>
          <xsd:enumeration value="Disposal of item + 6 years"/>
          <xsd:enumeration value="Disposal of item + 15 years"/>
          <xsd:enumeration value="Disposal of property"/>
          <xsd:enumeration value="Disposal of property + 12 years"/>
          <xsd:enumeration value="Disposal of property or expiry of consent"/>
          <xsd:enumeration value="Disposal of publications + 1 year"/>
          <xsd:enumeration value="Disposal of radioactive substance + 2 years OR Date of record + 2 years, whichever is the longer"/>
          <xsd:enumeration value="Disposal of records"/>
          <xsd:enumeration value="Disposal of records + 25 years"/>
          <xsd:enumeration value="Dissolution of committee + 50 years"/>
          <xsd:enumeration value="Divestment + 6 years"/>
          <xsd:enumeration value="Duration of job + 1 year"/>
          <xsd:enumeration value="Duration of relationship + 6 years"/>
          <xsd:enumeration value="Duration of work + 10 years"/>
          <xsd:enumeration value="Elimination of risk + 5 years OR Updating of risk assessment + 5 years"/>
          <xsd:enumeration value="End of 'registered student' relationship with institution + 6 years"/>
          <xsd:enumeration value="End of registration + 6 years"/>
          <xsd:enumeration value="Expiry of certification + 6 years OR Superseded + 6 years"/>
          <xsd:enumeration value="Expiry of invitation OR Rejection of application + 6 months OR Completion of approval"/>
          <xsd:enumeration value="Expiry of lease + 12 years"/>
          <xsd:enumeration value="Expiry of lease + 15 years"/>
          <xsd:enumeration value="Expiry of pass + 1 month"/>
          <xsd:enumeration value="Expiry of pass + 1 year"/>
          <xsd:enumeration value="Expiry of policy + 6 years"/>
          <xsd:enumeration value="Final payment on the programme to the UK + 3 years (see note)"/>
          <xsd:enumeration value="Issue + 1 year"/>
          <xsd:enumeration value="Issue of communication + 1 year"/>
          <xsd:enumeration value="Issue of list + 10 years"/>
          <xsd:enumeration value="Issue of new licence"/>
          <xsd:enumeration value="Issue of policy/procedures/strategy + 1 year"/>
          <xsd:enumeration value="Issue of policy/procedures/strategy + 2 years"/>
          <xsd:enumeration value="Issue of policy/procedures/strategy + 3 years"/>
          <xsd:enumeration value="Issue of policy/procedures/strategy + 4 years"/>
          <xsd:enumeration value="Issue of policy/procedures/strategy + 5 years"/>
          <xsd:enumeration value="Issue of publication + 1 year"/>
          <xsd:enumeration value="Issue of revised Code of Practice + 1 year"/>
          <xsd:enumeration value="Last action + 5 years"/>
          <xsd:enumeration value="Last action on application + 1 year"/>
          <xsd:enumeration value="Last action on campaign + 5 years"/>
          <xsd:enumeration value="Last action on case + 1 year"/>
          <xsd:enumeration value="Last action on case + 6 years"/>
          <xsd:enumeration value="Last action on complaint + 1 year"/>
          <xsd:enumeration value="Last action on complaint + 3 years"/>
          <xsd:enumeration value="Last action on consultation + 1 year"/>
          <xsd:enumeration value="Last action on consultation + 3 years"/>
          <xsd:enumeration value="Last action on consultation + 5 years"/>
          <xsd:enumeration value="Last action on development + 5 years"/>
          <xsd:enumeration value="Last action on donation + 6 years"/>
          <xsd:enumeration value="Last action on enquiry + 1 year"/>
          <xsd:enumeration value="Last action on enquiry + 3 years"/>
          <xsd:enumeration value="Last action on event + 5 years"/>
          <xsd:enumeration value="Last action on event + 10 years"/>
          <xsd:enumeration value="Last action on fault + 1 year"/>
          <xsd:enumeration value="Last action on feedback + 1 year"/>
          <xsd:enumeration value="Last action on feedback + 3 years"/>
          <xsd:enumeration value="Last action on incident + 1 year"/>
          <xsd:enumeration value="Last action on incident + 40 years"/>
          <xsd:enumeration value="Last action on inquiry + 10 years"/>
          <xsd:enumeration value="Last action on issue + 1 year"/>
          <xsd:enumeration value="Last action on issue + 20 years"/>
          <xsd:enumeration value="Last action on project + 5 years"/>
          <xsd:enumeration value="Last action on proposal + 1 year"/>
          <xsd:enumeration value="Last action on request + 3 months"/>
          <xsd:enumeration value="Last action on request + 1 year"/>
          <xsd:enumeration value="Last action on request + 5 years"/>
          <xsd:enumeration value="Last action on suggestion + 1 year"/>
          <xsd:enumeration value="Last action on survey + 3 years"/>
          <xsd:enumeration value="Last entry + 5 years"/>
          <xsd:enumeration value="Last entry + 40 years"/>
          <xsd:enumeration value="Life of archives"/>
          <xsd:enumeration value="Life of committee + 3 years"/>
          <xsd:enumeration value="Life of committee + 5 years"/>
          <xsd:enumeration value="Life of committee + 6 years"/>
          <xsd:enumeration value="Life of company + 10 years"/>
          <xsd:enumeration value="Life of course + 1 year"/>
          <xsd:enumeration value="Life of equipment + 6 years"/>
          <xsd:enumeration value="Life of instruction + 6 years"/>
          <xsd:enumeration value="Life of IPR + 6 years"/>
          <xsd:enumeration value="Life of item"/>
          <xsd:enumeration value="Life of item + 6 years"/>
          <xsd:enumeration value="Life of item + 40 years"/>
          <xsd:enumeration value="Life of partnership/arrangement + 6 years"/>
          <xsd:enumeration value="Life of patent + 50 years"/>
          <xsd:enumeration value="Life of patent/End of registration"/>
          <xsd:enumeration value="Life of programme"/>
          <xsd:enumeration value="Life of programme + 5 years"/>
          <xsd:enumeration value="Life of programme + 10 years"/>
          <xsd:enumeration value="Life of publication"/>
          <xsd:enumeration value="Life of records"/>
          <xsd:enumeration value="Life of records + 25 years"/>
          <xsd:enumeration value="Life of records arranged according to the scheme"/>
          <xsd:enumeration value="Life of records described using the model"/>
          <xsd:enumeration value="Life of resource + 2 years"/>
          <xsd:enumeration value="Life of institution"/>
          <xsd:enumeration value="Life of instruction + 6 years"/>
          <xsd:enumeration value="Life of items"/>
          <xsd:enumeration value="Life of records"/>
          <xsd:enumeration value="Life of records + 25 years"/>
          <xsd:enumeration value="Life of system + 5 years"/>
          <xsd:enumeration value="Life of UHI"/>
          <xsd:enumeration value="N/A"/>
          <xsd:enumeration value="Period for which permission is granted + 6 years"/>
          <xsd:enumeration value="Permanent"/>
          <xsd:enumeration value="Provision of reference + 1 year"/>
          <xsd:enumeration value="Publication/Delivery + 1 year"/>
          <xsd:enumeration value="Publication/Delivery + 1 year (Check with Records Management Officer before taking action)"/>
          <xsd:enumeration value="Publication/Delivery + 3 years"/>
          <xsd:enumeration value="Publication of strategic plan + 1 year"/>
          <xsd:enumeration value="Receipt of application + 1 year"/>
          <xsd:enumeration value="Receipt of notification that application was unsuccessful + 1 year"/>
          <xsd:enumeration value="Receipt of notification that proposal/tender was unsuccessful + 1 year"/>
          <xsd:enumeration value="Rejection + 1 year"/>
          <xsd:enumeration value="Removal of asbestos + 10 years OR Subsequent inspection + 10 years"/>
          <xsd:enumeration value="Removal of waste + 3 years"/>
          <xsd:enumeration value="Removal of waste consignment + 3 years"/>
          <xsd:enumeration value="Return of equipment + 3 months"/>
          <xsd:enumeration value="Return of issued equipment + 1 year"/>
          <xsd:enumeration value="Return of item + 10 years"/>
          <xsd:enumeration value="Return of items + 1 year"/>
          <xsd:enumeration value="Return of loaned item + 10 years"/>
          <xsd:enumeration value="Return of records + 1 year"/>
          <xsd:enumeration value="Review of assessment + 5 years"/>
          <xsd:enumeration value="Review of assessment + 10 years"/>
          <xsd:enumeration value="See HEALTH &amp; SAFETY MANAGEMENT - HAZARDOUS SUBSTANCE EXPOSURE CONTROL."/>
          <xsd:enumeration value="Send to UHI Archive"/>
          <xsd:enumeration value="Send to Academic Partner Library"/>
          <xsd:enumeration value="Settlement of case + 6 years"/>
          <xsd:enumeration value="Settlement of claim + 6 years"/>
          <xsd:enumeration value="Settlement of claim + 6 years OR Withdrawal of claim + 6 years"/>
          <xsd:enumeration value="Settlement of complaint + 6 years"/>
          <xsd:enumeration value="Submission of report + 3 years"/>
          <xsd:enumeration value="Superseded"/>
          <xsd:enumeration value="Superseded + 1 year"/>
          <xsd:enumeration value="Superseded + 2 years"/>
          <xsd:enumeration value="Superseded + 3 years"/>
          <xsd:enumeration value="Superseded + 4 years"/>
          <xsd:enumeration value="Superseded + 5 years"/>
          <xsd:enumeration value="Superseded + 6 Years"/>
          <xsd:enumeration value="Superseded + 10 Years"/>
          <xsd:enumeration value="Superseded + 40 Years"/>
          <xsd:enumeration value="Superseded + 50 Years"/>
          <xsd:enumeration value="Termination of accreditation + 1 year"/>
          <xsd:enumeration value="Termination of agreement + 10 years"/>
          <xsd:enumeration value="Termination of appointment"/>
          <xsd:enumeration value="Termination of appointment + 1 year"/>
          <xsd:enumeration value="Termination of appointment + 6 years"/>
          <xsd:enumeration value="Termination of approval"/>
          <xsd:enumeration value="Termination of connection + 1 year"/>
          <xsd:enumeration value="Termination of contract"/>
          <xsd:enumeration value="Termination of contract + 1 year"/>
          <xsd:enumeration value="Termination of contract + 3 years"/>
          <xsd:enumeration value="Termination of contract + 6 years"/>
          <xsd:enumeration value="Termination of contract + 10 years"/>
          <xsd:enumeration value="Termination of contract + 12 years"/>
          <xsd:enumeration value="Termination of contractual relationship + 6 years"/>
          <xsd:enumeration value="Termination of employment + 6 years"/>
          <xsd:enumeration value="Termination of employment + 6 years (as part of employee contract records) except information which is not relevant to the ongoing employment relationship"/>
          <xsd:enumeration value="Termination of employment + 40 years"/>
          <xsd:enumeration value="Termination of employment + 75 years"/>
          <xsd:enumeration value="Termination of grant + 6 years"/>
          <xsd:enumeration value="Termination of involvement + 1 year"/>
          <xsd:enumeration value="Termination of loan + 6 years"/>
          <xsd:enumeration value="Termination of licence + 6 years"/>
          <xsd:enumeration value="Termination of membership + 1 year"/>
          <xsd:enumeration value="Termination of membership + 6 years"/>
          <xsd:enumeration value="Termination of project + 5 years"/>
          <xsd:enumeration value="Termination of relationship + 5 years"/>
          <xsd:enumeration value="Termination of representation"/>
          <xsd:enumeration value="Termination of scheme + 5 years"/>
          <xsd:enumeration value="Termination of sponsorship + 6 years"/>
          <xsd:enumeration value="Termination of status as 'competent person'"/>
          <xsd:enumeration value="Termination of student relationship + 6 years"/>
          <xsd:enumeration value="Termination of supply contract awarded + 6 years"/>
          <xsd:enumeration value="Until all catalogues based on the scheme are superseded"/>
          <xsd:enumeration value="While current"/>
          <xsd:enumeration value="While current (or likely to be current)"/>
          <xsd:enumeration value="While current + 1 year"/>
          <xsd:enumeration value="While materials are current"/>
          <xsd:enumeration value="While prize is awarded"/>
          <xsd:enumeration value="Wind-up/Disposal of company + 6 years"/>
          <xsd:enumeration value="Retain permanently – do not delete"/>
          <xsd:enumeration value="Year of assessment + 3 years"/>
        </xsd:restriction>
      </xsd:simpleType>
    </xsd:element>
    <xsd:element name="n0164ad3d5b84a57907af32d91eb6282" ma:index="15" nillable="true" ma:taxonomy="true" ma:internalName="n0164ad3d5b84a57907af32d91eb6282" ma:taxonomyFieldName="Document_x0020_category" ma:displayName="Document category" ma:default="" ma:fieldId="{70164ad3-d5b8-4a57-907a-f32d91eb6282}" ma:sspId="b08f9bd9-3094-4ce7-b0b7-c3aa025461b8" ma:termSetId="dada7266-7d6e-475c-8748-82fe8ccbf04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1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ademic_x0020_year xmlns="0e688173-6920-4db4-a106-52e1f932be5c">2017/18</Academic_x0020_year>
    <n0164ad3d5b84a57907af32d91eb6282 xmlns="0e688173-6920-4db4-a106-52e1f932be5c">
      <Terms xmlns="http://schemas.microsoft.com/office/infopath/2007/PartnerControls"/>
    </n0164ad3d5b84a57907af32d91eb6282>
    <j928f9099e4145f8a1f3a9d8f7b9fe40 xmlns="0e688173-6920-4db4-a106-52e1f932be5c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Related companies procedure development masters</TermName>
          <TermId xmlns="http://schemas.microsoft.com/office/infopath/2007/PartnerControls">f1673fad-55d8-40e2-aebf-10cfffc716e1</TermId>
        </TermInfo>
      </Terms>
    </j928f9099e4145f8a1f3a9d8f7b9fe40>
    <Retention_x0020_schedule xmlns="0e688173-6920-4db4-a106-52e1f932be5c" xsi:nil="true"/>
    <TaxCatchAll xmlns="0e688173-6920-4db4-a106-52e1f932be5c">
      <Value>15</Value>
    </TaxCatchAll>
    <TaxCatchAllLabel xmlns="0e688173-6920-4db4-a106-52e1f932be5c"/>
  </documentManagement>
</p:properties>
</file>

<file path=customXml/itemProps1.xml><?xml version="1.0" encoding="utf-8"?>
<ds:datastoreItem xmlns:ds="http://schemas.openxmlformats.org/officeDocument/2006/customXml" ds:itemID="{6CD4F6AB-406A-4550-8CC8-8F2F059DAA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688173-6920-4db4-a106-52e1f932be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393BEE-75CA-4573-A572-9AE4F373EB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C08C26-DFF7-4FEC-917A-8CD95AF46A31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0e688173-6920-4db4-a106-52e1f932be5c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2233</TotalTime>
  <Words>1238</Words>
  <Application>Microsoft Office PowerPoint</Application>
  <PresentationFormat>Widescreen</PresentationFormat>
  <Paragraphs>217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  Scottish Rural Health Partnership: promoting collaboration for excellence in remote &amp; rural healthcare</vt:lpstr>
      <vt:lpstr>PowerPoint Presentation</vt:lpstr>
      <vt:lpstr>Aim</vt:lpstr>
      <vt:lpstr>PowerPoint Presentation</vt:lpstr>
      <vt:lpstr>Rural Health USPs</vt:lpstr>
      <vt:lpstr>Themes</vt:lpstr>
      <vt:lpstr>Supporting  Collaborative Working</vt:lpstr>
      <vt:lpstr>Supporting  Collaborative Working</vt:lpstr>
      <vt:lpstr>Activities</vt:lpstr>
      <vt:lpstr>Activities</vt:lpstr>
      <vt:lpstr>    Wellbeing Themes</vt:lpstr>
      <vt:lpstr>The Ecosystem</vt:lpstr>
      <vt:lpstr>H&amp;Is Ecosystem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OHanlon</dc:creator>
  <cp:lastModifiedBy>Karen OHanlon</cp:lastModifiedBy>
  <cp:revision>268</cp:revision>
  <cp:lastPrinted>2019-03-18T16:31:19Z</cp:lastPrinted>
  <dcterms:modified xsi:type="dcterms:W3CDTF">2019-03-19T16:28:04Z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0x010100AAD73BA2634B424AB47E3F5D439BEB59008CE722CDD7BC4340ACCDB4FF9181327D</vt:lpwstr>
  </property>
  <property fmtid="{D5CDD505-2E9C-101B-9397-08002B2CF9AE}" pid="3" name="Academic year">
    <vt:lpwstr>2017/18</vt:lpwstr>
  </property>
  <property fmtid="{D5CDD505-2E9C-101B-9397-08002B2CF9AE}" pid="4" name="EU Interreg project retention period">
    <vt:lpwstr>2032</vt:lpwstr>
  </property>
  <property fmtid="{D5CDD505-2E9C-101B-9397-08002B2CF9AE}" pid="5" name="Folder">
    <vt:lpwstr>Master</vt:lpwstr>
  </property>
  <property fmtid="{D5CDD505-2E9C-101B-9397-08002B2CF9AE}" pid="6" name="Document category">
    <vt:lpwstr/>
  </property>
  <property fmtid="{D5CDD505-2E9C-101B-9397-08002B2CF9AE}" pid="7" name="UHI classification">
    <vt:lpwstr>15;#Related companies procedure development masters|f1673fad-55d8-40e2-aebf-10cfffc716e1</vt:lpwstr>
  </property>
</Properties>
</file>