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300" r:id="rId3"/>
    <p:sldId id="288" r:id="rId4"/>
    <p:sldId id="289" r:id="rId5"/>
    <p:sldId id="295" r:id="rId6"/>
    <p:sldId id="294" r:id="rId7"/>
    <p:sldId id="293" r:id="rId8"/>
    <p:sldId id="292" r:id="rId9"/>
    <p:sldId id="291" r:id="rId10"/>
    <p:sldId id="290" r:id="rId11"/>
    <p:sldId id="296" r:id="rId12"/>
    <p:sldId id="298" r:id="rId13"/>
    <p:sldId id="299" r:id="rId14"/>
    <p:sldId id="297" r:id="rId15"/>
  </p:sldIdLst>
  <p:sldSz cx="9144000" cy="6858000" type="screen4x3"/>
  <p:notesSz cx="6797675" cy="9928225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toneSans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toneSans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toneSans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toneSans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toneSans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StoneSans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StoneSans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StoneSans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StoneSans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1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27" autoAdjust="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1332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258"/>
            <a:ext cx="2946400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258"/>
            <a:ext cx="2946400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4096350-44A0-4644-AA18-64C6CCF6BAB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67453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0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5779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895600" cy="460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07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9800" y="766763"/>
            <a:ext cx="4902200" cy="3676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5781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750560"/>
            <a:ext cx="4953000" cy="4444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 smtClean="0"/>
              <a:t>Click to edit Master text styles</a:t>
            </a:r>
          </a:p>
          <a:p>
            <a:pPr lvl="1"/>
            <a:r>
              <a:rPr lang="en-GB" altLang="en-US" noProof="0" smtClean="0"/>
              <a:t>Second level</a:t>
            </a:r>
          </a:p>
          <a:p>
            <a:pPr lvl="2"/>
            <a:r>
              <a:rPr lang="en-GB" altLang="en-US" noProof="0" smtClean="0"/>
              <a:t>Third level</a:t>
            </a:r>
          </a:p>
          <a:p>
            <a:pPr lvl="3"/>
            <a:r>
              <a:rPr lang="en-GB" altLang="en-US" noProof="0" smtClean="0"/>
              <a:t>Fourth level</a:t>
            </a:r>
          </a:p>
          <a:p>
            <a:pPr lvl="4"/>
            <a:r>
              <a:rPr lang="en-GB" altLang="en-US" noProof="0" smtClean="0"/>
              <a:t>Fifth level</a:t>
            </a:r>
          </a:p>
        </p:txBody>
      </p:sp>
      <p:sp>
        <p:nvSpPr>
          <p:cNvPr id="75782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3320"/>
            <a:ext cx="2971800" cy="536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5783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423320"/>
            <a:ext cx="2895600" cy="536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8CA46CF-0014-4B87-819A-AF6849EFC62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497687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CA46CF-0014-4B87-819A-AF6849EFC622}" type="slidenum">
              <a:rPr lang="en-GB" altLang="en-US" smtClean="0"/>
              <a:pPr>
                <a:defRPr/>
              </a:pPr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13349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CA46CF-0014-4B87-819A-AF6849EFC622}" type="slidenum">
              <a:rPr lang="en-GB" altLang="en-US" smtClean="0"/>
              <a:pPr>
                <a:defRPr/>
              </a:pPr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50859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CA46CF-0014-4B87-819A-AF6849EFC622}" type="slidenum">
              <a:rPr lang="en-GB" altLang="en-US" smtClean="0"/>
              <a:pPr>
                <a:defRPr/>
              </a:pPr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03209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CA46CF-0014-4B87-819A-AF6849EFC622}" type="slidenum">
              <a:rPr lang="en-GB" altLang="en-US" smtClean="0"/>
              <a:pPr>
                <a:defRPr/>
              </a:pPr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24967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CA46CF-0014-4B87-819A-AF6849EFC622}" type="slidenum">
              <a:rPr lang="en-GB" altLang="en-US" smtClean="0"/>
              <a:pPr>
                <a:defRPr/>
              </a:pPr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89074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CA46CF-0014-4B87-819A-AF6849EFC622}" type="slidenum">
              <a:rPr lang="en-GB" altLang="en-US" smtClean="0"/>
              <a:pPr>
                <a:defRPr/>
              </a:pPr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19780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CA46CF-0014-4B87-819A-AF6849EFC622}" type="slidenum">
              <a:rPr lang="en-GB" altLang="en-US" smtClean="0"/>
              <a:pPr>
                <a:defRPr/>
              </a:pPr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61121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CA46CF-0014-4B87-819A-AF6849EFC622}" type="slidenum">
              <a:rPr lang="en-GB" altLang="en-US" smtClean="0"/>
              <a:pPr>
                <a:defRPr/>
              </a:pPr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323721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CA46CF-0014-4B87-819A-AF6849EFC622}" type="slidenum">
              <a:rPr lang="en-GB" altLang="en-US" smtClean="0"/>
              <a:pPr>
                <a:defRPr/>
              </a:pPr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851442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CA46CF-0014-4B87-819A-AF6849EFC622}" type="slidenum">
              <a:rPr lang="en-GB" altLang="en-US" smtClean="0"/>
              <a:pPr>
                <a:defRPr/>
              </a:pPr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826073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CA46CF-0014-4B87-819A-AF6849EFC622}" type="slidenum">
              <a:rPr lang="en-GB" altLang="en-US" smtClean="0"/>
              <a:pPr>
                <a:defRPr/>
              </a:pPr>
              <a:t>11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18722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CA46CF-0014-4B87-819A-AF6849EFC622}" type="slidenum">
              <a:rPr lang="en-GB" altLang="en-US" smtClean="0"/>
              <a:pPr>
                <a:defRPr/>
              </a:pPr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59991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CA46CF-0014-4B87-819A-AF6849EFC622}" type="slidenum">
              <a:rPr lang="en-GB" altLang="en-US" smtClean="0"/>
              <a:pPr>
                <a:defRPr/>
              </a:pPr>
              <a:t>13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055800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CA46CF-0014-4B87-819A-AF6849EFC622}" type="slidenum">
              <a:rPr lang="en-GB" altLang="en-US" smtClean="0"/>
              <a:pPr>
                <a:defRPr/>
              </a:pPr>
              <a:t>14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93042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286000"/>
            <a:ext cx="79248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StoneSansSemibold" pitchFamily="34" charset="0"/>
              </a:defRPr>
            </a:lvl1pPr>
          </a:lstStyle>
          <a:p>
            <a:pPr lvl="0"/>
            <a:r>
              <a:rPr lang="en-GB" alt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subtitle style</a:t>
            </a:r>
          </a:p>
        </p:txBody>
      </p:sp>
      <p:sp>
        <p:nvSpPr>
          <p:cNvPr id="5" name="Text Box 7"/>
          <p:cNvSpPr txBox="1">
            <a:spLocks noChangeArrowheads="1"/>
          </p:cNvSpPr>
          <p:nvPr userDrawn="1"/>
        </p:nvSpPr>
        <p:spPr bwMode="auto">
          <a:xfrm>
            <a:off x="6125119" y="5871467"/>
            <a:ext cx="175759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17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rgbClr val="002170"/>
                </a:solidFill>
                <a:latin typeface="StoneSans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002170"/>
                </a:solidFill>
                <a:latin typeface="StoneSans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2170"/>
                </a:solidFill>
                <a:latin typeface="StoneSans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rgbClr val="002170"/>
                </a:solidFill>
                <a:latin typeface="StoneSans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400" b="1" dirty="0">
                <a:solidFill>
                  <a:schemeClr val="accent3">
                    <a:lumMod val="95000"/>
                  </a:schemeClr>
                </a:solidFill>
                <a:latin typeface="Calibri" panose="020F0502020204030204" pitchFamily="34" charset="0"/>
              </a:rPr>
              <a:t>ScotPHN is hosted by</a:t>
            </a:r>
          </a:p>
        </p:txBody>
      </p:sp>
      <p:graphicFrame>
        <p:nvGraphicFramePr>
          <p:cNvPr id="6" name="Object 7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145970354"/>
              </p:ext>
            </p:extLst>
          </p:nvPr>
        </p:nvGraphicFramePr>
        <p:xfrm>
          <a:off x="7082616" y="316289"/>
          <a:ext cx="1600200" cy="7484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Photo Editor Photo" r:id="rId4" imgW="9561905" imgH="4180952" progId="MSPhotoEd.3">
                  <p:embed/>
                </p:oleObj>
              </mc:Choice>
              <mc:Fallback>
                <p:oleObj name="Photo Editor Photo" r:id="rId4" imgW="9561905" imgH="4180952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2616" y="316289"/>
                        <a:ext cx="1600200" cy="7484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251520" y="6179244"/>
            <a:ext cx="1584325" cy="431800"/>
          </a:xfrm>
          <a:prstGeom prst="rect">
            <a:avLst/>
          </a:prstGeom>
          <a:solidFill>
            <a:srgbClr val="00217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rgbClr val="002170"/>
                </a:solidFill>
                <a:latin typeface="StoneSans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002170"/>
                </a:solidFill>
                <a:latin typeface="StoneSans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2170"/>
                </a:solidFill>
                <a:latin typeface="StoneSans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rgbClr val="002170"/>
                </a:solidFill>
                <a:latin typeface="StoneSans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371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ChangeArrowheads="1"/>
          </p:cNvSpPr>
          <p:nvPr userDrawn="1"/>
        </p:nvSpPr>
        <p:spPr bwMode="auto">
          <a:xfrm>
            <a:off x="251520" y="6179244"/>
            <a:ext cx="1584325" cy="431800"/>
          </a:xfrm>
          <a:prstGeom prst="rect">
            <a:avLst/>
          </a:prstGeom>
          <a:solidFill>
            <a:srgbClr val="00217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rgbClr val="002170"/>
                </a:solidFill>
                <a:latin typeface="StoneSans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002170"/>
                </a:solidFill>
                <a:latin typeface="StoneSans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2170"/>
                </a:solidFill>
                <a:latin typeface="StoneSans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rgbClr val="002170"/>
                </a:solidFill>
                <a:latin typeface="StoneSans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40" y="5813938"/>
            <a:ext cx="1512157" cy="79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694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91237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375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339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1854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5413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9084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3419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310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04788"/>
            <a:ext cx="1943100" cy="51292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04788"/>
            <a:ext cx="5676900" cy="51292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321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04788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graphicFrame>
        <p:nvGraphicFramePr>
          <p:cNvPr id="1028" name="Object 7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878519112"/>
              </p:ext>
            </p:extLst>
          </p:nvPr>
        </p:nvGraphicFramePr>
        <p:xfrm>
          <a:off x="3491880" y="5805264"/>
          <a:ext cx="1600200" cy="7484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Photo Editor Photo" r:id="rId15" imgW="9561905" imgH="4180952" progId="MSPhotoEd.3">
                  <p:embed/>
                </p:oleObj>
              </mc:Choice>
              <mc:Fallback>
                <p:oleObj name="Photo Editor Photo" r:id="rId15" imgW="9561905" imgH="4180952" progId="MSPhotoEd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5805264"/>
                        <a:ext cx="1600200" cy="7484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7"/>
          <p:cNvSpPr txBox="1">
            <a:spLocks noChangeArrowheads="1"/>
          </p:cNvSpPr>
          <p:nvPr userDrawn="1"/>
        </p:nvSpPr>
        <p:spPr bwMode="auto">
          <a:xfrm>
            <a:off x="6125119" y="5871467"/>
            <a:ext cx="175759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17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rgbClr val="002170"/>
                </a:solidFill>
                <a:latin typeface="StoneSans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002170"/>
                </a:solidFill>
                <a:latin typeface="StoneSans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2170"/>
                </a:solidFill>
                <a:latin typeface="StoneSans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rgbClr val="002170"/>
                </a:solidFill>
                <a:latin typeface="StoneSans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400" b="1" dirty="0">
                <a:solidFill>
                  <a:schemeClr val="accent3">
                    <a:lumMod val="95000"/>
                  </a:schemeClr>
                </a:solidFill>
                <a:latin typeface="Calibri" panose="020F0502020204030204" pitchFamily="34" charset="0"/>
              </a:rPr>
              <a:t>ScotPHN is hosted by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217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2170"/>
          </a:solidFill>
          <a:latin typeface="Stone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2170"/>
          </a:solidFill>
          <a:latin typeface="Stone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2170"/>
          </a:solidFill>
          <a:latin typeface="Stone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2170"/>
          </a:solidFill>
          <a:latin typeface="Stone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2170"/>
          </a:solidFill>
          <a:latin typeface="Stone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2170"/>
          </a:solidFill>
          <a:latin typeface="Stone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2170"/>
          </a:solidFill>
          <a:latin typeface="Stone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2170"/>
          </a:solidFill>
          <a:latin typeface="StoneSan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217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00217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217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00217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rgbClr val="00217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rgbClr val="00217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rgbClr val="00217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rgbClr val="00217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rgbClr val="00217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png"/><Relationship Id="rId5" Type="http://schemas.openxmlformats.org/officeDocument/2006/relationships/image" Target="../media/image6.jpeg"/><Relationship Id="rId10" Type="http://schemas.openxmlformats.org/officeDocument/2006/relationships/image" Target="../media/image4.jpeg"/><Relationship Id="rId4" Type="http://schemas.openxmlformats.org/officeDocument/2006/relationships/image" Target="../media/image5.jpg"/><Relationship Id="rId9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ann.conacher@nhs.net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vhscotland.org.uk/" TargetMode="External"/><Relationship Id="rId5" Type="http://schemas.openxmlformats.org/officeDocument/2006/relationships/hyperlink" Target="mailto:claire.stevens@vhscotland.org.uk" TargetMode="External"/><Relationship Id="rId4" Type="http://schemas.openxmlformats.org/officeDocument/2006/relationships/hyperlink" Target="http://www.scotphn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457200" y="4572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rgbClr val="002170"/>
                </a:solidFill>
                <a:latin typeface="StoneSans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002170"/>
                </a:solidFill>
                <a:latin typeface="StoneSans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2170"/>
                </a:solidFill>
                <a:latin typeface="StoneSans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rgbClr val="002170"/>
                </a:solidFill>
                <a:latin typeface="StoneSans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>
              <a:solidFill>
                <a:schemeClr val="tx1"/>
              </a:solidFill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410836" y="5400918"/>
            <a:ext cx="1584325" cy="431800"/>
          </a:xfrm>
          <a:prstGeom prst="rect">
            <a:avLst/>
          </a:prstGeom>
          <a:solidFill>
            <a:srgbClr val="00217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rgbClr val="002170"/>
                </a:solidFill>
                <a:latin typeface="StoneSans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002170"/>
                </a:solidFill>
                <a:latin typeface="StoneSans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2170"/>
                </a:solidFill>
                <a:latin typeface="StoneSans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rgbClr val="002170"/>
                </a:solidFill>
                <a:latin typeface="StoneSans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>
              <a:solidFill>
                <a:schemeClr val="tx1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51520" y="6179244"/>
            <a:ext cx="1584325" cy="431800"/>
          </a:xfrm>
          <a:prstGeom prst="rect">
            <a:avLst/>
          </a:prstGeom>
          <a:solidFill>
            <a:srgbClr val="00217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rgbClr val="002170"/>
                </a:solidFill>
                <a:latin typeface="StoneSans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002170"/>
                </a:solidFill>
                <a:latin typeface="StoneSans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2170"/>
                </a:solidFill>
                <a:latin typeface="StoneSans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rgbClr val="002170"/>
                </a:solidFill>
                <a:latin typeface="StoneSans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2170"/>
                </a:solidFill>
                <a:latin typeface="StoneSan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Co-producing Public Health:</a:t>
            </a:r>
            <a:br>
              <a:rPr lang="en-GB" alt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alt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joint Voluntary Health Scotland (VHS) and Scottish Public Health Network (ScotPHN) case study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18142"/>
            <a:ext cx="1512157" cy="7971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6339" y="2924944"/>
            <a:ext cx="2383461" cy="2383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0981" y="3505883"/>
            <a:ext cx="1332633" cy="12215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18142"/>
            <a:ext cx="1512157" cy="797106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 bwMode="auto">
          <a:xfrm>
            <a:off x="683568" y="1202938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StoneSansSemibol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2170"/>
                </a:solidFill>
                <a:latin typeface="StoneSans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2170"/>
                </a:solidFill>
                <a:latin typeface="StoneSans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2170"/>
                </a:solidFill>
                <a:latin typeface="StoneSans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2170"/>
                </a:solidFill>
                <a:latin typeface="StoneSans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2170"/>
                </a:solidFill>
                <a:latin typeface="StoneSan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2170"/>
                </a:solidFill>
                <a:latin typeface="StoneSan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2170"/>
                </a:solidFill>
                <a:latin typeface="StoneSan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2170"/>
                </a:solidFill>
                <a:latin typeface="StoneSans" pitchFamily="34" charset="0"/>
              </a:defRPr>
            </a:lvl9pPr>
          </a:lstStyle>
          <a:p>
            <a:r>
              <a:rPr lang="en-GB" kern="0" dirty="0" smtClean="0"/>
              <a:t>Two different worlds</a:t>
            </a:r>
            <a:endParaRPr lang="en-GB" kern="0" dirty="0"/>
          </a:p>
        </p:txBody>
      </p:sp>
      <p:sp>
        <p:nvSpPr>
          <p:cNvPr id="10" name="TextBox 9"/>
          <p:cNvSpPr txBox="1"/>
          <p:nvPr/>
        </p:nvSpPr>
        <p:spPr>
          <a:xfrm>
            <a:off x="5652120" y="2461571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VENUS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65730" y="2463279"/>
            <a:ext cx="1167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MARS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46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85800" y="204788"/>
            <a:ext cx="7772400" cy="1143000"/>
          </a:xfrm>
        </p:spPr>
        <p:txBody>
          <a:bodyPr/>
          <a:lstStyle/>
          <a:p>
            <a:r>
              <a:rPr lang="en-GB" dirty="0" err="1" smtClean="0"/>
              <a:t>ScotPHN’s</a:t>
            </a:r>
            <a:r>
              <a:rPr lang="en-GB" dirty="0" smtClean="0"/>
              <a:t> Role &amp; Remit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1520" y="980728"/>
            <a:ext cx="8496944" cy="4353272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To </a:t>
            </a:r>
            <a:r>
              <a:rPr lang="en-GB" dirty="0"/>
              <a:t>undertake prioritised national pieces of work where there is a clearly identified need.</a:t>
            </a:r>
          </a:p>
          <a:p>
            <a:r>
              <a:rPr lang="en-GB" dirty="0" smtClean="0"/>
              <a:t>To </a:t>
            </a:r>
            <a:r>
              <a:rPr lang="en-GB" dirty="0"/>
              <a:t>facilitate information exchange between public health practitioners, link with other networks and share learning.</a:t>
            </a:r>
          </a:p>
          <a:p>
            <a:r>
              <a:rPr lang="en-GB" dirty="0" smtClean="0"/>
              <a:t>To </a:t>
            </a:r>
            <a:r>
              <a:rPr lang="en-GB" dirty="0"/>
              <a:t>create effective communication amongst professionals and the public to allow efficient co-ordination of public health activity.</a:t>
            </a:r>
          </a:p>
          <a:p>
            <a:r>
              <a:rPr lang="en-GB" dirty="0" smtClean="0"/>
              <a:t>To </a:t>
            </a:r>
            <a:r>
              <a:rPr lang="en-GB" dirty="0"/>
              <a:t>support and enhance the capabilities and functionality of the Scottish Directors of Public Health Group.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12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4788"/>
            <a:ext cx="7772400" cy="1143000"/>
          </a:xfrm>
        </p:spPr>
        <p:txBody>
          <a:bodyPr/>
          <a:lstStyle/>
          <a:p>
            <a:r>
              <a:rPr lang="en-GB" dirty="0" smtClean="0"/>
              <a:t>ScotPHN previous involvement in co-production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44824"/>
            <a:ext cx="7772400" cy="3489176"/>
          </a:xfrm>
        </p:spPr>
        <p:txBody>
          <a:bodyPr/>
          <a:lstStyle/>
          <a:p>
            <a:r>
              <a:rPr lang="en-GB" dirty="0"/>
              <a:t>Patient focus and </a:t>
            </a:r>
            <a:r>
              <a:rPr lang="en-GB" dirty="0" smtClean="0"/>
              <a:t>public involvement</a:t>
            </a:r>
          </a:p>
          <a:p>
            <a:r>
              <a:rPr lang="en-GB" dirty="0"/>
              <a:t>Scottish Community Development </a:t>
            </a:r>
            <a:r>
              <a:rPr lang="en-GB" dirty="0" smtClean="0"/>
              <a:t>Centre: Assets </a:t>
            </a:r>
            <a:r>
              <a:rPr lang="en-GB" dirty="0"/>
              <a:t>Based Approaches to Health Improvement - Creating a Culture of </a:t>
            </a:r>
            <a:r>
              <a:rPr lang="en-GB" dirty="0" smtClean="0"/>
              <a:t>Thoughtfulness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Generally, everything ScotPHN does is in collaboration with others – but to date primarily Public Health and health professionals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481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04788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dirty="0" smtClean="0"/>
              <a:t>Background to case study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347788"/>
            <a:ext cx="8387656" cy="3809404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000" dirty="0" smtClean="0"/>
              <a:t>ScotPHN Advisory Board workshop: </a:t>
            </a:r>
          </a:p>
          <a:p>
            <a:pPr lvl="1" eaLnBrk="1" hangingPunct="1">
              <a:defRPr/>
            </a:pPr>
            <a:r>
              <a:rPr lang="en-GB" altLang="en-US" sz="2000" dirty="0"/>
              <a:t>Health and Social Care Delivery Plan, Community Empowerment Bill </a:t>
            </a:r>
            <a:r>
              <a:rPr lang="en-GB" altLang="en-US" sz="2000" dirty="0" err="1" smtClean="0"/>
              <a:t>etc</a:t>
            </a:r>
            <a:r>
              <a:rPr lang="en-GB" altLang="en-US" sz="2000" dirty="0" smtClean="0"/>
              <a:t> will </a:t>
            </a:r>
            <a:r>
              <a:rPr lang="en-GB" altLang="en-US" sz="2000" dirty="0"/>
              <a:t>influence the work of public health greatly in </a:t>
            </a:r>
            <a:r>
              <a:rPr lang="en-GB" altLang="en-US" sz="2000" dirty="0" err="1" smtClean="0"/>
              <a:t>forseeable</a:t>
            </a:r>
            <a:r>
              <a:rPr lang="en-GB" altLang="en-US" sz="2000" dirty="0" smtClean="0"/>
              <a:t> </a:t>
            </a:r>
            <a:r>
              <a:rPr lang="en-GB" altLang="en-US" sz="2000" dirty="0"/>
              <a:t>future. </a:t>
            </a:r>
            <a:endParaRPr lang="en-GB" altLang="en-US" sz="2000" dirty="0" smtClean="0"/>
          </a:p>
          <a:p>
            <a:pPr lvl="1" eaLnBrk="1" hangingPunct="1">
              <a:defRPr/>
            </a:pPr>
            <a:r>
              <a:rPr lang="en-GB" altLang="en-US" sz="2000" dirty="0" smtClean="0"/>
              <a:t>Public Health Review - What is role of voluntary sector in the new PH landscape? </a:t>
            </a:r>
            <a:endParaRPr lang="en-US" altLang="en-US" sz="2000" dirty="0" smtClean="0"/>
          </a:p>
          <a:p>
            <a:pPr lvl="1" eaLnBrk="1" hangingPunct="1">
              <a:defRPr/>
            </a:pPr>
            <a:r>
              <a:rPr lang="en-US" altLang="en-US" sz="2000" dirty="0" smtClean="0"/>
              <a:t>ScotPHN has role to understand whole contribution to public health and ‘join up’ all those contributors.  But how? </a:t>
            </a:r>
          </a:p>
          <a:p>
            <a:pPr eaLnBrk="1" hangingPunct="1">
              <a:defRPr/>
            </a:pPr>
            <a:r>
              <a:rPr lang="en-US" altLang="en-US" sz="2000" dirty="0" smtClean="0"/>
              <a:t>Explore further in a round table event between VHS and ScotPHN</a:t>
            </a:r>
          </a:p>
          <a:p>
            <a:pPr lvl="1" eaLnBrk="1" hangingPunct="1">
              <a:defRPr/>
            </a:pPr>
            <a:r>
              <a:rPr lang="en-US" altLang="en-US" sz="2000" dirty="0" smtClean="0"/>
              <a:t>Focus on 3 forthcoming ScotPHN projects (chronic pain; gender re-assignment; ophthalmology)</a:t>
            </a:r>
          </a:p>
        </p:txBody>
      </p:sp>
    </p:spTree>
    <p:extLst>
      <p:ext uri="{BB962C8B-B14F-4D97-AF65-F5344CB8AC3E}">
        <p14:creationId xmlns:p14="http://schemas.microsoft.com/office/powerpoint/2010/main" val="353361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4788"/>
            <a:ext cx="7772400" cy="1143000"/>
          </a:xfrm>
        </p:spPr>
        <p:txBody>
          <a:bodyPr/>
          <a:lstStyle/>
          <a:p>
            <a:pPr algn="l"/>
            <a:r>
              <a:rPr lang="en-GB" sz="3600" dirty="0" err="1" smtClean="0"/>
              <a:t>ScotPHN</a:t>
            </a:r>
            <a:r>
              <a:rPr lang="en-GB" sz="3600" dirty="0" smtClean="0"/>
              <a:t> Perspective on Roundtable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3886200"/>
          </a:xfrm>
        </p:spPr>
        <p:txBody>
          <a:bodyPr/>
          <a:lstStyle/>
          <a:p>
            <a:r>
              <a:rPr lang="en-GB" dirty="0" smtClean="0"/>
              <a:t>Good attendance in relation to each project area – some crossover</a:t>
            </a:r>
          </a:p>
          <a:p>
            <a:r>
              <a:rPr lang="en-GB" dirty="0" smtClean="0"/>
              <a:t>Generated discussion on key issues for voluntary sector representatives</a:t>
            </a:r>
          </a:p>
          <a:p>
            <a:r>
              <a:rPr lang="en-GB" dirty="0" smtClean="0"/>
              <a:t>ScotPHN </a:t>
            </a:r>
            <a:r>
              <a:rPr lang="en-GB" dirty="0"/>
              <a:t>found it incredibly useful </a:t>
            </a:r>
            <a:r>
              <a:rPr lang="en-GB" dirty="0" smtClean="0"/>
              <a:t>/ </a:t>
            </a:r>
            <a:r>
              <a:rPr lang="en-GB" dirty="0"/>
              <a:t>challenging</a:t>
            </a:r>
          </a:p>
          <a:p>
            <a:r>
              <a:rPr lang="en-GB" dirty="0"/>
              <a:t>Roundtable discussion </a:t>
            </a:r>
            <a:r>
              <a:rPr lang="en-GB" dirty="0" smtClean="0"/>
              <a:t>has informed </a:t>
            </a:r>
            <a:r>
              <a:rPr lang="en-GB" dirty="0"/>
              <a:t>all three </a:t>
            </a:r>
            <a:r>
              <a:rPr lang="en-GB" dirty="0" smtClean="0"/>
              <a:t>projects </a:t>
            </a:r>
            <a:endParaRPr lang="en-GB" dirty="0"/>
          </a:p>
          <a:p>
            <a:r>
              <a:rPr lang="en-GB" dirty="0"/>
              <a:t>Especially opportune discussion round gender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78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4788"/>
            <a:ext cx="7772400" cy="1143000"/>
          </a:xfrm>
        </p:spPr>
        <p:txBody>
          <a:bodyPr/>
          <a:lstStyle/>
          <a:p>
            <a:r>
              <a:rPr lang="en-GB" dirty="0" smtClean="0"/>
              <a:t>So what happened next?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3886200"/>
          </a:xfrm>
        </p:spPr>
        <p:txBody>
          <a:bodyPr/>
          <a:lstStyle/>
          <a:p>
            <a:r>
              <a:rPr lang="en-GB" dirty="0" smtClean="0"/>
              <a:t>Influenced all projects and in particular changed direction of proposed project on gender re-assignment:</a:t>
            </a:r>
          </a:p>
          <a:p>
            <a:pPr lvl="1"/>
            <a:r>
              <a:rPr lang="en-GB" dirty="0" smtClean="0"/>
              <a:t>No longer focus on gender re-assignment services but on service user experience</a:t>
            </a:r>
          </a:p>
          <a:p>
            <a:pPr lvl="1"/>
            <a:r>
              <a:rPr lang="en-GB" dirty="0" smtClean="0"/>
              <a:t>More service user views – shift balance of project membership and dynamic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749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4788"/>
            <a:ext cx="7772400" cy="1143000"/>
          </a:xfrm>
        </p:spPr>
        <p:txBody>
          <a:bodyPr/>
          <a:lstStyle/>
          <a:p>
            <a:r>
              <a:rPr lang="en-GB" dirty="0" smtClean="0"/>
              <a:t>Voluntary Health Scotland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28800"/>
            <a:ext cx="7772400" cy="3705200"/>
          </a:xfrm>
        </p:spPr>
        <p:txBody>
          <a:bodyPr/>
          <a:lstStyle/>
          <a:p>
            <a:r>
              <a:rPr lang="en-GB" dirty="0" smtClean="0"/>
              <a:t>National network and intermediary for third sector organisations involved in health</a:t>
            </a:r>
          </a:p>
          <a:p>
            <a:r>
              <a:rPr lang="en-GB" dirty="0" smtClean="0"/>
              <a:t>Vision: that the third sector be an </a:t>
            </a:r>
            <a:r>
              <a:rPr lang="en-GB" dirty="0"/>
              <a:t>equal partner in </a:t>
            </a:r>
            <a:r>
              <a:rPr lang="en-GB" dirty="0" smtClean="0"/>
              <a:t>creating a healthier, fairer Scotland</a:t>
            </a:r>
          </a:p>
          <a:p>
            <a:r>
              <a:rPr lang="en-GB" dirty="0" smtClean="0">
                <a:latin typeface="Arial" panose="020B0604020202020204" pitchFamily="34" charset="0"/>
                <a:ea typeface="Calibri" panose="020F0502020204030204" pitchFamily="34" charset="0"/>
              </a:rPr>
              <a:t>A platform for ‘less heard’ third sector voices to gain greater recognition in health</a:t>
            </a:r>
          </a:p>
          <a:p>
            <a:r>
              <a:rPr lang="en-GB" dirty="0" smtClean="0">
                <a:latin typeface="Arial" panose="020B0604020202020204" pitchFamily="34" charset="0"/>
                <a:ea typeface="Calibri" panose="020F0502020204030204" pitchFamily="34" charset="0"/>
              </a:rPr>
              <a:t>A bridge between government, NHS and third sector – e.g. </a:t>
            </a:r>
            <a:r>
              <a:rPr lang="en-GB" dirty="0" err="1" smtClean="0">
                <a:latin typeface="Arial" panose="020B0604020202020204" pitchFamily="34" charset="0"/>
                <a:ea typeface="Calibri" panose="020F0502020204030204" pitchFamily="34" charset="0"/>
              </a:rPr>
              <a:t>ScotPHN</a:t>
            </a:r>
            <a:r>
              <a:rPr lang="en-GB" dirty="0" smtClean="0">
                <a:latin typeface="Arial" panose="020B0604020202020204" pitchFamily="34" charset="0"/>
                <a:ea typeface="Calibri" panose="020F0502020204030204" pitchFamily="34" charset="0"/>
              </a:rPr>
              <a:t> Advisory Board and the PHOB</a:t>
            </a:r>
          </a:p>
          <a:p>
            <a:endParaRPr lang="en-GB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36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4788"/>
            <a:ext cx="7772400" cy="1143000"/>
          </a:xfrm>
        </p:spPr>
        <p:txBody>
          <a:bodyPr/>
          <a:lstStyle/>
          <a:p>
            <a:r>
              <a:rPr lang="en-GB" sz="3600" dirty="0" smtClean="0"/>
              <a:t>What is the voluntary health sector?</a:t>
            </a:r>
            <a:endParaRPr lang="en-GB" sz="3600" dirty="0"/>
          </a:p>
        </p:txBody>
      </p:sp>
      <p:pic>
        <p:nvPicPr>
          <p:cNvPr id="3" name="Content Placeholder 3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40" y="1484784"/>
            <a:ext cx="8161832" cy="30809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998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4788"/>
            <a:ext cx="7772400" cy="919956"/>
          </a:xfrm>
        </p:spPr>
        <p:txBody>
          <a:bodyPr/>
          <a:lstStyle/>
          <a:p>
            <a:r>
              <a:rPr lang="en-GB" sz="2800" dirty="0" smtClean="0"/>
              <a:t>Third Sector Perspectives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24744"/>
            <a:ext cx="7772400" cy="4209256"/>
          </a:xfrm>
        </p:spPr>
        <p:txBody>
          <a:bodyPr/>
          <a:lstStyle/>
          <a:p>
            <a:pPr lvl="0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Co-morbidity, social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isolation and loneliness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identified as shared concerns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Desire to see the public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health effort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more joined up across policy areas,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e.g. accessible and affordable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housing, good public transport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Capacity to take a holistic, joined up view of health e.g. </a:t>
            </a:r>
          </a:p>
          <a:p>
            <a:pPr lvl="1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Ophthalmology: thinking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beyond sight loss charities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to involve organisations that support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older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people to stay mobile/independent, that work with BEM communities, that raise awareness about diabetes</a:t>
            </a:r>
          </a:p>
          <a:p>
            <a:pPr lvl="1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Chronic pain: identify and address causes &amp; consequences  – e.g. older person has feet problems but poor access to </a:t>
            </a:r>
            <a:r>
              <a:rPr lang="en-GB" sz="1600" dirty="0" smtClean="0">
                <a:cs typeface="Arial" panose="020B0604020202020204" pitchFamily="34" charset="0"/>
              </a:rPr>
              <a:t>podiatry services (no bus), falls, fractures hip</a:t>
            </a:r>
            <a:r>
              <a:rPr lang="en-GB" sz="1600" dirty="0" smtClean="0"/>
              <a:t>, experiences chronic pain, leads to mobility loss, loses social connectedness, becomes isolated and depressed</a:t>
            </a:r>
          </a:p>
          <a:p>
            <a:pPr lvl="1"/>
            <a:r>
              <a:rPr lang="en-GB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Gender 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reassignment: </a:t>
            </a:r>
            <a:r>
              <a:rPr lang="en-GB" sz="16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third sector has significant expertise, evidence and experience concerning people’s needs and what matters to them, and the availability of person centred, accessible and appropriate services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031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4788"/>
            <a:ext cx="7772400" cy="1143000"/>
          </a:xfrm>
        </p:spPr>
        <p:txBody>
          <a:bodyPr/>
          <a:lstStyle/>
          <a:p>
            <a:r>
              <a:rPr lang="en-GB" sz="2800" dirty="0" smtClean="0"/>
              <a:t>Opportunities for Collaboration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7788"/>
            <a:ext cx="8352928" cy="3807172"/>
          </a:xfrm>
        </p:spPr>
        <p:txBody>
          <a:bodyPr/>
          <a:lstStyle/>
          <a:p>
            <a:r>
              <a:rPr lang="en-GB" sz="2000" dirty="0" smtClean="0"/>
              <a:t>Opportunities </a:t>
            </a:r>
            <a:r>
              <a:rPr lang="en-GB" sz="2000" dirty="0"/>
              <a:t>for CPPs to co-produce public health with communities </a:t>
            </a:r>
            <a:r>
              <a:rPr lang="en-GB" sz="2000" dirty="0" smtClean="0"/>
              <a:t>should </a:t>
            </a:r>
            <a:r>
              <a:rPr lang="en-GB" sz="2000" dirty="0"/>
              <a:t>be identified and </a:t>
            </a:r>
            <a:r>
              <a:rPr lang="en-GB" sz="2000" dirty="0" smtClean="0"/>
              <a:t>developed, especially </a:t>
            </a:r>
            <a:r>
              <a:rPr lang="en-GB" sz="2000" dirty="0"/>
              <a:t>in less privileged communities </a:t>
            </a:r>
            <a:r>
              <a:rPr lang="en-GB" sz="2000" dirty="0" smtClean="0"/>
              <a:t>&amp; using community empowerment approach</a:t>
            </a:r>
          </a:p>
          <a:p>
            <a:r>
              <a:rPr lang="en-GB" sz="2000" dirty="0" smtClean="0"/>
              <a:t>Third </a:t>
            </a:r>
            <a:r>
              <a:rPr lang="en-GB" sz="2000" dirty="0"/>
              <a:t>sector </a:t>
            </a:r>
            <a:r>
              <a:rPr lang="en-GB" sz="2000" dirty="0" smtClean="0"/>
              <a:t>is a natural ally and partner in public health because we build community capacity, take a holistic approach to meeting need/solving problems, work through networks and alliances</a:t>
            </a:r>
          </a:p>
          <a:p>
            <a:r>
              <a:rPr lang="en-GB" sz="2000" dirty="0" smtClean="0"/>
              <a:t>Public health infrastructure and machinery is complex and challenging for third sector to understand and engage with - stretches capacity </a:t>
            </a:r>
            <a:r>
              <a:rPr lang="en-GB" sz="2000" dirty="0"/>
              <a:t>of </a:t>
            </a:r>
            <a:r>
              <a:rPr lang="en-GB" sz="2000" dirty="0" smtClean="0"/>
              <a:t>both large </a:t>
            </a:r>
            <a:r>
              <a:rPr lang="en-GB" sz="2000" dirty="0"/>
              <a:t>and small </a:t>
            </a:r>
            <a:r>
              <a:rPr lang="en-GB" sz="2000" dirty="0" smtClean="0"/>
              <a:t>organisations </a:t>
            </a:r>
          </a:p>
          <a:p>
            <a:r>
              <a:rPr lang="en-GB" sz="2000" dirty="0" smtClean="0"/>
              <a:t>Can </a:t>
            </a:r>
            <a:r>
              <a:rPr lang="en-GB" sz="2000" dirty="0" err="1"/>
              <a:t>ScotPHN</a:t>
            </a:r>
            <a:r>
              <a:rPr lang="en-GB" sz="2000" dirty="0"/>
              <a:t> help the third sector navigate a meaningful route into/relationship with public health structures/bodies?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617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4788"/>
            <a:ext cx="7772400" cy="559916"/>
          </a:xfrm>
        </p:spPr>
        <p:txBody>
          <a:bodyPr/>
          <a:lstStyle/>
          <a:p>
            <a:r>
              <a:rPr lang="en-GB" dirty="0" smtClean="0"/>
              <a:t>Summing up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68760"/>
            <a:ext cx="7772400" cy="4065240"/>
          </a:xfrm>
        </p:spPr>
        <p:txBody>
          <a:bodyPr/>
          <a:lstStyle/>
          <a:p>
            <a:r>
              <a:rPr lang="en-GB" sz="2000" dirty="0" smtClean="0"/>
              <a:t>Enthusiasm for </a:t>
            </a:r>
            <a:r>
              <a:rPr lang="en-GB" sz="2000" i="1" dirty="0"/>
              <a:t>meaningful</a:t>
            </a:r>
            <a:r>
              <a:rPr lang="en-GB" sz="2000" dirty="0"/>
              <a:t> co-production</a:t>
            </a:r>
            <a:endParaRPr lang="en-GB" sz="2000" dirty="0" smtClean="0"/>
          </a:p>
          <a:p>
            <a:pPr lvl="0"/>
            <a:r>
              <a:rPr lang="en-GB" sz="2000" dirty="0" smtClean="0"/>
              <a:t>Each has unique perspective and knowledge</a:t>
            </a:r>
          </a:p>
          <a:p>
            <a:pPr lvl="0"/>
            <a:r>
              <a:rPr lang="en-GB" sz="2000" dirty="0" smtClean="0"/>
              <a:t>We find the other world complex</a:t>
            </a:r>
          </a:p>
          <a:p>
            <a:pPr lvl="0"/>
            <a:r>
              <a:rPr lang="en-GB" sz="2000" dirty="0" smtClean="0"/>
              <a:t>We both affected by changing public health landscape</a:t>
            </a:r>
          </a:p>
          <a:p>
            <a:pPr lvl="0"/>
            <a:r>
              <a:rPr lang="en-GB" sz="2000" dirty="0" smtClean="0"/>
              <a:t>We both lack local visibility</a:t>
            </a:r>
          </a:p>
          <a:p>
            <a:r>
              <a:rPr lang="en-GB" sz="2000" dirty="0" smtClean="0"/>
              <a:t>We have shared </a:t>
            </a:r>
            <a:r>
              <a:rPr lang="en-GB" sz="2000" dirty="0"/>
              <a:t>values – people are at the centre of what we </a:t>
            </a:r>
            <a:r>
              <a:rPr lang="en-GB" sz="2000" dirty="0" smtClean="0"/>
              <a:t>do - therefore -</a:t>
            </a:r>
          </a:p>
          <a:p>
            <a:r>
              <a:rPr lang="en-GB" sz="2000" dirty="0" smtClean="0"/>
              <a:t>We should share </a:t>
            </a:r>
            <a:r>
              <a:rPr lang="en-GB" sz="2000" dirty="0"/>
              <a:t>experience and good practice more, and collaborate more to achieve better </a:t>
            </a:r>
            <a:r>
              <a:rPr lang="en-GB" sz="2000" dirty="0" smtClean="0"/>
              <a:t>advocacy</a:t>
            </a:r>
            <a:r>
              <a:rPr lang="en-GB" sz="2000" dirty="0"/>
              <a:t> </a:t>
            </a:r>
            <a:r>
              <a:rPr lang="en-GB" sz="2000" dirty="0" smtClean="0"/>
              <a:t>for the health of the population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77002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426" y="2145591"/>
            <a:ext cx="2383461" cy="2383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4945" y="2726531"/>
            <a:ext cx="1332633" cy="12215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710" y="1325880"/>
            <a:ext cx="4837670" cy="38269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6015" y="1066478"/>
            <a:ext cx="845820" cy="84582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3978825" y="2572658"/>
            <a:ext cx="1600200" cy="1529326"/>
            <a:chOff x="905618" y="4355771"/>
            <a:chExt cx="1600200" cy="1529326"/>
          </a:xfrm>
        </p:grpSpPr>
        <p:graphicFrame>
          <p:nvGraphicFramePr>
            <p:cNvPr id="7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76719095"/>
                </p:ext>
              </p:extLst>
            </p:nvPr>
          </p:nvGraphicFramePr>
          <p:xfrm>
            <a:off x="905618" y="5136620"/>
            <a:ext cx="1600200" cy="7484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6" name="Photo Editor Photo" r:id="rId8" imgW="9561905" imgH="4180952" progId="MSPhotoEd.3">
                    <p:embed/>
                  </p:oleObj>
                </mc:Choice>
                <mc:Fallback>
                  <p:oleObj name="Photo Editor Photo" r:id="rId8" imgW="9561905" imgH="4180952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05618" y="5136620"/>
                          <a:ext cx="1600200" cy="74847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639" y="4355771"/>
              <a:ext cx="1512157" cy="797106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18142"/>
            <a:ext cx="1512157" cy="79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4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0.00231 L 0.18698 -0.002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49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083E-16 -4.07407E-6 L -0.15976 4.07407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28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pat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72222E-6 3.7037E-7 C 0.11718 3.7037E-7 0.2125 0.12778 0.2125 0.28542 C 0.2125 0.44329 0.11718 0.57199 4.72222E-6 0.57199 C -0.11719 0.57199 -0.21198 0.44329 -0.21198 0.28542 C -0.21198 0.12778 -0.11719 3.7037E-7 4.72222E-6 3.7037E-7 Z " pathEditMode="relative" rAng="0" ptsTypes="AAAAA">
                                      <p:cBhvr>
                                        <p:cTn id="3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28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4788"/>
            <a:ext cx="7772400" cy="1143000"/>
          </a:xfrm>
        </p:spPr>
        <p:txBody>
          <a:bodyPr/>
          <a:lstStyle/>
          <a:p>
            <a:r>
              <a:rPr lang="en-GB" dirty="0" smtClean="0"/>
              <a:t>Contact details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47788"/>
            <a:ext cx="7772400" cy="3986212"/>
          </a:xfrm>
        </p:spPr>
        <p:txBody>
          <a:bodyPr/>
          <a:lstStyle/>
          <a:p>
            <a:pPr marL="0" indent="0">
              <a:buNone/>
            </a:pPr>
            <a:r>
              <a:rPr lang="en-GB" sz="1600" b="1" dirty="0"/>
              <a:t>Ann Conacher</a:t>
            </a:r>
          </a:p>
          <a:p>
            <a:pPr marL="0" indent="0">
              <a:buNone/>
            </a:pPr>
            <a:r>
              <a:rPr lang="en-GB" sz="1600" dirty="0" err="1"/>
              <a:t>ScotPHN</a:t>
            </a:r>
            <a:r>
              <a:rPr lang="en-GB" sz="1600" dirty="0"/>
              <a:t> Manager</a:t>
            </a:r>
          </a:p>
          <a:p>
            <a:pPr marL="0" indent="0">
              <a:buNone/>
            </a:pPr>
            <a:r>
              <a:rPr lang="en-GB" sz="1600" dirty="0"/>
              <a:t>Scottish Public Health Network</a:t>
            </a:r>
          </a:p>
          <a:p>
            <a:pPr marL="0" indent="0">
              <a:buNone/>
            </a:pPr>
            <a:r>
              <a:rPr lang="en-GB" sz="1600" dirty="0"/>
              <a:t>0141 414 </a:t>
            </a:r>
            <a:r>
              <a:rPr lang="en-GB" sz="1600" dirty="0" smtClean="0"/>
              <a:t>2757</a:t>
            </a:r>
            <a:endParaRPr lang="en-GB" sz="1600" dirty="0"/>
          </a:p>
          <a:p>
            <a:pPr marL="0" indent="0">
              <a:buNone/>
            </a:pPr>
            <a:r>
              <a:rPr lang="en-GB" sz="1600" u="sng" dirty="0" smtClean="0">
                <a:hlinkClick r:id="rId3"/>
              </a:rPr>
              <a:t>ann.conacher@nhs.net</a:t>
            </a:r>
            <a:endParaRPr lang="en-GB" sz="1600" dirty="0"/>
          </a:p>
          <a:p>
            <a:pPr marL="0" indent="0">
              <a:buNone/>
            </a:pPr>
            <a:r>
              <a:rPr lang="en-GB" sz="1600" dirty="0"/>
              <a:t>@</a:t>
            </a:r>
            <a:r>
              <a:rPr lang="en-GB" sz="1600" dirty="0" err="1"/>
              <a:t>NHS_ScotPHN</a:t>
            </a:r>
            <a:r>
              <a:rPr lang="en-GB" sz="1600" dirty="0"/>
              <a:t>   </a:t>
            </a:r>
            <a:r>
              <a:rPr lang="en-GB" sz="1600" u="sng" dirty="0">
                <a:hlinkClick r:id="rId4"/>
              </a:rPr>
              <a:t>www.scotphn.net</a:t>
            </a:r>
            <a:endParaRPr lang="en-GB" sz="1600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600" b="1" dirty="0" smtClean="0"/>
              <a:t>Claire Stevens</a:t>
            </a:r>
            <a:endParaRPr lang="en-GB" sz="1600" dirty="0" smtClean="0"/>
          </a:p>
          <a:p>
            <a:pPr marL="0" indent="0">
              <a:buNone/>
            </a:pPr>
            <a:r>
              <a:rPr lang="en-GB" sz="1600" dirty="0" smtClean="0"/>
              <a:t>Chief Officer</a:t>
            </a:r>
          </a:p>
          <a:p>
            <a:pPr marL="0" indent="0">
              <a:buNone/>
            </a:pPr>
            <a:r>
              <a:rPr lang="en-GB" sz="1600" dirty="0" smtClean="0"/>
              <a:t>Voluntary Health Scotland</a:t>
            </a:r>
          </a:p>
          <a:p>
            <a:pPr marL="0" indent="0">
              <a:buNone/>
            </a:pPr>
            <a:r>
              <a:rPr lang="en-GB" sz="1600" dirty="0" smtClean="0"/>
              <a:t>0131 474 6189</a:t>
            </a:r>
          </a:p>
          <a:p>
            <a:pPr marL="0" indent="0">
              <a:buNone/>
            </a:pPr>
            <a:r>
              <a:rPr lang="en-GB" sz="1600" dirty="0" smtClean="0">
                <a:solidFill>
                  <a:schemeClr val="tx1"/>
                </a:solidFill>
                <a:hlinkClick r:id="rId5"/>
              </a:rPr>
              <a:t>claire.stevens@vhscotland.org.uk</a:t>
            </a:r>
            <a:r>
              <a:rPr lang="en-GB" sz="1600" dirty="0" smtClean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en-GB" sz="1600" dirty="0" smtClean="0">
                <a:solidFill>
                  <a:schemeClr val="tx1"/>
                </a:solidFill>
              </a:rPr>
              <a:t>@</a:t>
            </a:r>
            <a:r>
              <a:rPr lang="en-GB" sz="1600" dirty="0" err="1" smtClean="0">
                <a:solidFill>
                  <a:schemeClr val="tx1"/>
                </a:solidFill>
              </a:rPr>
              <a:t>VHSComms</a:t>
            </a:r>
            <a:r>
              <a:rPr lang="en-GB" sz="1600" dirty="0" smtClean="0">
                <a:solidFill>
                  <a:schemeClr val="tx1"/>
                </a:solidFill>
              </a:rPr>
              <a:t>  </a:t>
            </a:r>
            <a:r>
              <a:rPr lang="en-GB" sz="1600" dirty="0" smtClean="0">
                <a:solidFill>
                  <a:schemeClr val="tx1"/>
                </a:solidFill>
                <a:hlinkClick r:id="rId6"/>
              </a:rPr>
              <a:t>www.vhscotland.org.uk</a:t>
            </a:r>
            <a:r>
              <a:rPr lang="en-GB" sz="1600" dirty="0" smtClean="0">
                <a:solidFill>
                  <a:schemeClr val="tx1"/>
                </a:solidFill>
              </a:rPr>
              <a:t> </a:t>
            </a:r>
            <a:endParaRPr lang="en-GB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034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hshs">
  <a:themeElements>
    <a:clrScheme name="Nhsh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Nhshs">
      <a:majorFont>
        <a:latin typeface="StoneSans"/>
        <a:ea typeface=""/>
        <a:cs typeface=""/>
      </a:majorFont>
      <a:minorFont>
        <a:latin typeface="Stone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217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StoneSan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217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StoneSans" pitchFamily="34" charset="0"/>
          </a:defRPr>
        </a:defPPr>
      </a:lstStyle>
    </a:lnDef>
  </a:objectDefaults>
  <a:extraClrSchemeLst>
    <a:extraClrScheme>
      <a:clrScheme name="Nhsh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hsh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hsh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hsh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hsh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hsh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hsh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1733</TotalTime>
  <Words>743</Words>
  <Application>Microsoft Office PowerPoint</Application>
  <PresentationFormat>On-screen Show (4:3)</PresentationFormat>
  <Paragraphs>86</Paragraphs>
  <Slides>14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StoneSans</vt:lpstr>
      <vt:lpstr>StoneSansSemibold</vt:lpstr>
      <vt:lpstr>Times New Roman</vt:lpstr>
      <vt:lpstr>Nhshs</vt:lpstr>
      <vt:lpstr>Photo Editor Photo</vt:lpstr>
      <vt:lpstr>Co-producing Public Health: A joint Voluntary Health Scotland (VHS) and Scottish Public Health Network (ScotPHN) case study</vt:lpstr>
      <vt:lpstr>PowerPoint Presentation</vt:lpstr>
      <vt:lpstr>ScotPHN’s Role &amp; Remit</vt:lpstr>
      <vt:lpstr>ScotPHN previous involvement in co-production</vt:lpstr>
      <vt:lpstr>Background to case study</vt:lpstr>
      <vt:lpstr>ScotPHN Perspective on Roundtable</vt:lpstr>
      <vt:lpstr>So what happened next?</vt:lpstr>
      <vt:lpstr>Voluntary Health Scotland</vt:lpstr>
      <vt:lpstr>What is the voluntary health sector?</vt:lpstr>
      <vt:lpstr>Third Sector Perspectives</vt:lpstr>
      <vt:lpstr>Opportunities for Collaboration</vt:lpstr>
      <vt:lpstr>Summing up</vt:lpstr>
      <vt:lpstr>PowerPoint Presentation</vt:lpstr>
      <vt:lpstr>Contact details</vt:lpstr>
    </vt:vector>
  </TitlesOfParts>
  <Company>NHS Health Scotland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Scottish Public Health Network</dc:title>
  <dc:creator>annc</dc:creator>
  <cp:lastModifiedBy>Claire Stevens</cp:lastModifiedBy>
  <cp:revision>87</cp:revision>
  <cp:lastPrinted>2017-11-01T16:53:13Z</cp:lastPrinted>
  <dcterms:created xsi:type="dcterms:W3CDTF">2007-03-13T12:31:54Z</dcterms:created>
  <dcterms:modified xsi:type="dcterms:W3CDTF">2017-11-01T16:53:31Z</dcterms:modified>
</cp:coreProperties>
</file>