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1"/>
  </p:notesMasterIdLst>
  <p:sldIdLst>
    <p:sldId id="256" r:id="rId2"/>
    <p:sldId id="259" r:id="rId3"/>
    <p:sldId id="257" r:id="rId4"/>
    <p:sldId id="258" r:id="rId5"/>
    <p:sldId id="261" r:id="rId6"/>
    <p:sldId id="283" r:id="rId7"/>
    <p:sldId id="288" r:id="rId8"/>
    <p:sldId id="296" r:id="rId9"/>
    <p:sldId id="291" r:id="rId10"/>
    <p:sldId id="289" r:id="rId11"/>
    <p:sldId id="290" r:id="rId12"/>
    <p:sldId id="282" r:id="rId13"/>
    <p:sldId id="292" r:id="rId14"/>
    <p:sldId id="293" r:id="rId15"/>
    <p:sldId id="308" r:id="rId16"/>
    <p:sldId id="287" r:id="rId17"/>
    <p:sldId id="329" r:id="rId18"/>
    <p:sldId id="328" r:id="rId19"/>
    <p:sldId id="326" r:id="rId20"/>
    <p:sldId id="327" r:id="rId21"/>
    <p:sldId id="262" r:id="rId22"/>
    <p:sldId id="281" r:id="rId23"/>
    <p:sldId id="278" r:id="rId24"/>
    <p:sldId id="263" r:id="rId25"/>
    <p:sldId id="264" r:id="rId26"/>
    <p:sldId id="340" r:id="rId27"/>
    <p:sldId id="341" r:id="rId28"/>
    <p:sldId id="342" r:id="rId29"/>
    <p:sldId id="343" r:id="rId30"/>
    <p:sldId id="266" r:id="rId31"/>
    <p:sldId id="330" r:id="rId32"/>
    <p:sldId id="331" r:id="rId33"/>
    <p:sldId id="332" r:id="rId34"/>
    <p:sldId id="333" r:id="rId35"/>
    <p:sldId id="335" r:id="rId36"/>
    <p:sldId id="336" r:id="rId37"/>
    <p:sldId id="337" r:id="rId38"/>
    <p:sldId id="338" r:id="rId39"/>
    <p:sldId id="339" r:id="rId40"/>
  </p:sldIdLst>
  <p:sldSz cx="9144000" cy="6858000" type="screen4x3"/>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01" autoAdjust="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2" d="100"/>
          <a:sy n="82" d="100"/>
        </p:scale>
        <p:origin x="-2016" y="-90"/>
      </p:cViewPr>
      <p:guideLst>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Sheet5!$A$3</c:f>
              <c:strCache>
                <c:ptCount val="1"/>
                <c:pt idx="0">
                  <c:v>Years in 'Not good' health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Sheet5!$B$1:$E$2</c:f>
              <c:multiLvlStrCache>
                <c:ptCount val="4"/>
                <c:lvl>
                  <c:pt idx="0">
                    <c:v>Male</c:v>
                  </c:pt>
                  <c:pt idx="1">
                    <c:v>Female</c:v>
                  </c:pt>
                  <c:pt idx="2">
                    <c:v>Male</c:v>
                  </c:pt>
                  <c:pt idx="3">
                    <c:v>Female</c:v>
                  </c:pt>
                </c:lvl>
                <c:lvl>
                  <c:pt idx="0">
                    <c:v>Most Deprived</c:v>
                  </c:pt>
                  <c:pt idx="2">
                    <c:v>Least Deprived</c:v>
                  </c:pt>
                </c:lvl>
              </c:multiLvlStrCache>
            </c:multiLvlStrRef>
          </c:cat>
          <c:val>
            <c:numRef>
              <c:f>Sheet5!$B$3:$E$3</c:f>
              <c:numCache>
                <c:formatCode>General</c:formatCode>
                <c:ptCount val="4"/>
                <c:pt idx="0">
                  <c:v>23</c:v>
                </c:pt>
                <c:pt idx="1">
                  <c:v>26</c:v>
                </c:pt>
                <c:pt idx="2">
                  <c:v>12</c:v>
                </c:pt>
                <c:pt idx="3">
                  <c:v>12</c:v>
                </c:pt>
              </c:numCache>
            </c:numRef>
          </c:val>
        </c:ser>
        <c:ser>
          <c:idx val="1"/>
          <c:order val="1"/>
          <c:tx>
            <c:strRef>
              <c:f>Sheet5!$A$4</c:f>
              <c:strCache>
                <c:ptCount val="1"/>
                <c:pt idx="0">
                  <c:v>Life Expectancy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multiLvlStrRef>
              <c:f>Sheet5!$B$1:$E$2</c:f>
              <c:multiLvlStrCache>
                <c:ptCount val="4"/>
                <c:lvl>
                  <c:pt idx="0">
                    <c:v>Male</c:v>
                  </c:pt>
                  <c:pt idx="1">
                    <c:v>Female</c:v>
                  </c:pt>
                  <c:pt idx="2">
                    <c:v>Male</c:v>
                  </c:pt>
                  <c:pt idx="3">
                    <c:v>Female</c:v>
                  </c:pt>
                </c:lvl>
                <c:lvl>
                  <c:pt idx="0">
                    <c:v>Most Deprived</c:v>
                  </c:pt>
                  <c:pt idx="2">
                    <c:v>Least Deprived</c:v>
                  </c:pt>
                </c:lvl>
              </c:multiLvlStrCache>
            </c:multiLvlStrRef>
          </c:cat>
          <c:val>
            <c:numRef>
              <c:f>Sheet5!$B$4:$E$4</c:f>
              <c:numCache>
                <c:formatCode>General</c:formatCode>
                <c:ptCount val="4"/>
                <c:pt idx="0">
                  <c:v>69</c:v>
                </c:pt>
                <c:pt idx="1">
                  <c:v>73</c:v>
                </c:pt>
                <c:pt idx="2">
                  <c:v>82</c:v>
                </c:pt>
                <c:pt idx="3">
                  <c:v>85</c:v>
                </c:pt>
              </c:numCache>
            </c:numRef>
          </c:val>
        </c:ser>
        <c:dLbls>
          <c:showLegendKey val="0"/>
          <c:showVal val="0"/>
          <c:showCatName val="0"/>
          <c:showSerName val="0"/>
          <c:showPercent val="0"/>
          <c:showBubbleSize val="0"/>
        </c:dLbls>
        <c:gapWidth val="219"/>
        <c:overlap val="-27"/>
        <c:axId val="147824640"/>
        <c:axId val="147826176"/>
      </c:barChart>
      <c:catAx>
        <c:axId val="14782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47826176"/>
        <c:crosses val="autoZero"/>
        <c:auto val="1"/>
        <c:lblAlgn val="ctr"/>
        <c:lblOffset val="100"/>
        <c:noMultiLvlLbl val="0"/>
      </c:catAx>
      <c:valAx>
        <c:axId val="14782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47824640"/>
        <c:crosses val="autoZero"/>
        <c:crossBetween val="between"/>
      </c:valAx>
      <c:spPr>
        <a:noFill/>
        <a:ln>
          <a:noFill/>
        </a:ln>
        <a:effectLst/>
      </c:spPr>
    </c:plotArea>
    <c:legend>
      <c:legendPos val="b"/>
      <c:layout>
        <c:manualLayout>
          <c:xMode val="edge"/>
          <c:yMode val="edge"/>
          <c:x val="0.19741051867869239"/>
          <c:y val="0.93416322286569098"/>
          <c:w val="0.63077384508872258"/>
          <c:h val="5.0932329897617007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3FFB4D-C22A-4850-83F3-FF6D255F8E93}" type="doc">
      <dgm:prSet loTypeId="urn:microsoft.com/office/officeart/2005/8/layout/hProcess9" loCatId="process" qsTypeId="urn:microsoft.com/office/officeart/2005/8/quickstyle/simple3" qsCatId="simple" csTypeId="urn:microsoft.com/office/officeart/2005/8/colors/accent4_2" csCatId="accent4" phldr="1"/>
      <dgm:spPr/>
    </dgm:pt>
    <dgm:pt modelId="{84C7D4B3-E96F-436B-B7FD-2D6238B9B0B9}">
      <dgm:prSet custT="1"/>
      <dgm:spPr/>
      <dgm:t>
        <a:bodyPr/>
        <a:lstStyle/>
        <a:p>
          <a:pPr algn="ctr"/>
          <a:r>
            <a:rPr lang="en-GB" sz="1600" b="1" dirty="0" smtClean="0"/>
            <a:t>Consultation on Regulations and development of Guidance</a:t>
          </a:r>
        </a:p>
        <a:p>
          <a:pPr algn="ctr"/>
          <a:endParaRPr lang="en-GB" sz="1800" b="1" dirty="0" smtClean="0"/>
        </a:p>
        <a:p>
          <a:pPr algn="ctr"/>
          <a:r>
            <a:rPr lang="en-GB" sz="1800" b="1" dirty="0" smtClean="0"/>
            <a:t>MAY– AUGUST 2014</a:t>
          </a:r>
          <a:r>
            <a:rPr lang="en-GB" sz="1600" b="1" dirty="0" smtClean="0"/>
            <a:t>	</a:t>
          </a:r>
          <a:endParaRPr lang="en-GB" sz="1600" b="1" dirty="0"/>
        </a:p>
      </dgm:t>
    </dgm:pt>
    <dgm:pt modelId="{EC59CE53-B887-4677-AA5E-CF59FB5E60A3}" type="parTrans" cxnId="{D5168C4F-17F8-488A-8553-FAA4FD23439F}">
      <dgm:prSet/>
      <dgm:spPr/>
      <dgm:t>
        <a:bodyPr/>
        <a:lstStyle/>
        <a:p>
          <a:endParaRPr lang="en-GB"/>
        </a:p>
      </dgm:t>
    </dgm:pt>
    <dgm:pt modelId="{BAAC1E4C-9015-401C-8198-8C14FAEAE342}" type="sibTrans" cxnId="{D5168C4F-17F8-488A-8553-FAA4FD23439F}">
      <dgm:prSet/>
      <dgm:spPr/>
      <dgm:t>
        <a:bodyPr/>
        <a:lstStyle/>
        <a:p>
          <a:endParaRPr lang="en-GB"/>
        </a:p>
      </dgm:t>
    </dgm:pt>
    <dgm:pt modelId="{48FB76A3-2CD8-496E-9773-84C05F501529}">
      <dgm:prSet custT="1"/>
      <dgm:spPr/>
      <dgm:t>
        <a:bodyPr/>
        <a:lstStyle/>
        <a:p>
          <a:r>
            <a:rPr lang="en-GB" sz="1600" b="1" dirty="0" smtClean="0"/>
            <a:t>Regulations and guidance complete</a:t>
          </a:r>
        </a:p>
        <a:p>
          <a:endParaRPr lang="en-GB" sz="1800" b="1" dirty="0" smtClean="0"/>
        </a:p>
        <a:p>
          <a:r>
            <a:rPr lang="en-GB" sz="1800" b="1" dirty="0" smtClean="0"/>
            <a:t>NOVEMBER 2014 – FEB 2015</a:t>
          </a:r>
          <a:r>
            <a:rPr lang="en-GB" sz="1800" dirty="0" smtClean="0"/>
            <a:t>	</a:t>
          </a:r>
          <a:endParaRPr lang="en-GB" sz="1800" dirty="0"/>
        </a:p>
      </dgm:t>
    </dgm:pt>
    <dgm:pt modelId="{33106204-FC5E-4BDB-A734-64F2EA24D328}" type="parTrans" cxnId="{4D493A72-5869-46F7-BB9F-45FE4DA1E161}">
      <dgm:prSet/>
      <dgm:spPr/>
      <dgm:t>
        <a:bodyPr/>
        <a:lstStyle/>
        <a:p>
          <a:endParaRPr lang="en-GB"/>
        </a:p>
      </dgm:t>
    </dgm:pt>
    <dgm:pt modelId="{3C9B0DF2-26EA-4D59-B4AE-FB4F22EBA37B}" type="sibTrans" cxnId="{4D493A72-5869-46F7-BB9F-45FE4DA1E161}">
      <dgm:prSet/>
      <dgm:spPr/>
      <dgm:t>
        <a:bodyPr/>
        <a:lstStyle/>
        <a:p>
          <a:endParaRPr lang="en-GB"/>
        </a:p>
      </dgm:t>
    </dgm:pt>
    <dgm:pt modelId="{D3500DD4-DB29-48F8-80D7-5F913D74E033}">
      <dgm:prSet custT="1"/>
      <dgm:spPr/>
      <dgm:t>
        <a:bodyPr/>
        <a:lstStyle/>
        <a:p>
          <a:pPr algn="ctr"/>
          <a:r>
            <a:rPr lang="en-GB" sz="1600" b="1" dirty="0" smtClean="0"/>
            <a:t>Integration goes live locally</a:t>
          </a:r>
        </a:p>
        <a:p>
          <a:pPr algn="ctr"/>
          <a:endParaRPr lang="en-GB" sz="1800" b="1" dirty="0" smtClean="0"/>
        </a:p>
        <a:p>
          <a:pPr algn="ctr"/>
          <a:r>
            <a:rPr lang="en-GB" sz="1800" b="1" dirty="0" smtClean="0"/>
            <a:t>APRIL 2015</a:t>
          </a:r>
          <a:r>
            <a:rPr lang="en-GB" sz="1600" b="1" dirty="0" smtClean="0"/>
            <a:t>			</a:t>
          </a:r>
          <a:endParaRPr lang="en-GB" sz="1600" b="1" dirty="0"/>
        </a:p>
      </dgm:t>
    </dgm:pt>
    <dgm:pt modelId="{4F585184-AECF-4BBE-9FB8-439CAF4CA35D}" type="parTrans" cxnId="{DB723858-04B2-47F7-B688-5B015556C3D9}">
      <dgm:prSet/>
      <dgm:spPr/>
      <dgm:t>
        <a:bodyPr/>
        <a:lstStyle/>
        <a:p>
          <a:endParaRPr lang="en-GB"/>
        </a:p>
      </dgm:t>
    </dgm:pt>
    <dgm:pt modelId="{FB0E6165-CCD3-4223-9F8E-284CAD1509E4}" type="sibTrans" cxnId="{DB723858-04B2-47F7-B688-5B015556C3D9}">
      <dgm:prSet/>
      <dgm:spPr/>
      <dgm:t>
        <a:bodyPr/>
        <a:lstStyle/>
        <a:p>
          <a:endParaRPr lang="en-GB"/>
        </a:p>
      </dgm:t>
    </dgm:pt>
    <dgm:pt modelId="{AB2405A5-0EC6-46E9-B968-10468EE89AF3}">
      <dgm:prSet custT="1"/>
      <dgm:spPr/>
      <dgm:t>
        <a:bodyPr/>
        <a:lstStyle/>
        <a:p>
          <a:pPr algn="ctr"/>
          <a:endParaRPr lang="en-GB" sz="1000" dirty="0" smtClean="0"/>
        </a:p>
        <a:p>
          <a:pPr algn="ctr"/>
          <a:r>
            <a:rPr lang="en-GB" sz="1600" b="1" dirty="0" smtClean="0"/>
            <a:t>All integrated arrangements must be in place</a:t>
          </a:r>
        </a:p>
        <a:p>
          <a:pPr algn="ctr"/>
          <a:endParaRPr lang="en-GB" sz="1800" b="1" dirty="0" smtClean="0"/>
        </a:p>
        <a:p>
          <a:pPr algn="ctr"/>
          <a:r>
            <a:rPr lang="en-GB" sz="1800" b="1" dirty="0" smtClean="0"/>
            <a:t>APRIL 2016</a:t>
          </a:r>
          <a:r>
            <a:rPr lang="en-GB" sz="1600" b="1" dirty="0" smtClean="0"/>
            <a:t>		</a:t>
          </a:r>
          <a:r>
            <a:rPr lang="en-GB" sz="1000" dirty="0" smtClean="0"/>
            <a:t>	</a:t>
          </a:r>
          <a:endParaRPr lang="en-GB" sz="1000" dirty="0"/>
        </a:p>
      </dgm:t>
    </dgm:pt>
    <dgm:pt modelId="{210521F1-65D8-42CD-9DBC-FD3F8054CC41}" type="sibTrans" cxnId="{9483B50C-642B-4C2E-9D3E-5487FDA8A546}">
      <dgm:prSet/>
      <dgm:spPr/>
      <dgm:t>
        <a:bodyPr/>
        <a:lstStyle/>
        <a:p>
          <a:endParaRPr lang="en-GB"/>
        </a:p>
      </dgm:t>
    </dgm:pt>
    <dgm:pt modelId="{0111AED8-37BF-4DD1-93D7-286DEA45F7E5}" type="parTrans" cxnId="{9483B50C-642B-4C2E-9D3E-5487FDA8A546}">
      <dgm:prSet/>
      <dgm:spPr/>
      <dgm:t>
        <a:bodyPr/>
        <a:lstStyle/>
        <a:p>
          <a:endParaRPr lang="en-GB"/>
        </a:p>
      </dgm:t>
    </dgm:pt>
    <dgm:pt modelId="{E03D7F25-0D0A-4200-9B07-64A7402EB376}" type="pres">
      <dgm:prSet presAssocID="{BE3FFB4D-C22A-4850-83F3-FF6D255F8E93}" presName="CompostProcess" presStyleCnt="0">
        <dgm:presLayoutVars>
          <dgm:dir/>
          <dgm:resizeHandles val="exact"/>
        </dgm:presLayoutVars>
      </dgm:prSet>
      <dgm:spPr/>
    </dgm:pt>
    <dgm:pt modelId="{04673608-6EFA-4486-8CD4-B198589CBB1B}" type="pres">
      <dgm:prSet presAssocID="{BE3FFB4D-C22A-4850-83F3-FF6D255F8E93}" presName="arrow" presStyleLbl="bgShp" presStyleIdx="0" presStyleCnt="1"/>
      <dgm:spPr/>
    </dgm:pt>
    <dgm:pt modelId="{FDE65B46-30C4-4151-9700-CD860BC08D13}" type="pres">
      <dgm:prSet presAssocID="{BE3FFB4D-C22A-4850-83F3-FF6D255F8E93}" presName="linearProcess" presStyleCnt="0"/>
      <dgm:spPr/>
    </dgm:pt>
    <dgm:pt modelId="{17DC6A0A-4FE2-4A48-A5AE-ED09B1F899BD}" type="pres">
      <dgm:prSet presAssocID="{84C7D4B3-E96F-436B-B7FD-2D6238B9B0B9}" presName="textNode" presStyleLbl="node1" presStyleIdx="0" presStyleCnt="4" custScaleX="144062" custScaleY="100972">
        <dgm:presLayoutVars>
          <dgm:bulletEnabled val="1"/>
        </dgm:presLayoutVars>
      </dgm:prSet>
      <dgm:spPr/>
      <dgm:t>
        <a:bodyPr/>
        <a:lstStyle/>
        <a:p>
          <a:endParaRPr lang="en-GB"/>
        </a:p>
      </dgm:t>
    </dgm:pt>
    <dgm:pt modelId="{24FC7043-30AB-47E3-A084-18AA89D1E984}" type="pres">
      <dgm:prSet presAssocID="{BAAC1E4C-9015-401C-8198-8C14FAEAE342}" presName="sibTrans" presStyleCnt="0"/>
      <dgm:spPr/>
    </dgm:pt>
    <dgm:pt modelId="{83877B31-DFC5-4B85-BCC1-B81CF51E3683}" type="pres">
      <dgm:prSet presAssocID="{48FB76A3-2CD8-496E-9773-84C05F501529}" presName="textNode" presStyleLbl="node1" presStyleIdx="1" presStyleCnt="4" custScaleX="121172" custScaleY="90636">
        <dgm:presLayoutVars>
          <dgm:bulletEnabled val="1"/>
        </dgm:presLayoutVars>
      </dgm:prSet>
      <dgm:spPr/>
      <dgm:t>
        <a:bodyPr/>
        <a:lstStyle/>
        <a:p>
          <a:endParaRPr lang="en-GB"/>
        </a:p>
      </dgm:t>
    </dgm:pt>
    <dgm:pt modelId="{C1B892E5-96D2-46F5-8A11-2B6271EEEF85}" type="pres">
      <dgm:prSet presAssocID="{3C9B0DF2-26EA-4D59-B4AE-FB4F22EBA37B}" presName="sibTrans" presStyleCnt="0"/>
      <dgm:spPr/>
    </dgm:pt>
    <dgm:pt modelId="{D8E2A098-D07E-4D29-9DAD-6201473EEA8A}" type="pres">
      <dgm:prSet presAssocID="{D3500DD4-DB29-48F8-80D7-5F913D74E033}" presName="textNode" presStyleLbl="node1" presStyleIdx="2" presStyleCnt="4" custScaleX="126521" custScaleY="90636" custLinFactNeighborX="-32194" custLinFactNeighborY="-1620">
        <dgm:presLayoutVars>
          <dgm:bulletEnabled val="1"/>
        </dgm:presLayoutVars>
      </dgm:prSet>
      <dgm:spPr/>
      <dgm:t>
        <a:bodyPr/>
        <a:lstStyle/>
        <a:p>
          <a:endParaRPr lang="en-GB"/>
        </a:p>
      </dgm:t>
    </dgm:pt>
    <dgm:pt modelId="{F28A824C-6CCB-4599-9670-0DF057CC337C}" type="pres">
      <dgm:prSet presAssocID="{FB0E6165-CCD3-4223-9F8E-284CAD1509E4}" presName="sibTrans" presStyleCnt="0"/>
      <dgm:spPr/>
    </dgm:pt>
    <dgm:pt modelId="{B35E7C5F-2B97-4369-8112-D22A5078FE89}" type="pres">
      <dgm:prSet presAssocID="{AB2405A5-0EC6-46E9-B968-10468EE89AF3}" presName="textNode" presStyleLbl="node1" presStyleIdx="3" presStyleCnt="4" custScaleX="153784" custScaleY="69346" custLinFactNeighborX="-2931" custLinFactNeighborY="-5168">
        <dgm:presLayoutVars>
          <dgm:bulletEnabled val="1"/>
        </dgm:presLayoutVars>
      </dgm:prSet>
      <dgm:spPr/>
      <dgm:t>
        <a:bodyPr/>
        <a:lstStyle/>
        <a:p>
          <a:endParaRPr lang="en-GB"/>
        </a:p>
      </dgm:t>
    </dgm:pt>
  </dgm:ptLst>
  <dgm:cxnLst>
    <dgm:cxn modelId="{8DE554D7-1370-4136-BDAE-36EA434999DE}" type="presOf" srcId="{48FB76A3-2CD8-496E-9773-84C05F501529}" destId="{83877B31-DFC5-4B85-BCC1-B81CF51E3683}" srcOrd="0" destOrd="0" presId="urn:microsoft.com/office/officeart/2005/8/layout/hProcess9"/>
    <dgm:cxn modelId="{ED0D8260-9688-4FED-9897-BE916338DE1F}" type="presOf" srcId="{AB2405A5-0EC6-46E9-B968-10468EE89AF3}" destId="{B35E7C5F-2B97-4369-8112-D22A5078FE89}" srcOrd="0" destOrd="0" presId="urn:microsoft.com/office/officeart/2005/8/layout/hProcess9"/>
    <dgm:cxn modelId="{DB723858-04B2-47F7-B688-5B015556C3D9}" srcId="{BE3FFB4D-C22A-4850-83F3-FF6D255F8E93}" destId="{D3500DD4-DB29-48F8-80D7-5F913D74E033}" srcOrd="2" destOrd="0" parTransId="{4F585184-AECF-4BBE-9FB8-439CAF4CA35D}" sibTransId="{FB0E6165-CCD3-4223-9F8E-284CAD1509E4}"/>
    <dgm:cxn modelId="{DBDD64B6-E738-4FEF-A14A-4C93E9A73694}" type="presOf" srcId="{BE3FFB4D-C22A-4850-83F3-FF6D255F8E93}" destId="{E03D7F25-0D0A-4200-9B07-64A7402EB376}" srcOrd="0" destOrd="0" presId="urn:microsoft.com/office/officeart/2005/8/layout/hProcess9"/>
    <dgm:cxn modelId="{4D493A72-5869-46F7-BB9F-45FE4DA1E161}" srcId="{BE3FFB4D-C22A-4850-83F3-FF6D255F8E93}" destId="{48FB76A3-2CD8-496E-9773-84C05F501529}" srcOrd="1" destOrd="0" parTransId="{33106204-FC5E-4BDB-A734-64F2EA24D328}" sibTransId="{3C9B0DF2-26EA-4D59-B4AE-FB4F22EBA37B}"/>
    <dgm:cxn modelId="{9483B50C-642B-4C2E-9D3E-5487FDA8A546}" srcId="{BE3FFB4D-C22A-4850-83F3-FF6D255F8E93}" destId="{AB2405A5-0EC6-46E9-B968-10468EE89AF3}" srcOrd="3" destOrd="0" parTransId="{0111AED8-37BF-4DD1-93D7-286DEA45F7E5}" sibTransId="{210521F1-65D8-42CD-9DBC-FD3F8054CC41}"/>
    <dgm:cxn modelId="{A7BE59B0-B183-4D7C-9CA5-1E7F93173172}" type="presOf" srcId="{84C7D4B3-E96F-436B-B7FD-2D6238B9B0B9}" destId="{17DC6A0A-4FE2-4A48-A5AE-ED09B1F899BD}" srcOrd="0" destOrd="0" presId="urn:microsoft.com/office/officeart/2005/8/layout/hProcess9"/>
    <dgm:cxn modelId="{A0BDBA42-68BF-45BB-AAEE-CFA201DF2A34}" type="presOf" srcId="{D3500DD4-DB29-48F8-80D7-5F913D74E033}" destId="{D8E2A098-D07E-4D29-9DAD-6201473EEA8A}" srcOrd="0" destOrd="0" presId="urn:microsoft.com/office/officeart/2005/8/layout/hProcess9"/>
    <dgm:cxn modelId="{D5168C4F-17F8-488A-8553-FAA4FD23439F}" srcId="{BE3FFB4D-C22A-4850-83F3-FF6D255F8E93}" destId="{84C7D4B3-E96F-436B-B7FD-2D6238B9B0B9}" srcOrd="0" destOrd="0" parTransId="{EC59CE53-B887-4677-AA5E-CF59FB5E60A3}" sibTransId="{BAAC1E4C-9015-401C-8198-8C14FAEAE342}"/>
    <dgm:cxn modelId="{499F4559-B690-4192-9B44-6B808EA8EB0E}" type="presParOf" srcId="{E03D7F25-0D0A-4200-9B07-64A7402EB376}" destId="{04673608-6EFA-4486-8CD4-B198589CBB1B}" srcOrd="0" destOrd="0" presId="urn:microsoft.com/office/officeart/2005/8/layout/hProcess9"/>
    <dgm:cxn modelId="{5952FDB6-EE27-4358-A698-1B4AB47EAD25}" type="presParOf" srcId="{E03D7F25-0D0A-4200-9B07-64A7402EB376}" destId="{FDE65B46-30C4-4151-9700-CD860BC08D13}" srcOrd="1" destOrd="0" presId="urn:microsoft.com/office/officeart/2005/8/layout/hProcess9"/>
    <dgm:cxn modelId="{47D50299-44FB-4925-ACAE-2BF97AAC9E10}" type="presParOf" srcId="{FDE65B46-30C4-4151-9700-CD860BC08D13}" destId="{17DC6A0A-4FE2-4A48-A5AE-ED09B1F899BD}" srcOrd="0" destOrd="0" presId="urn:microsoft.com/office/officeart/2005/8/layout/hProcess9"/>
    <dgm:cxn modelId="{08544867-1A11-43EA-866C-E2C8E84A392A}" type="presParOf" srcId="{FDE65B46-30C4-4151-9700-CD860BC08D13}" destId="{24FC7043-30AB-47E3-A084-18AA89D1E984}" srcOrd="1" destOrd="0" presId="urn:microsoft.com/office/officeart/2005/8/layout/hProcess9"/>
    <dgm:cxn modelId="{FA311F0F-449E-4E97-9B76-94D02B71FCEB}" type="presParOf" srcId="{FDE65B46-30C4-4151-9700-CD860BC08D13}" destId="{83877B31-DFC5-4B85-BCC1-B81CF51E3683}" srcOrd="2" destOrd="0" presId="urn:microsoft.com/office/officeart/2005/8/layout/hProcess9"/>
    <dgm:cxn modelId="{1438AC36-1DD8-4108-B430-74881ABFCB19}" type="presParOf" srcId="{FDE65B46-30C4-4151-9700-CD860BC08D13}" destId="{C1B892E5-96D2-46F5-8A11-2B6271EEEF85}" srcOrd="3" destOrd="0" presId="urn:microsoft.com/office/officeart/2005/8/layout/hProcess9"/>
    <dgm:cxn modelId="{831317BC-E433-45CD-B73E-92F689584652}" type="presParOf" srcId="{FDE65B46-30C4-4151-9700-CD860BC08D13}" destId="{D8E2A098-D07E-4D29-9DAD-6201473EEA8A}" srcOrd="4" destOrd="0" presId="urn:microsoft.com/office/officeart/2005/8/layout/hProcess9"/>
    <dgm:cxn modelId="{583D2ADE-22C7-4398-89CE-F75ECCAE9EBD}" type="presParOf" srcId="{FDE65B46-30C4-4151-9700-CD860BC08D13}" destId="{F28A824C-6CCB-4599-9670-0DF057CC337C}" srcOrd="5" destOrd="0" presId="urn:microsoft.com/office/officeart/2005/8/layout/hProcess9"/>
    <dgm:cxn modelId="{A42B8416-8629-4758-B06B-A0F5409176E7}" type="presParOf" srcId="{FDE65B46-30C4-4151-9700-CD860BC08D13}" destId="{B35E7C5F-2B97-4369-8112-D22A5078FE89}"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73608-6EFA-4486-8CD4-B198589CBB1B}">
      <dsp:nvSpPr>
        <dsp:cNvPr id="0" name=""/>
        <dsp:cNvSpPr/>
      </dsp:nvSpPr>
      <dsp:spPr>
        <a:xfrm>
          <a:off x="621844" y="0"/>
          <a:ext cx="7047574" cy="5073427"/>
        </a:xfrm>
        <a:prstGeom prst="rightArrow">
          <a:avLst/>
        </a:prstGeom>
        <a:solidFill>
          <a:schemeClr val="accent4">
            <a:tint val="40000"/>
            <a:hueOff val="0"/>
            <a:satOff val="0"/>
            <a:lumOff val="0"/>
            <a:alphaOff val="0"/>
          </a:schemeClr>
        </a:solidFill>
        <a:ln>
          <a:noFill/>
        </a:ln>
        <a:effectLst>
          <a:outerShdw blurRad="57150" dist="38100" dir="5400000" algn="ctr" rotWithShape="0">
            <a:schemeClr val="accent4">
              <a:tint val="40000"/>
              <a:hueOff val="0"/>
              <a:satOff val="0"/>
              <a:lumOff val="0"/>
              <a:alphaOff val="0"/>
              <a:shade val="9000"/>
              <a:alpha val="48000"/>
              <a:satMod val="105000"/>
            </a:schemeClr>
          </a:outerShdw>
        </a:effectLst>
      </dsp:spPr>
      <dsp:style>
        <a:lnRef idx="0">
          <a:scrgbClr r="0" g="0" b="0"/>
        </a:lnRef>
        <a:fillRef idx="1">
          <a:scrgbClr r="0" g="0" b="0"/>
        </a:fillRef>
        <a:effectRef idx="1">
          <a:scrgbClr r="0" g="0" b="0"/>
        </a:effectRef>
        <a:fontRef idx="minor"/>
      </dsp:style>
    </dsp:sp>
    <dsp:sp modelId="{17DC6A0A-4FE2-4A48-A5AE-ED09B1F899BD}">
      <dsp:nvSpPr>
        <dsp:cNvPr id="0" name=""/>
        <dsp:cNvSpPr/>
      </dsp:nvSpPr>
      <dsp:spPr>
        <a:xfrm>
          <a:off x="1891" y="1512165"/>
          <a:ext cx="2086507" cy="2049096"/>
        </a:xfrm>
        <a:prstGeom prst="roundRect">
          <a:avLst/>
        </a:prstGeom>
        <a:gradFill rotWithShape="0">
          <a:gsLst>
            <a:gs pos="0">
              <a:schemeClr val="accent4">
                <a:hueOff val="0"/>
                <a:satOff val="0"/>
                <a:lumOff val="0"/>
                <a:alphaOff val="0"/>
                <a:tint val="70000"/>
                <a:satMod val="130000"/>
              </a:schemeClr>
            </a:gs>
            <a:gs pos="43000">
              <a:schemeClr val="accent4">
                <a:hueOff val="0"/>
                <a:satOff val="0"/>
                <a:lumOff val="0"/>
                <a:alphaOff val="0"/>
                <a:tint val="44000"/>
                <a:satMod val="165000"/>
              </a:schemeClr>
            </a:gs>
            <a:gs pos="93000">
              <a:schemeClr val="accent4">
                <a:hueOff val="0"/>
                <a:satOff val="0"/>
                <a:lumOff val="0"/>
                <a:alphaOff val="0"/>
                <a:tint val="15000"/>
                <a:satMod val="165000"/>
              </a:schemeClr>
            </a:gs>
            <a:gs pos="100000">
              <a:schemeClr val="accent4">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alpha val="48000"/>
              <a:satMod val="105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kern="1200" dirty="0" smtClean="0"/>
            <a:t>Consultation on Regulations and development of Guidance</a:t>
          </a:r>
        </a:p>
        <a:p>
          <a:pPr lvl="0" algn="ctr" defTabSz="711200">
            <a:lnSpc>
              <a:spcPct val="90000"/>
            </a:lnSpc>
            <a:spcBef>
              <a:spcPct val="0"/>
            </a:spcBef>
            <a:spcAft>
              <a:spcPct val="35000"/>
            </a:spcAft>
          </a:pPr>
          <a:endParaRPr lang="en-GB" sz="1800" b="1" kern="1200" dirty="0" smtClean="0"/>
        </a:p>
        <a:p>
          <a:pPr lvl="0" algn="ctr" defTabSz="711200">
            <a:lnSpc>
              <a:spcPct val="90000"/>
            </a:lnSpc>
            <a:spcBef>
              <a:spcPct val="0"/>
            </a:spcBef>
            <a:spcAft>
              <a:spcPct val="35000"/>
            </a:spcAft>
          </a:pPr>
          <a:r>
            <a:rPr lang="en-GB" sz="1800" b="1" kern="1200" dirty="0" smtClean="0"/>
            <a:t>MAY– AUGUST 2014</a:t>
          </a:r>
          <a:r>
            <a:rPr lang="en-GB" sz="1600" b="1" kern="1200" dirty="0" smtClean="0"/>
            <a:t>	</a:t>
          </a:r>
          <a:endParaRPr lang="en-GB" sz="1600" b="1" kern="1200" dirty="0"/>
        </a:p>
      </dsp:txBody>
      <dsp:txXfrm>
        <a:off x="101920" y="1612194"/>
        <a:ext cx="1886449" cy="1849038"/>
      </dsp:txXfrm>
    </dsp:sp>
    <dsp:sp modelId="{83877B31-DFC5-4B85-BCC1-B81CF51E3683}">
      <dsp:nvSpPr>
        <dsp:cNvPr id="0" name=""/>
        <dsp:cNvSpPr/>
      </dsp:nvSpPr>
      <dsp:spPr>
        <a:xfrm>
          <a:off x="2217139" y="1617043"/>
          <a:ext cx="1754982" cy="1839340"/>
        </a:xfrm>
        <a:prstGeom prst="roundRect">
          <a:avLst/>
        </a:prstGeom>
        <a:gradFill rotWithShape="0">
          <a:gsLst>
            <a:gs pos="0">
              <a:schemeClr val="accent4">
                <a:hueOff val="0"/>
                <a:satOff val="0"/>
                <a:lumOff val="0"/>
                <a:alphaOff val="0"/>
                <a:tint val="70000"/>
                <a:satMod val="130000"/>
              </a:schemeClr>
            </a:gs>
            <a:gs pos="43000">
              <a:schemeClr val="accent4">
                <a:hueOff val="0"/>
                <a:satOff val="0"/>
                <a:lumOff val="0"/>
                <a:alphaOff val="0"/>
                <a:tint val="44000"/>
                <a:satMod val="165000"/>
              </a:schemeClr>
            </a:gs>
            <a:gs pos="93000">
              <a:schemeClr val="accent4">
                <a:hueOff val="0"/>
                <a:satOff val="0"/>
                <a:lumOff val="0"/>
                <a:alphaOff val="0"/>
                <a:tint val="15000"/>
                <a:satMod val="165000"/>
              </a:schemeClr>
            </a:gs>
            <a:gs pos="100000">
              <a:schemeClr val="accent4">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alpha val="48000"/>
              <a:satMod val="105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kern="1200" dirty="0" smtClean="0"/>
            <a:t>Regulations and guidance complete</a:t>
          </a:r>
        </a:p>
        <a:p>
          <a:pPr lvl="0" algn="ctr" defTabSz="711200">
            <a:lnSpc>
              <a:spcPct val="90000"/>
            </a:lnSpc>
            <a:spcBef>
              <a:spcPct val="0"/>
            </a:spcBef>
            <a:spcAft>
              <a:spcPct val="35000"/>
            </a:spcAft>
          </a:pPr>
          <a:endParaRPr lang="en-GB" sz="1800" b="1" kern="1200" dirty="0" smtClean="0"/>
        </a:p>
        <a:p>
          <a:pPr lvl="0" algn="ctr" defTabSz="711200">
            <a:lnSpc>
              <a:spcPct val="90000"/>
            </a:lnSpc>
            <a:spcBef>
              <a:spcPct val="0"/>
            </a:spcBef>
            <a:spcAft>
              <a:spcPct val="35000"/>
            </a:spcAft>
          </a:pPr>
          <a:r>
            <a:rPr lang="en-GB" sz="1800" b="1" kern="1200" dirty="0" smtClean="0"/>
            <a:t>NOVEMBER 2014 – FEB 2015</a:t>
          </a:r>
          <a:r>
            <a:rPr lang="en-GB" sz="1800" kern="1200" dirty="0" smtClean="0"/>
            <a:t>	</a:t>
          </a:r>
          <a:endParaRPr lang="en-GB" sz="1800" kern="1200" dirty="0"/>
        </a:p>
      </dsp:txBody>
      <dsp:txXfrm>
        <a:off x="2302810" y="1702714"/>
        <a:ext cx="1583640" cy="1667998"/>
      </dsp:txXfrm>
    </dsp:sp>
    <dsp:sp modelId="{D8E2A098-D07E-4D29-9DAD-6201473EEA8A}">
      <dsp:nvSpPr>
        <dsp:cNvPr id="0" name=""/>
        <dsp:cNvSpPr/>
      </dsp:nvSpPr>
      <dsp:spPr>
        <a:xfrm>
          <a:off x="4059416" y="1584167"/>
          <a:ext cx="1832453" cy="1839340"/>
        </a:xfrm>
        <a:prstGeom prst="roundRect">
          <a:avLst/>
        </a:prstGeom>
        <a:gradFill rotWithShape="0">
          <a:gsLst>
            <a:gs pos="0">
              <a:schemeClr val="accent4">
                <a:hueOff val="0"/>
                <a:satOff val="0"/>
                <a:lumOff val="0"/>
                <a:alphaOff val="0"/>
                <a:tint val="70000"/>
                <a:satMod val="130000"/>
              </a:schemeClr>
            </a:gs>
            <a:gs pos="43000">
              <a:schemeClr val="accent4">
                <a:hueOff val="0"/>
                <a:satOff val="0"/>
                <a:lumOff val="0"/>
                <a:alphaOff val="0"/>
                <a:tint val="44000"/>
                <a:satMod val="165000"/>
              </a:schemeClr>
            </a:gs>
            <a:gs pos="93000">
              <a:schemeClr val="accent4">
                <a:hueOff val="0"/>
                <a:satOff val="0"/>
                <a:lumOff val="0"/>
                <a:alphaOff val="0"/>
                <a:tint val="15000"/>
                <a:satMod val="165000"/>
              </a:schemeClr>
            </a:gs>
            <a:gs pos="100000">
              <a:schemeClr val="accent4">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alpha val="48000"/>
              <a:satMod val="105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kern="1200" dirty="0" smtClean="0"/>
            <a:t>Integration goes live locally</a:t>
          </a:r>
        </a:p>
        <a:p>
          <a:pPr lvl="0" algn="ctr" defTabSz="711200">
            <a:lnSpc>
              <a:spcPct val="90000"/>
            </a:lnSpc>
            <a:spcBef>
              <a:spcPct val="0"/>
            </a:spcBef>
            <a:spcAft>
              <a:spcPct val="35000"/>
            </a:spcAft>
          </a:pPr>
          <a:endParaRPr lang="en-GB" sz="1800" b="1" kern="1200" dirty="0" smtClean="0"/>
        </a:p>
        <a:p>
          <a:pPr lvl="0" algn="ctr" defTabSz="711200">
            <a:lnSpc>
              <a:spcPct val="90000"/>
            </a:lnSpc>
            <a:spcBef>
              <a:spcPct val="0"/>
            </a:spcBef>
            <a:spcAft>
              <a:spcPct val="35000"/>
            </a:spcAft>
          </a:pPr>
          <a:r>
            <a:rPr lang="en-GB" sz="1800" b="1" kern="1200" dirty="0" smtClean="0"/>
            <a:t>APRIL 2015</a:t>
          </a:r>
          <a:r>
            <a:rPr lang="en-GB" sz="1600" b="1" kern="1200" dirty="0" smtClean="0"/>
            <a:t>			</a:t>
          </a:r>
          <a:endParaRPr lang="en-GB" sz="1600" b="1" kern="1200" dirty="0"/>
        </a:p>
      </dsp:txBody>
      <dsp:txXfrm>
        <a:off x="4148869" y="1673620"/>
        <a:ext cx="1653547" cy="1660434"/>
      </dsp:txXfrm>
    </dsp:sp>
    <dsp:sp modelId="{B35E7C5F-2B97-4369-8112-D22A5078FE89}">
      <dsp:nvSpPr>
        <dsp:cNvPr id="0" name=""/>
        <dsp:cNvSpPr/>
      </dsp:nvSpPr>
      <dsp:spPr>
        <a:xfrm>
          <a:off x="6058284" y="1728191"/>
          <a:ext cx="2227314" cy="1407287"/>
        </a:xfrm>
        <a:prstGeom prst="roundRect">
          <a:avLst/>
        </a:prstGeom>
        <a:gradFill rotWithShape="0">
          <a:gsLst>
            <a:gs pos="0">
              <a:schemeClr val="accent4">
                <a:hueOff val="0"/>
                <a:satOff val="0"/>
                <a:lumOff val="0"/>
                <a:alphaOff val="0"/>
                <a:tint val="70000"/>
                <a:satMod val="130000"/>
              </a:schemeClr>
            </a:gs>
            <a:gs pos="43000">
              <a:schemeClr val="accent4">
                <a:hueOff val="0"/>
                <a:satOff val="0"/>
                <a:lumOff val="0"/>
                <a:alphaOff val="0"/>
                <a:tint val="44000"/>
                <a:satMod val="165000"/>
              </a:schemeClr>
            </a:gs>
            <a:gs pos="93000">
              <a:schemeClr val="accent4">
                <a:hueOff val="0"/>
                <a:satOff val="0"/>
                <a:lumOff val="0"/>
                <a:alphaOff val="0"/>
                <a:tint val="15000"/>
                <a:satMod val="165000"/>
              </a:schemeClr>
            </a:gs>
            <a:gs pos="100000">
              <a:schemeClr val="accent4">
                <a:hueOff val="0"/>
                <a:satOff val="0"/>
                <a:lumOff val="0"/>
                <a:alphaOff val="0"/>
                <a:tint val="5000"/>
                <a:satMod val="2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alpha val="48000"/>
              <a:satMod val="105000"/>
            </a:scheme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endParaRPr lang="en-GB" sz="1000" kern="1200" dirty="0" smtClean="0"/>
        </a:p>
        <a:p>
          <a:pPr lvl="0" algn="ctr" defTabSz="444500">
            <a:lnSpc>
              <a:spcPct val="90000"/>
            </a:lnSpc>
            <a:spcBef>
              <a:spcPct val="0"/>
            </a:spcBef>
            <a:spcAft>
              <a:spcPct val="35000"/>
            </a:spcAft>
          </a:pPr>
          <a:r>
            <a:rPr lang="en-GB" sz="1600" b="1" kern="1200" dirty="0" smtClean="0"/>
            <a:t>All integrated arrangements must be in place</a:t>
          </a:r>
        </a:p>
        <a:p>
          <a:pPr lvl="0" algn="ctr" defTabSz="444500">
            <a:lnSpc>
              <a:spcPct val="90000"/>
            </a:lnSpc>
            <a:spcBef>
              <a:spcPct val="0"/>
            </a:spcBef>
            <a:spcAft>
              <a:spcPct val="35000"/>
            </a:spcAft>
          </a:pPr>
          <a:endParaRPr lang="en-GB" sz="1800" b="1" kern="1200" dirty="0" smtClean="0"/>
        </a:p>
        <a:p>
          <a:pPr lvl="0" algn="ctr" defTabSz="444500">
            <a:lnSpc>
              <a:spcPct val="90000"/>
            </a:lnSpc>
            <a:spcBef>
              <a:spcPct val="0"/>
            </a:spcBef>
            <a:spcAft>
              <a:spcPct val="35000"/>
            </a:spcAft>
          </a:pPr>
          <a:r>
            <a:rPr lang="en-GB" sz="1800" b="1" kern="1200" dirty="0" smtClean="0"/>
            <a:t>APRIL 2016</a:t>
          </a:r>
          <a:r>
            <a:rPr lang="en-GB" sz="1600" b="1" kern="1200" dirty="0" smtClean="0"/>
            <a:t>		</a:t>
          </a:r>
          <a:r>
            <a:rPr lang="en-GB" sz="1000" kern="1200" dirty="0" smtClean="0"/>
            <a:t>	</a:t>
          </a:r>
          <a:endParaRPr lang="en-GB" sz="1000" kern="1200" dirty="0"/>
        </a:p>
      </dsp:txBody>
      <dsp:txXfrm>
        <a:off x="6126982" y="1796889"/>
        <a:ext cx="2089918" cy="126989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B1DEE4C2-FF33-403F-9C57-59EAB2F68448}" type="datetimeFigureOut">
              <a:rPr lang="en-GB" smtClean="0"/>
              <a:t>09/10/2014</a:t>
            </a:fld>
            <a:endParaRPr lang="en-GB"/>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0FD2ED41-28DC-40D8-A645-C75051BB95F1}" type="slidenum">
              <a:rPr lang="en-GB" smtClean="0"/>
              <a:t>‹#›</a:t>
            </a:fld>
            <a:endParaRPr lang="en-GB"/>
          </a:p>
        </p:txBody>
      </p:sp>
    </p:spTree>
    <p:extLst>
      <p:ext uri="{BB962C8B-B14F-4D97-AF65-F5344CB8AC3E}">
        <p14:creationId xmlns:p14="http://schemas.microsoft.com/office/powerpoint/2010/main" val="95815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Hello(s)</a:t>
            </a:r>
          </a:p>
          <a:p>
            <a:r>
              <a:rPr lang="en-GB" dirty="0" smtClean="0"/>
              <a:t>External engagement events in a few weeks – good chance to test out</a:t>
            </a:r>
            <a:r>
              <a:rPr lang="en-GB" baseline="0" dirty="0" smtClean="0"/>
              <a:t> our ‘story’</a:t>
            </a:r>
          </a:p>
          <a:p>
            <a:r>
              <a:rPr lang="en-GB" baseline="0" dirty="0" smtClean="0"/>
              <a:t>Overview from myself, then a couple of areas in a bit more detail from Richard, then questions.</a:t>
            </a:r>
            <a:endParaRPr lang="en-GB" dirty="0"/>
          </a:p>
        </p:txBody>
      </p:sp>
      <p:sp>
        <p:nvSpPr>
          <p:cNvPr id="4" name="Slide Number Placeholder 3"/>
          <p:cNvSpPr>
            <a:spLocks noGrp="1"/>
          </p:cNvSpPr>
          <p:nvPr>
            <p:ph type="sldNum" sz="quarter" idx="10"/>
          </p:nvPr>
        </p:nvSpPr>
        <p:spPr/>
        <p:txBody>
          <a:bodyPr/>
          <a:lstStyle/>
          <a:p>
            <a:fld id="{0FD2ED41-28DC-40D8-A645-C75051BB95F1}" type="slidenum">
              <a:rPr lang="en-GB" smtClean="0"/>
              <a:t>1</a:t>
            </a:fld>
            <a:endParaRPr lang="en-GB"/>
          </a:p>
        </p:txBody>
      </p:sp>
    </p:spTree>
    <p:extLst>
      <p:ext uri="{BB962C8B-B14F-4D97-AF65-F5344CB8AC3E}">
        <p14:creationId xmlns:p14="http://schemas.microsoft.com/office/powerpoint/2010/main" val="3585664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Programme launched</a:t>
            </a:r>
            <a:r>
              <a:rPr lang="en-GB" baseline="0" dirty="0" smtClean="0"/>
              <a:t> in 2011, but not necessarily a ‘standing start’</a:t>
            </a:r>
          </a:p>
          <a:p>
            <a:r>
              <a:rPr lang="en-GB" baseline="0" dirty="0" smtClean="0"/>
              <a:t>32 </a:t>
            </a:r>
            <a:r>
              <a:rPr lang="en-GB" baseline="0" dirty="0" err="1" smtClean="0"/>
              <a:t>LAs</a:t>
            </a:r>
            <a:r>
              <a:rPr lang="en-GB" baseline="0" dirty="0" smtClean="0"/>
              <a:t> delivering care to very different populations in different geographical areas = inevitable innovation</a:t>
            </a:r>
          </a:p>
          <a:p>
            <a:r>
              <a:rPr lang="en-GB" baseline="0" dirty="0" smtClean="0"/>
              <a:t>Policies, Legislation and regulations have contributed to improving quality and standards</a:t>
            </a:r>
            <a:endParaRPr lang="en-GB" dirty="0"/>
          </a:p>
        </p:txBody>
      </p:sp>
      <p:sp>
        <p:nvSpPr>
          <p:cNvPr id="4" name="Slide Number Placeholder 3"/>
          <p:cNvSpPr>
            <a:spLocks noGrp="1"/>
          </p:cNvSpPr>
          <p:nvPr>
            <p:ph type="sldNum" sz="quarter" idx="10"/>
          </p:nvPr>
        </p:nvSpPr>
        <p:spPr/>
        <p:txBody>
          <a:bodyPr/>
          <a:lstStyle/>
          <a:p>
            <a:fld id="{0FD2ED41-28DC-40D8-A645-C75051BB95F1}" type="slidenum">
              <a:rPr lang="en-GB" smtClean="0"/>
              <a:t>2</a:t>
            </a:fld>
            <a:endParaRPr lang="en-GB"/>
          </a:p>
        </p:txBody>
      </p:sp>
    </p:spTree>
    <p:extLst>
      <p:ext uri="{BB962C8B-B14F-4D97-AF65-F5344CB8AC3E}">
        <p14:creationId xmlns:p14="http://schemas.microsoft.com/office/powerpoint/2010/main" val="3523784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Doing nothing is not really an</a:t>
            </a:r>
            <a:r>
              <a:rPr lang="en-GB" baseline="0" dirty="0" smtClean="0"/>
              <a:t> </a:t>
            </a:r>
            <a:r>
              <a:rPr lang="en-GB" dirty="0" smtClean="0"/>
              <a:t>option</a:t>
            </a:r>
          </a:p>
          <a:p>
            <a:r>
              <a:rPr lang="en-GB" dirty="0" smtClean="0"/>
              <a:t>Population expected to change shape drastically between</a:t>
            </a:r>
            <a:r>
              <a:rPr lang="en-GB" baseline="0" dirty="0" smtClean="0"/>
              <a:t> now and 2035</a:t>
            </a:r>
          </a:p>
          <a:p>
            <a:r>
              <a:rPr lang="en-GB" baseline="0" dirty="0" smtClean="0"/>
              <a:t>Christie Report also stated we needed to drastically reform how we deliver services to cut out </a:t>
            </a:r>
            <a:r>
              <a:rPr lang="en-GB" baseline="0" dirty="0" err="1" smtClean="0"/>
              <a:t>inefficiences</a:t>
            </a:r>
            <a:endParaRPr lang="en-GB" dirty="0"/>
          </a:p>
        </p:txBody>
      </p:sp>
      <p:sp>
        <p:nvSpPr>
          <p:cNvPr id="4" name="Slide Number Placeholder 3"/>
          <p:cNvSpPr>
            <a:spLocks noGrp="1"/>
          </p:cNvSpPr>
          <p:nvPr>
            <p:ph type="sldNum" sz="quarter" idx="10"/>
          </p:nvPr>
        </p:nvSpPr>
        <p:spPr/>
        <p:txBody>
          <a:bodyPr/>
          <a:lstStyle/>
          <a:p>
            <a:fld id="{0FD2ED41-28DC-40D8-A645-C75051BB95F1}" type="slidenum">
              <a:rPr lang="en-GB" smtClean="0"/>
              <a:t>3</a:t>
            </a:fld>
            <a:endParaRPr lang="en-GB"/>
          </a:p>
        </p:txBody>
      </p:sp>
    </p:spTree>
    <p:extLst>
      <p:ext uri="{BB962C8B-B14F-4D97-AF65-F5344CB8AC3E}">
        <p14:creationId xmlns:p14="http://schemas.microsoft.com/office/powerpoint/2010/main" val="1781160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Messages of empowerment;</a:t>
            </a:r>
            <a:r>
              <a:rPr lang="en-GB" baseline="0" dirty="0" smtClean="0"/>
              <a:t> integration and preventative spend.</a:t>
            </a:r>
            <a:endParaRPr lang="en-GB" dirty="0"/>
          </a:p>
        </p:txBody>
      </p:sp>
      <p:sp>
        <p:nvSpPr>
          <p:cNvPr id="4" name="Slide Number Placeholder 3"/>
          <p:cNvSpPr>
            <a:spLocks noGrp="1"/>
          </p:cNvSpPr>
          <p:nvPr>
            <p:ph type="sldNum" sz="quarter" idx="10"/>
          </p:nvPr>
        </p:nvSpPr>
        <p:spPr/>
        <p:txBody>
          <a:bodyPr/>
          <a:lstStyle/>
          <a:p>
            <a:fld id="{0FD2ED41-28DC-40D8-A645-C75051BB95F1}" type="slidenum">
              <a:rPr lang="en-GB" smtClean="0"/>
              <a:t>4</a:t>
            </a:fld>
            <a:endParaRPr lang="en-GB"/>
          </a:p>
        </p:txBody>
      </p:sp>
    </p:spTree>
    <p:extLst>
      <p:ext uri="{BB962C8B-B14F-4D97-AF65-F5344CB8AC3E}">
        <p14:creationId xmlns:p14="http://schemas.microsoft.com/office/powerpoint/2010/main" val="433632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 great news that more of us will be living longer.  It could be an indication of us taking better lifestyle choices as individuals, healthier environments, or the success of policies that support our health and independence.  The likelihood is that it is actually down to a mix of all three.</a:t>
            </a:r>
          </a:p>
          <a:p>
            <a:r>
              <a:rPr lang="en-GB" dirty="0" smtClean="0"/>
              <a:t>Our population as a whole is expected to change shape however, not just those aged over 65.  There will be a sharp decline in the number of children, and people in their </a:t>
            </a:r>
            <a:r>
              <a:rPr lang="en-GB" dirty="0" err="1" smtClean="0"/>
              <a:t>20’s</a:t>
            </a:r>
            <a:r>
              <a:rPr lang="en-GB" dirty="0" smtClean="0"/>
              <a:t> and </a:t>
            </a:r>
            <a:r>
              <a:rPr lang="en-GB" dirty="0" err="1" smtClean="0"/>
              <a:t>30’s</a:t>
            </a:r>
            <a:r>
              <a:rPr lang="en-GB" dirty="0" smtClean="0"/>
              <a:t>.  This suggests that we need to think now about how we will deliver health and social care for those who need it 20 years from now,</a:t>
            </a:r>
            <a:r>
              <a:rPr lang="en-GB" baseline="0" dirty="0" smtClean="0"/>
              <a:t> as it would be wrong to pretend that everyone will lead healthy, active and independent lives up until they die.</a:t>
            </a:r>
            <a:endParaRPr lang="en-GB" dirty="0"/>
          </a:p>
        </p:txBody>
      </p:sp>
      <p:sp>
        <p:nvSpPr>
          <p:cNvPr id="4" name="Slide Number Placeholder 3"/>
          <p:cNvSpPr>
            <a:spLocks noGrp="1"/>
          </p:cNvSpPr>
          <p:nvPr>
            <p:ph type="sldNum" sz="quarter" idx="10"/>
          </p:nvPr>
        </p:nvSpPr>
        <p:spPr/>
        <p:txBody>
          <a:bodyPr/>
          <a:lstStyle/>
          <a:p>
            <a:fld id="{0FD2ED41-28DC-40D8-A645-C75051BB95F1}" type="slidenum">
              <a:rPr lang="en-GB" smtClean="0"/>
              <a:t>5</a:t>
            </a:fld>
            <a:endParaRPr lang="en-GB"/>
          </a:p>
        </p:txBody>
      </p:sp>
    </p:spTree>
    <p:extLst>
      <p:ext uri="{BB962C8B-B14F-4D97-AF65-F5344CB8AC3E}">
        <p14:creationId xmlns:p14="http://schemas.microsoft.com/office/powerpoint/2010/main" val="1230631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01C79F-D376-4E5C-8538-66ECC56623CC}" type="slidenum">
              <a:rPr lang="en-GB" smtClean="0"/>
              <a:t>6</a:t>
            </a:fld>
            <a:endParaRPr lang="en-GB"/>
          </a:p>
        </p:txBody>
      </p:sp>
    </p:spTree>
    <p:extLst>
      <p:ext uri="{BB962C8B-B14F-4D97-AF65-F5344CB8AC3E}">
        <p14:creationId xmlns:p14="http://schemas.microsoft.com/office/powerpoint/2010/main" val="2242566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GB" dirty="0" smtClean="0"/>
          </a:p>
        </p:txBody>
      </p:sp>
      <p:sp>
        <p:nvSpPr>
          <p:cNvPr id="4" name="Slide Number Placeholder 3"/>
          <p:cNvSpPr>
            <a:spLocks noGrp="1"/>
          </p:cNvSpPr>
          <p:nvPr>
            <p:ph type="sldNum" sz="quarter" idx="10"/>
          </p:nvPr>
        </p:nvSpPr>
        <p:spPr/>
        <p:txBody>
          <a:bodyPr/>
          <a:lstStyle/>
          <a:p>
            <a:fld id="{E601C79F-D376-4E5C-8538-66ECC56623CC}" type="slidenum">
              <a:rPr lang="en-GB" smtClean="0"/>
              <a:t>7</a:t>
            </a:fld>
            <a:endParaRPr lang="en-GB"/>
          </a:p>
        </p:txBody>
      </p:sp>
    </p:spTree>
    <p:extLst>
      <p:ext uri="{BB962C8B-B14F-4D97-AF65-F5344CB8AC3E}">
        <p14:creationId xmlns:p14="http://schemas.microsoft.com/office/powerpoint/2010/main" val="4047082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01C79F-D376-4E5C-8538-66ECC56623CC}" type="slidenum">
              <a:rPr lang="en-GB" smtClean="0"/>
              <a:t>9</a:t>
            </a:fld>
            <a:endParaRPr lang="en-GB"/>
          </a:p>
        </p:txBody>
      </p:sp>
    </p:spTree>
    <p:extLst>
      <p:ext uri="{BB962C8B-B14F-4D97-AF65-F5344CB8AC3E}">
        <p14:creationId xmlns:p14="http://schemas.microsoft.com/office/powerpoint/2010/main" val="3295097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GB" b="0" baseline="0" dirty="0" smtClean="0">
              <a:effectLst/>
            </a:endParaRPr>
          </a:p>
        </p:txBody>
      </p:sp>
      <p:sp>
        <p:nvSpPr>
          <p:cNvPr id="4" name="Slide Number Placeholder 3"/>
          <p:cNvSpPr>
            <a:spLocks noGrp="1"/>
          </p:cNvSpPr>
          <p:nvPr>
            <p:ph type="sldNum" sz="quarter" idx="10"/>
          </p:nvPr>
        </p:nvSpPr>
        <p:spPr/>
        <p:txBody>
          <a:bodyPr/>
          <a:lstStyle/>
          <a:p>
            <a:fld id="{E601C79F-D376-4E5C-8538-66ECC56623CC}" type="slidenum">
              <a:rPr lang="en-GB" smtClean="0"/>
              <a:t>10</a:t>
            </a:fld>
            <a:endParaRPr lang="en-GB"/>
          </a:p>
        </p:txBody>
      </p:sp>
    </p:spTree>
    <p:extLst>
      <p:ext uri="{BB962C8B-B14F-4D97-AF65-F5344CB8AC3E}">
        <p14:creationId xmlns:p14="http://schemas.microsoft.com/office/powerpoint/2010/main" val="2306605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p:txBody>
      </p:sp>
      <p:sp>
        <p:nvSpPr>
          <p:cNvPr id="4" name="Slide Number Placeholder 3"/>
          <p:cNvSpPr>
            <a:spLocks noGrp="1"/>
          </p:cNvSpPr>
          <p:nvPr>
            <p:ph type="sldNum" sz="quarter" idx="10"/>
          </p:nvPr>
        </p:nvSpPr>
        <p:spPr/>
        <p:txBody>
          <a:bodyPr/>
          <a:lstStyle/>
          <a:p>
            <a:fld id="{E601C79F-D376-4E5C-8538-66ECC56623CC}" type="slidenum">
              <a:rPr lang="en-GB" smtClean="0"/>
              <a:t>11</a:t>
            </a:fld>
            <a:endParaRPr lang="en-GB"/>
          </a:p>
        </p:txBody>
      </p:sp>
    </p:spTree>
    <p:extLst>
      <p:ext uri="{BB962C8B-B14F-4D97-AF65-F5344CB8AC3E}">
        <p14:creationId xmlns:p14="http://schemas.microsoft.com/office/powerpoint/2010/main" val="2306605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601C79F-D376-4E5C-8538-66ECC56623CC}" type="slidenum">
              <a:rPr lang="en-GB" smtClean="0"/>
              <a:t>12</a:t>
            </a:fld>
            <a:endParaRPr lang="en-GB"/>
          </a:p>
        </p:txBody>
      </p:sp>
    </p:spTree>
    <p:extLst>
      <p:ext uri="{BB962C8B-B14F-4D97-AF65-F5344CB8AC3E}">
        <p14:creationId xmlns:p14="http://schemas.microsoft.com/office/powerpoint/2010/main" val="2242566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01C79F-D376-4E5C-8538-66ECC56623CC}" type="slidenum">
              <a:rPr lang="en-GB" smtClean="0"/>
              <a:t>13</a:t>
            </a:fld>
            <a:endParaRPr lang="en-GB"/>
          </a:p>
        </p:txBody>
      </p:sp>
    </p:spTree>
    <p:extLst>
      <p:ext uri="{BB962C8B-B14F-4D97-AF65-F5344CB8AC3E}">
        <p14:creationId xmlns:p14="http://schemas.microsoft.com/office/powerpoint/2010/main" val="2354795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601C79F-D376-4E5C-8538-66ECC56623CC}" type="slidenum">
              <a:rPr lang="en-GB" smtClean="0"/>
              <a:t>14</a:t>
            </a:fld>
            <a:endParaRPr lang="en-GB"/>
          </a:p>
        </p:txBody>
      </p:sp>
    </p:spTree>
    <p:extLst>
      <p:ext uri="{BB962C8B-B14F-4D97-AF65-F5344CB8AC3E}">
        <p14:creationId xmlns:p14="http://schemas.microsoft.com/office/powerpoint/2010/main" val="1766546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000" dirty="0"/>
          </a:p>
        </p:txBody>
      </p:sp>
      <p:sp>
        <p:nvSpPr>
          <p:cNvPr id="4" name="Slide Number Placeholder 3"/>
          <p:cNvSpPr>
            <a:spLocks noGrp="1"/>
          </p:cNvSpPr>
          <p:nvPr>
            <p:ph type="sldNum" sz="quarter" idx="10"/>
          </p:nvPr>
        </p:nvSpPr>
        <p:spPr/>
        <p:txBody>
          <a:bodyPr/>
          <a:lstStyle/>
          <a:p>
            <a:fld id="{E601C79F-D376-4E5C-8538-66ECC56623CC}" type="slidenum">
              <a:rPr lang="en-GB" smtClean="0"/>
              <a:t>16</a:t>
            </a:fld>
            <a:endParaRPr lang="en-GB"/>
          </a:p>
        </p:txBody>
      </p:sp>
    </p:spTree>
    <p:extLst>
      <p:ext uri="{BB962C8B-B14F-4D97-AF65-F5344CB8AC3E}">
        <p14:creationId xmlns:p14="http://schemas.microsoft.com/office/powerpoint/2010/main" val="2309579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A3D771F-774D-4A85-9855-514C0E7D2F5A}" type="slidenum">
              <a:rPr lang="en-GB" smtClean="0"/>
              <a:t>17</a:t>
            </a:fld>
            <a:endParaRPr lang="en-GB"/>
          </a:p>
        </p:txBody>
      </p:sp>
    </p:spTree>
    <p:extLst>
      <p:ext uri="{BB962C8B-B14F-4D97-AF65-F5344CB8AC3E}">
        <p14:creationId xmlns:p14="http://schemas.microsoft.com/office/powerpoint/2010/main" val="1583994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A3D771F-774D-4A85-9855-514C0E7D2F5A}" type="slidenum">
              <a:rPr lang="en-GB" smtClean="0"/>
              <a:t>18</a:t>
            </a:fld>
            <a:endParaRPr lang="en-GB"/>
          </a:p>
        </p:txBody>
      </p:sp>
    </p:spTree>
    <p:extLst>
      <p:ext uri="{BB962C8B-B14F-4D97-AF65-F5344CB8AC3E}">
        <p14:creationId xmlns:p14="http://schemas.microsoft.com/office/powerpoint/2010/main" val="2099482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639" indent="-171639">
              <a:buFont typeface="Arial" panose="020B0604020202020204" pitchFamily="34" charset="0"/>
              <a:buChar char="•"/>
            </a:pPr>
            <a:r>
              <a:rPr lang="en-GB" sz="800" dirty="0">
                <a:latin typeface="Arial" pitchFamily="34" charset="0"/>
                <a:cs typeface="Arial" pitchFamily="34" charset="0"/>
              </a:rPr>
              <a:t>In this section we’ll have a look at how behaviours can affect the demand for health, and also touch on the effects of deprivation (which also are often linked with harmful behaviour)</a:t>
            </a:r>
          </a:p>
          <a:p>
            <a:pPr marL="171639" indent="-171639">
              <a:buFont typeface="Arial" panose="020B0604020202020204" pitchFamily="34" charset="0"/>
              <a:buChar char="•"/>
            </a:pPr>
            <a:r>
              <a:rPr lang="en-GB" sz="800" dirty="0">
                <a:latin typeface="Arial" pitchFamily="34" charset="0"/>
                <a:cs typeface="Arial" pitchFamily="34" charset="0"/>
              </a:rPr>
              <a:t>This first slide presents self-reported data on health status and health behaviours.</a:t>
            </a:r>
          </a:p>
          <a:p>
            <a:pPr marL="171639" indent="-171639">
              <a:buFont typeface="Arial" panose="020B0604020202020204" pitchFamily="34" charset="0"/>
              <a:buChar char="•"/>
            </a:pPr>
            <a:r>
              <a:rPr lang="en-GB" sz="800" dirty="0">
                <a:latin typeface="Arial" pitchFamily="34" charset="0"/>
                <a:cs typeface="Arial" pitchFamily="34" charset="0"/>
              </a:rPr>
              <a:t>As you can see roughly ¾ of the population report to be in good health and about ¼ of the population report to be in not good health. We can also see how the patterns of behaviours such as smoking, levels of physical activity, obesity and drinking fall in these two groups. Today we are going to look at health behaviours individually but before that lets see what the impact of deprivation are on health.</a:t>
            </a:r>
          </a:p>
          <a:p>
            <a:pPr marL="171639" indent="-171639">
              <a:buFont typeface="Arial" panose="020B0604020202020204" pitchFamily="34" charset="0"/>
              <a:buChar char="•"/>
            </a:pPr>
            <a:endParaRPr lang="en-GB" sz="800" dirty="0">
              <a:latin typeface="Arial" pitchFamily="34" charset="0"/>
              <a:cs typeface="Arial" pitchFamily="34" charset="0"/>
            </a:endParaRPr>
          </a:p>
          <a:p>
            <a:pPr marL="171639" indent="-171639">
              <a:buFont typeface="Arial" panose="020B0604020202020204" pitchFamily="34" charset="0"/>
              <a:buChar char="•"/>
            </a:pPr>
            <a:r>
              <a:rPr lang="en-GB" sz="800" dirty="0">
                <a:latin typeface="Arial" pitchFamily="34" charset="0"/>
                <a:cs typeface="Arial" pitchFamily="34" charset="0"/>
              </a:rPr>
              <a:t>There are issues around alcohol with self reported data, we know that the most hazardous and harmful drinkers are very hard to reach and are normally underrepresented in the survey. We also know that people under report in the amount of drinking they do.</a:t>
            </a:r>
          </a:p>
          <a:p>
            <a:pPr marL="171639" indent="-171639">
              <a:buFont typeface="Arial" panose="020B0604020202020204" pitchFamily="34" charset="0"/>
              <a:buChar char="•"/>
            </a:pPr>
            <a:r>
              <a:rPr lang="en-GB" sz="800" dirty="0">
                <a:latin typeface="Arial" pitchFamily="34" charset="0"/>
                <a:cs typeface="Arial" pitchFamily="34" charset="0"/>
              </a:rPr>
              <a:t>But we can also see here that there is a proportion of people in Scotland who drink to hazardous or harmful levels but still think that they are in good health.</a:t>
            </a:r>
          </a:p>
          <a:p>
            <a:r>
              <a:rPr lang="en-GB" sz="800" b="1" u="sng" dirty="0">
                <a:latin typeface="Arial" pitchFamily="34" charset="0"/>
                <a:cs typeface="Arial" pitchFamily="34" charset="0"/>
              </a:rPr>
              <a:t>Alcohol</a:t>
            </a:r>
          </a:p>
          <a:p>
            <a:pPr marL="171639" indent="-171639">
              <a:buFont typeface="Arial" panose="020B0604020202020204" pitchFamily="34" charset="0"/>
              <a:buChar char="•"/>
            </a:pPr>
            <a:r>
              <a:rPr lang="en-GB" sz="800" dirty="0">
                <a:latin typeface="Arial" pitchFamily="34" charset="0"/>
                <a:cs typeface="Arial" pitchFamily="34" charset="0"/>
              </a:rPr>
              <a:t>Hazardous drinking: woman – 14-21 units per week Men  - 21-50 units per week  // Harmful drinking: woman  - 35+ Men – 50+</a:t>
            </a:r>
          </a:p>
          <a:p>
            <a:pPr marL="171639" indent="-171639">
              <a:buFont typeface="Arial" panose="020B0604020202020204" pitchFamily="34" charset="0"/>
              <a:buChar char="•"/>
            </a:pPr>
            <a:r>
              <a:rPr lang="en-GB" sz="800" dirty="0">
                <a:latin typeface="Arial" pitchFamily="34" charset="0"/>
                <a:cs typeface="Arial" pitchFamily="34" charset="0"/>
              </a:rPr>
              <a:t>People in poor health are more likely to be unable to drink to excess due to their health condition.</a:t>
            </a:r>
          </a:p>
          <a:p>
            <a:pPr marL="171639" indent="-171639">
              <a:buFont typeface="Arial" panose="020B0604020202020204" pitchFamily="34" charset="0"/>
              <a:buChar char="•"/>
            </a:pPr>
            <a:r>
              <a:rPr lang="en-GB" sz="800" dirty="0">
                <a:latin typeface="Arial" pitchFamily="34" charset="0"/>
                <a:cs typeface="Arial" pitchFamily="34" charset="0"/>
              </a:rPr>
              <a:t>The effects of alcohol misuse are long term, so current health status is more likely to be related to drinking patterns over the course of a life-time.</a:t>
            </a:r>
          </a:p>
          <a:p>
            <a:pPr marL="171639" indent="-171639">
              <a:buFont typeface="Arial" panose="020B0604020202020204" pitchFamily="34" charset="0"/>
              <a:buChar char="•"/>
            </a:pPr>
            <a:r>
              <a:rPr lang="en-GB" sz="800" dirty="0">
                <a:latin typeface="Arial" pitchFamily="34" charset="0"/>
                <a:cs typeface="Arial" pitchFamily="34" charset="0"/>
              </a:rPr>
              <a:t>An academic (</a:t>
            </a:r>
            <a:r>
              <a:rPr lang="en-GB" sz="800" dirty="0" err="1">
                <a:latin typeface="Arial" pitchFamily="34" charset="0"/>
                <a:cs typeface="Arial" pitchFamily="34" charset="0"/>
              </a:rPr>
              <a:t>Linsay</a:t>
            </a:r>
            <a:r>
              <a:rPr lang="en-GB" sz="800" dirty="0">
                <a:latin typeface="Arial" pitchFamily="34" charset="0"/>
                <a:cs typeface="Arial" pitchFamily="34" charset="0"/>
              </a:rPr>
              <a:t> Gray) has done work linking the Scottish Health Survey to participants medical health records to adjust for the ‘hard to reach’ groups who are missed from the survey.  This allows consumption for those missed groups to be imputed.  Her work shows that by far the largest reason for the gap between sales and self-reported consumption is overall under-reporting, not the missed hard-to-reach groups.</a:t>
            </a:r>
          </a:p>
          <a:p>
            <a:pPr marL="171639" indent="-171639">
              <a:buFont typeface="Arial" panose="020B0604020202020204" pitchFamily="34" charset="0"/>
              <a:buChar char="•"/>
            </a:pPr>
            <a:r>
              <a:rPr lang="en-GB" sz="800" dirty="0">
                <a:latin typeface="Arial" pitchFamily="34" charset="0"/>
                <a:cs typeface="Arial" pitchFamily="34" charset="0"/>
              </a:rPr>
              <a:t>Although self-reported survey estimates are typically lower than estimates based on sales data, surveys can provide valuable information about the social patterning of individuals' alcohol consumption which sales data cannot. The evaluation of the implementation of minimum pricing will use evidence from the </a:t>
            </a:r>
            <a:r>
              <a:rPr lang="en-GB" sz="800" dirty="0" err="1">
                <a:latin typeface="Arial" pitchFamily="34" charset="0"/>
                <a:cs typeface="Arial" pitchFamily="34" charset="0"/>
              </a:rPr>
              <a:t>SHeS</a:t>
            </a:r>
            <a:r>
              <a:rPr lang="en-GB" sz="800" dirty="0">
                <a:latin typeface="Arial" pitchFamily="34" charset="0"/>
                <a:cs typeface="Arial" pitchFamily="34" charset="0"/>
              </a:rPr>
              <a:t> to help assess the impact on consumption patterns across different groups in society. </a:t>
            </a:r>
          </a:p>
          <a:p>
            <a:r>
              <a:rPr lang="en-GB" sz="800" b="1" u="sng" dirty="0">
                <a:latin typeface="Arial" pitchFamily="34" charset="0"/>
                <a:cs typeface="Arial" pitchFamily="34" charset="0"/>
              </a:rPr>
              <a:t>Physical Activity recommended levels</a:t>
            </a:r>
          </a:p>
          <a:p>
            <a:pPr marL="171639" indent="-171639">
              <a:buFont typeface="Arial" panose="020B0604020202020204" pitchFamily="34" charset="0"/>
              <a:buChar char="•"/>
            </a:pPr>
            <a:r>
              <a:rPr lang="en-GB" sz="800" dirty="0">
                <a:latin typeface="Arial" pitchFamily="34" charset="0"/>
                <a:cs typeface="Arial" pitchFamily="34" charset="0"/>
              </a:rPr>
              <a:t>The previous recommended level of activity for adults was that they should do at least 30 minutes of moderate activity on most days of the week (i.e. at least 5). The new guidelines are that adults should be moderately active for a minimum of 150 minutes a week (just under 22 min a day if you split this daily).</a:t>
            </a:r>
          </a:p>
          <a:p>
            <a:pPr marL="171639" indent="-171639">
              <a:buFont typeface="Arial" panose="020B0604020202020204" pitchFamily="34" charset="0"/>
              <a:buChar char="•"/>
            </a:pPr>
            <a:r>
              <a:rPr lang="en-GB" sz="800" dirty="0">
                <a:latin typeface="Arial" pitchFamily="34" charset="0"/>
                <a:cs typeface="Arial" pitchFamily="34" charset="0"/>
              </a:rPr>
              <a:t>The impact of this change has been an increase of around 24 percentage points in the proportion of adults meeting the recommendation.  It is not possible to calculate adherence to the new guideline back over the time series (due to new questions being added in 2012 for the purpose of monitoring the new guidelines) but figures using the old guideline have been produced for 2012 and show no real change over time (39% in 2011, 38% in 2012).</a:t>
            </a:r>
          </a:p>
          <a:p>
            <a:endParaRPr lang="en-GB" sz="800" dirty="0">
              <a:latin typeface="Arial" pitchFamily="34" charset="0"/>
              <a:cs typeface="Arial" pitchFamily="34" charset="0"/>
            </a:endParaRPr>
          </a:p>
          <a:p>
            <a:pPr marL="171639" indent="-171639">
              <a:buFont typeface="Arial" panose="020B0604020202020204" pitchFamily="34" charset="0"/>
              <a:buChar char="•"/>
            </a:pPr>
            <a:endParaRPr lang="en-GB" sz="8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EE5669A-CF68-46B5-BB43-5503FA7D4510}" type="slidenum">
              <a:rPr lang="en-GB" smtClean="0">
                <a:solidFill>
                  <a:prstClr val="black"/>
                </a:solidFill>
              </a:rPr>
              <a:pPr/>
              <a:t>19</a:t>
            </a:fld>
            <a:endParaRPr lang="en-GB">
              <a:solidFill>
                <a:prstClr val="black"/>
              </a:solidFill>
            </a:endParaRPr>
          </a:p>
        </p:txBody>
      </p:sp>
    </p:spTree>
    <p:extLst>
      <p:ext uri="{BB962C8B-B14F-4D97-AF65-F5344CB8AC3E}">
        <p14:creationId xmlns:p14="http://schemas.microsoft.com/office/powerpoint/2010/main" val="3942706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639" indent="-171639" defTabSz="915406">
              <a:buFont typeface="Arial" panose="020B0604020202020204" pitchFamily="34" charset="0"/>
              <a:buChar char="•"/>
              <a:defRPr/>
            </a:pPr>
            <a:r>
              <a:rPr lang="en-GB" dirty="0"/>
              <a:t>In this slide we can see life expectancy and the number of years spent in not good health which is a good indication of demand on the health services.  We could say that the cumulative effects of behaviours is most evident in the most deprived areas where people will live on average double the years in not good health relative to people in the least deprived area and their life expectancy is on average around 12 years less.</a:t>
            </a:r>
          </a:p>
          <a:p>
            <a:endParaRPr lang="en-GB" dirty="0" smtClean="0"/>
          </a:p>
          <a:p>
            <a:pPr marL="171639" indent="-171639">
              <a:buFont typeface="Arial" panose="020B0604020202020204" pitchFamily="34" charset="0"/>
              <a:buChar char="•"/>
            </a:pPr>
            <a:r>
              <a:rPr lang="en-GB" dirty="0" smtClean="0"/>
              <a:t>But</a:t>
            </a:r>
            <a:r>
              <a:rPr lang="en-GB" baseline="0" dirty="0" smtClean="0"/>
              <a:t> lets have a more detail look at the individual behaviours.</a:t>
            </a:r>
            <a:endParaRPr lang="en-GB" dirty="0"/>
          </a:p>
        </p:txBody>
      </p:sp>
      <p:sp>
        <p:nvSpPr>
          <p:cNvPr id="4" name="Slide Number Placeholder 3"/>
          <p:cNvSpPr>
            <a:spLocks noGrp="1"/>
          </p:cNvSpPr>
          <p:nvPr>
            <p:ph type="sldNum" sz="quarter" idx="10"/>
          </p:nvPr>
        </p:nvSpPr>
        <p:spPr/>
        <p:txBody>
          <a:bodyPr/>
          <a:lstStyle/>
          <a:p>
            <a:fld id="{2EE5669A-CF68-46B5-BB43-5503FA7D4510}" type="slidenum">
              <a:rPr lang="en-GB" smtClean="0">
                <a:solidFill>
                  <a:prstClr val="black"/>
                </a:solidFill>
              </a:rPr>
              <a:pPr/>
              <a:t>20</a:t>
            </a:fld>
            <a:endParaRPr lang="en-GB">
              <a:solidFill>
                <a:prstClr val="black"/>
              </a:solidFill>
            </a:endParaRPr>
          </a:p>
        </p:txBody>
      </p:sp>
    </p:spTree>
    <p:extLst>
      <p:ext uri="{BB962C8B-B14F-4D97-AF65-F5344CB8AC3E}">
        <p14:creationId xmlns:p14="http://schemas.microsoft.com/office/powerpoint/2010/main" val="1742505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Programme was launched in</a:t>
            </a:r>
            <a:r>
              <a:rPr lang="en-GB" baseline="0" dirty="0" smtClean="0"/>
              <a:t> 2011 and has a lifespan of 10 years, which is obviously not to say the job will be completed at that point, but there are certain things we expect to happen in that timescale.  A key enabler of the Programme is the Change Fund, which has grown from its original figure of £</a:t>
            </a:r>
            <a:r>
              <a:rPr lang="en-GB" baseline="0" dirty="0" err="1" smtClean="0"/>
              <a:t>350m</a:t>
            </a:r>
            <a:r>
              <a:rPr lang="en-GB" baseline="0" dirty="0" smtClean="0"/>
              <a:t>, with £</a:t>
            </a:r>
            <a:r>
              <a:rPr lang="en-GB" baseline="0" dirty="0" err="1" smtClean="0"/>
              <a:t>230m</a:t>
            </a:r>
            <a:r>
              <a:rPr lang="en-GB" baseline="0" dirty="0" smtClean="0"/>
              <a:t> spent since 2011/12 alone and more than two years of the fund left to go.   The money is spent on preventative services and initiatives at local level that really make a difference, some good examples buddy services that tackle loneliness and re-</a:t>
            </a:r>
            <a:r>
              <a:rPr lang="en-GB" baseline="0" dirty="0" err="1" smtClean="0"/>
              <a:t>ablement</a:t>
            </a:r>
            <a:r>
              <a:rPr lang="en-GB" baseline="0" dirty="0" smtClean="0"/>
              <a:t> packages that get people home and independent as quickly as possible after surgery in hospital.</a:t>
            </a:r>
            <a:endParaRPr lang="en-GB" dirty="0"/>
          </a:p>
        </p:txBody>
      </p:sp>
      <p:sp>
        <p:nvSpPr>
          <p:cNvPr id="4" name="Slide Number Placeholder 3"/>
          <p:cNvSpPr>
            <a:spLocks noGrp="1"/>
          </p:cNvSpPr>
          <p:nvPr>
            <p:ph type="sldNum" sz="quarter" idx="10"/>
          </p:nvPr>
        </p:nvSpPr>
        <p:spPr/>
        <p:txBody>
          <a:bodyPr/>
          <a:lstStyle/>
          <a:p>
            <a:fld id="{0FD2ED41-28DC-40D8-A645-C75051BB95F1}" type="slidenum">
              <a:rPr lang="en-GB" smtClean="0"/>
              <a:t>24</a:t>
            </a:fld>
            <a:endParaRPr lang="en-GB"/>
          </a:p>
        </p:txBody>
      </p:sp>
    </p:spTree>
    <p:extLst>
      <p:ext uri="{BB962C8B-B14F-4D97-AF65-F5344CB8AC3E}">
        <p14:creationId xmlns:p14="http://schemas.microsoft.com/office/powerpoint/2010/main" val="819886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Key features of the Act.</a:t>
            </a:r>
          </a:p>
          <a:p>
            <a:pPr eaLnBrk="1" hangingPunct="1">
              <a:spcBef>
                <a:spcPct val="0"/>
              </a:spcBef>
            </a:pPr>
            <a:endParaRPr lang="en-GB" smtClean="0"/>
          </a:p>
          <a:p>
            <a:pPr eaLnBrk="1" hangingPunct="1">
              <a:buFontTx/>
              <a:buAutoNum type="arabicPeriod"/>
            </a:pPr>
            <a:r>
              <a:rPr lang="en-GB" smtClean="0"/>
              <a:t>Are integrated from the point of view of service-users</a:t>
            </a:r>
          </a:p>
          <a:p>
            <a:pPr eaLnBrk="1" hangingPunct="1">
              <a:buFontTx/>
              <a:buAutoNum type="arabicPeriod"/>
            </a:pPr>
            <a:r>
              <a:rPr lang="en-GB" smtClean="0"/>
              <a:t>Take account of the particular needs of different service-users</a:t>
            </a:r>
          </a:p>
          <a:p>
            <a:pPr eaLnBrk="1" hangingPunct="1">
              <a:buFontTx/>
              <a:buAutoNum type="arabicPeriod"/>
            </a:pPr>
            <a:r>
              <a:rPr lang="en-GB" smtClean="0"/>
              <a:t>Take account of the particular needs of service-users in different parts of the area in which the service is being provided</a:t>
            </a:r>
          </a:p>
          <a:p>
            <a:pPr eaLnBrk="1" hangingPunct="1">
              <a:buFontTx/>
              <a:buAutoNum type="arabicPeriod"/>
            </a:pPr>
            <a:r>
              <a:rPr lang="en-GB" smtClean="0"/>
              <a:t>Take account of the particular characteristics and circumstances of different service-users</a:t>
            </a:r>
          </a:p>
          <a:p>
            <a:pPr eaLnBrk="1" hangingPunct="1">
              <a:buFontTx/>
              <a:buAutoNum type="arabicPeriod"/>
            </a:pPr>
            <a:r>
              <a:rPr lang="en-GB" smtClean="0"/>
              <a:t>Respect the rights of service-users</a:t>
            </a:r>
          </a:p>
          <a:p>
            <a:pPr eaLnBrk="1" hangingPunct="1">
              <a:buFontTx/>
              <a:buAutoNum type="arabicPeriod"/>
            </a:pPr>
            <a:r>
              <a:rPr lang="en-GB" smtClean="0"/>
              <a:t>Take account of the dignity of service-users</a:t>
            </a:r>
          </a:p>
          <a:p>
            <a:pPr eaLnBrk="1" hangingPunct="1">
              <a:buFontTx/>
              <a:buAutoNum type="arabicPeriod" startAt="7"/>
            </a:pPr>
            <a:r>
              <a:rPr lang="en-GB" smtClean="0"/>
              <a:t>Take account of the participation by service-users in the community in which service-users live</a:t>
            </a:r>
          </a:p>
          <a:p>
            <a:pPr eaLnBrk="1" hangingPunct="1">
              <a:buFontTx/>
              <a:buAutoNum type="arabicPeriod" startAt="7"/>
            </a:pPr>
            <a:r>
              <a:rPr lang="en-GB" smtClean="0"/>
              <a:t>Protect and improve the safety of service-users</a:t>
            </a:r>
          </a:p>
          <a:p>
            <a:pPr eaLnBrk="1" hangingPunct="1">
              <a:buFontTx/>
              <a:buAutoNum type="arabicPeriod" startAt="7"/>
            </a:pPr>
            <a:r>
              <a:rPr lang="en-GB" smtClean="0"/>
              <a:t>Improve the quality of the service</a:t>
            </a:r>
          </a:p>
          <a:p>
            <a:pPr eaLnBrk="1" hangingPunct="1">
              <a:buFontTx/>
              <a:buAutoNum type="arabicPeriod" startAt="7"/>
            </a:pPr>
            <a:r>
              <a:rPr lang="en-GB" smtClean="0"/>
              <a:t>Are planned and led locally in a way which is engaged with the community (including in particular service-users, those who look after service-users and those who are involved in the provision of health or social care)</a:t>
            </a:r>
          </a:p>
          <a:p>
            <a:pPr eaLnBrk="1" hangingPunct="1">
              <a:buFontTx/>
              <a:buAutoNum type="arabicPeriod" startAt="7"/>
            </a:pPr>
            <a:r>
              <a:rPr lang="en-GB" smtClean="0"/>
              <a:t>Best anticipate needs and prevent them arising </a:t>
            </a:r>
          </a:p>
          <a:p>
            <a:pPr eaLnBrk="1" hangingPunct="1">
              <a:buFontTx/>
              <a:buAutoNum type="arabicPeriod" startAt="7"/>
            </a:pPr>
            <a:r>
              <a:rPr lang="en-GB" smtClean="0"/>
              <a:t>Make the best use of the available facilities, people and other resources</a:t>
            </a:r>
          </a:p>
          <a:p>
            <a:pPr eaLnBrk="1" hangingPunct="1">
              <a:spcBef>
                <a:spcPct val="0"/>
              </a:spcBef>
            </a:pPr>
            <a:endParaRPr lang="en-GB" smtClean="0"/>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235CD46-246E-47AB-A9FE-49EDA3F71034}" type="slidenum">
              <a:rPr lang="en-GB" smtClean="0">
                <a:latin typeface="Arial" charset="0"/>
              </a:rPr>
              <a:pPr/>
              <a:t>26</a:t>
            </a:fld>
            <a:endParaRPr lang="en-GB"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EFF8B1D-736D-4DC8-B501-53F70765806A}" type="slidenum">
              <a:rPr lang="en-GB" smtClean="0">
                <a:latin typeface="Arial" charset="0"/>
              </a:rPr>
              <a:pPr/>
              <a:t>27</a:t>
            </a:fld>
            <a:endParaRPr lang="en-GB"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5A2E39-0167-4E78-86D9-69D33E88798F}" type="slidenum">
              <a:rPr lang="en-GB" smtClean="0">
                <a:latin typeface="Arial" charset="0"/>
              </a:rPr>
              <a:pPr/>
              <a:t>28</a:t>
            </a:fld>
            <a:endParaRPr lang="en-GB"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09274F8-2D45-4697-BF2D-EEB6D607A874}" type="slidenum">
              <a:rPr lang="en-GB" smtClean="0">
                <a:latin typeface="Arial" charset="0"/>
              </a:rPr>
              <a:pPr/>
              <a:t>29</a:t>
            </a:fld>
            <a:endParaRPr lang="en-GB"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Moving to an outcomes approach needs to be meaningful to people at whatever point in the system they work</a:t>
            </a:r>
            <a:r>
              <a:rPr lang="en-GB" b="1" baseline="0" dirty="0" smtClean="0"/>
              <a:t> </a:t>
            </a:r>
            <a:r>
              <a:rPr lang="en-GB" baseline="0" dirty="0" smtClean="0"/>
              <a:t>– whether front-line service delivery, as a service manager, as a funding organisation, as a local H&amp;SC partnership or as a policy maker in local or national government. </a:t>
            </a:r>
          </a:p>
          <a:p>
            <a:endParaRPr lang="en-GB" baseline="0" dirty="0" smtClean="0"/>
          </a:p>
          <a:p>
            <a:r>
              <a:rPr lang="en-GB" dirty="0" smtClean="0"/>
              <a:t>In taking forward an outcomes approach, it is vital that </a:t>
            </a:r>
            <a:r>
              <a:rPr lang="en-GB" u="sng" dirty="0" smtClean="0"/>
              <a:t>improving outcomes for individuals </a:t>
            </a:r>
            <a:r>
              <a:rPr lang="en-GB" dirty="0" smtClean="0"/>
              <a:t>(the primary driver for services) are linked to </a:t>
            </a:r>
            <a:r>
              <a:rPr lang="en-GB" u="sng" dirty="0" smtClean="0"/>
              <a:t>improving outcomes for the population </a:t>
            </a:r>
            <a:r>
              <a:rPr lang="en-GB" dirty="0" smtClean="0"/>
              <a:t>(the primary focus of the government’s National Performance Framework and SOAs). </a:t>
            </a:r>
          </a:p>
          <a:p>
            <a:pPr marL="171450" indent="-171450">
              <a:buFont typeface="Arial" panose="020B0604020202020204" pitchFamily="34" charset="0"/>
              <a:buChar char="•"/>
            </a:pPr>
            <a:r>
              <a:rPr lang="en-GB" dirty="0" smtClean="0"/>
              <a:t>JITs Personal Outcomes approach focuses on what change/improvement is important to the individual. </a:t>
            </a:r>
          </a:p>
          <a:p>
            <a:pPr marL="171450" indent="-171450">
              <a:buFont typeface="Arial" panose="020B0604020202020204" pitchFamily="34" charset="0"/>
              <a:buChar char="•"/>
            </a:pPr>
            <a:r>
              <a:rPr lang="en-GB" dirty="0" smtClean="0"/>
              <a:t>The Health &amp; Social Care Integration outcomes focus on changes/improvements that services</a:t>
            </a:r>
            <a:r>
              <a:rPr lang="en-GB" baseline="0" dirty="0" smtClean="0"/>
              <a:t> are </a:t>
            </a:r>
            <a:r>
              <a:rPr lang="en-GB" baseline="0" dirty="0" err="1" smtClean="0"/>
              <a:t>seekingt</a:t>
            </a:r>
            <a:r>
              <a:rPr lang="en-GB" baseline="0" dirty="0" smtClean="0"/>
              <a:t> o achieve for their clients/users</a:t>
            </a:r>
            <a:endParaRPr lang="en-GB" dirty="0" smtClean="0"/>
          </a:p>
          <a:p>
            <a:pPr marL="171450" indent="-171450">
              <a:buFont typeface="Arial" panose="020B0604020202020204" pitchFamily="34" charset="0"/>
              <a:buChar char="•"/>
            </a:pPr>
            <a:r>
              <a:rPr lang="en-GB" dirty="0" smtClean="0"/>
              <a:t>The strategic outcomes model (considered here)</a:t>
            </a:r>
            <a:r>
              <a:rPr lang="en-GB" baseline="0" dirty="0" smtClean="0"/>
              <a:t> </a:t>
            </a:r>
            <a:r>
              <a:rPr lang="en-GB" dirty="0" smtClean="0"/>
              <a:t>focuses on the changes/improvements</a:t>
            </a:r>
            <a:r>
              <a:rPr lang="en-GB" baseline="0" dirty="0" smtClean="0"/>
              <a:t> sought across a </a:t>
            </a:r>
            <a:r>
              <a:rPr lang="en-GB" dirty="0" smtClean="0"/>
              <a:t>population as the consequence of coordinated whole system efforts.</a:t>
            </a:r>
          </a:p>
          <a:p>
            <a:endParaRPr lang="en-GB" dirty="0"/>
          </a:p>
          <a:p>
            <a:r>
              <a:rPr lang="en-GB" u="sng" dirty="0" smtClean="0"/>
              <a:t>Note:</a:t>
            </a:r>
          </a:p>
          <a:p>
            <a:r>
              <a:rPr lang="en-GB" dirty="0" smtClean="0"/>
              <a:t>JIT’s ‘Personal Outcomes’ approach is for those working with</a:t>
            </a:r>
            <a:r>
              <a:rPr lang="en-GB" baseline="0" dirty="0" smtClean="0"/>
              <a:t> older people </a:t>
            </a:r>
            <a:r>
              <a:rPr lang="en-GB" dirty="0" smtClean="0"/>
              <a:t>in front-line service delivery roles n the health and social care sector. In</a:t>
            </a:r>
            <a:r>
              <a:rPr lang="en-GB" baseline="0" dirty="0" smtClean="0"/>
              <a:t> this context, an outcomes approach </a:t>
            </a:r>
            <a:r>
              <a:rPr lang="en-GB" i="0" dirty="0" smtClean="0"/>
              <a:t>means “</a:t>
            </a:r>
            <a:r>
              <a:rPr lang="en-GB" i="1" dirty="0" smtClean="0"/>
              <a:t>working </a:t>
            </a:r>
            <a:r>
              <a:rPr lang="en-GB" i="1" dirty="0"/>
              <a:t>with the person to identify what is </a:t>
            </a:r>
            <a:r>
              <a:rPr lang="en-GB" i="1" dirty="0" smtClean="0"/>
              <a:t>important to </a:t>
            </a:r>
            <a:r>
              <a:rPr lang="en-GB" i="1" dirty="0"/>
              <a:t>them or what they want to achieve, and then working backwards to identify to how to get there. </a:t>
            </a:r>
            <a:r>
              <a:rPr lang="en-GB" i="1" dirty="0" smtClean="0"/>
              <a:t>It means </a:t>
            </a:r>
            <a:r>
              <a:rPr lang="en-GB" i="1" dirty="0"/>
              <a:t>supporting the individual to be as independent as possible, while paying attention to their </a:t>
            </a:r>
            <a:r>
              <a:rPr lang="en-GB" i="1" dirty="0" smtClean="0"/>
              <a:t>quality of </a:t>
            </a:r>
            <a:r>
              <a:rPr lang="en-GB" i="1" dirty="0"/>
              <a:t>life</a:t>
            </a:r>
            <a:r>
              <a:rPr lang="en-GB" i="1" dirty="0" smtClean="0"/>
              <a:t>.“ </a:t>
            </a:r>
          </a:p>
          <a:p>
            <a:endParaRPr lang="en-GB" dirty="0" smtClean="0"/>
          </a:p>
          <a:p>
            <a:endParaRPr lang="en-US"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83F48F78-3882-40CF-AB92-796148662940}" type="slidenum">
              <a:rPr lang="en-GB" smtClean="0">
                <a:solidFill>
                  <a:prstClr val="black"/>
                </a:solidFill>
              </a:rPr>
              <a:pPr/>
              <a:t>31</a:t>
            </a:fld>
            <a:endParaRPr lang="en-GB">
              <a:solidFill>
                <a:prstClr val="black"/>
              </a:solidFill>
            </a:endParaRPr>
          </a:p>
        </p:txBody>
      </p:sp>
    </p:spTree>
    <p:extLst>
      <p:ext uri="{BB962C8B-B14F-4D97-AF65-F5344CB8AC3E}">
        <p14:creationId xmlns:p14="http://schemas.microsoft.com/office/powerpoint/2010/main" val="2361620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Rot="1" noChangeAspect="1" noTextEdit="1"/>
          </p:cNvSpPr>
          <p:nvPr>
            <p:ph type="sldImg"/>
          </p:nvPr>
        </p:nvSpPr>
        <p:spPr bwMode="auto">
          <a:noFill/>
          <a:ln>
            <a:solidFill>
              <a:srgbClr val="000000"/>
            </a:solidFill>
            <a:miter lim="800000"/>
            <a:headEnd/>
            <a:tailEnd/>
          </a:ln>
        </p:spPr>
      </p:sp>
      <p:sp>
        <p:nvSpPr>
          <p:cNvPr id="113666" name="Rectangle 3"/>
          <p:cNvSpPr>
            <a:spLocks noGrp="1"/>
          </p:cNvSpPr>
          <p:nvPr>
            <p:ph type="body" idx="1"/>
          </p:nvPr>
        </p:nvSpPr>
        <p:spPr bwMode="auto">
          <a:noFill/>
        </p:spPr>
        <p:txBody>
          <a:bodyPr wrap="square" numCol="1" anchor="t" anchorCtr="0" compatLnSpc="1">
            <a:prstTxWarp prst="textNoShape">
              <a:avLst/>
            </a:prstTxWarp>
          </a:bodyPr>
          <a:lstStyle/>
          <a:p>
            <a:r>
              <a:rPr lang="en-GB" b="1" dirty="0" smtClean="0"/>
              <a:t>What outcomes are valued by older people themselves?</a:t>
            </a:r>
          </a:p>
          <a:p>
            <a:endParaRPr lang="en-GB" dirty="0" smtClean="0"/>
          </a:p>
          <a:p>
            <a:r>
              <a:rPr lang="en-GB" dirty="0" smtClean="0"/>
              <a:t>The strategic outcomes framework brings together the experience of older people themselves (what outcomes they value)</a:t>
            </a:r>
            <a:r>
              <a:rPr lang="en-GB" baseline="0" dirty="0" smtClean="0"/>
              <a:t>, the knowledge and experience of practitioners and relevant organisations about actions required and formal research evidence on what works to improve these outcomes.</a:t>
            </a:r>
          </a:p>
          <a:p>
            <a:endParaRPr lang="en-GB" dirty="0" smtClean="0"/>
          </a:p>
          <a:p>
            <a:r>
              <a:rPr lang="en-GB" dirty="0" smtClean="0"/>
              <a:t>Older people are by no means a uniform group,</a:t>
            </a:r>
            <a:r>
              <a:rPr lang="en-GB" baseline="0" dirty="0" smtClean="0"/>
              <a:t> yet </a:t>
            </a:r>
            <a:r>
              <a:rPr lang="en-GB" dirty="0" smtClean="0"/>
              <a:t>what they value in terms of the quality of later life is remarkably consistent: </a:t>
            </a:r>
          </a:p>
          <a:p>
            <a:r>
              <a:rPr lang="en-GB" dirty="0" smtClean="0"/>
              <a:t>self-determination and involvement in decision-making; secure and supportive</a:t>
            </a:r>
            <a:r>
              <a:rPr lang="en-GB" baseline="0" dirty="0" smtClean="0"/>
              <a:t> </a:t>
            </a:r>
            <a:r>
              <a:rPr lang="en-GB" dirty="0" smtClean="0"/>
              <a:t>personal relationships; social interaction; a good physical and home environment; being able to keep active and get</a:t>
            </a:r>
            <a:r>
              <a:rPr lang="en-GB" baseline="0" dirty="0" smtClean="0"/>
              <a:t> </a:t>
            </a:r>
            <a:r>
              <a:rPr lang="en-GB" dirty="0" smtClean="0"/>
              <a:t>out and about; having timely and accessible information; financial security. </a:t>
            </a:r>
          </a:p>
          <a:p>
            <a:endParaRPr lang="en-GB" dirty="0" smtClean="0"/>
          </a:p>
          <a:p>
            <a:r>
              <a:rPr lang="en-GB" dirty="0" smtClean="0"/>
              <a:t>In addition, for those with high support needs, having support from, and good relationships with, carers is also highly valued.</a:t>
            </a:r>
          </a:p>
          <a:p>
            <a:endParaRPr lang="en-GB" dirty="0" smtClean="0"/>
          </a:p>
          <a:p>
            <a:r>
              <a:rPr lang="en-GB" dirty="0" smtClean="0"/>
              <a:t>Older people</a:t>
            </a:r>
            <a:r>
              <a:rPr lang="en-GB" baseline="0" dirty="0" smtClean="0"/>
              <a:t> often make a wealth of </a:t>
            </a:r>
            <a:r>
              <a:rPr lang="en-GB" dirty="0" smtClean="0"/>
              <a:t>positive contributions to families, local communities and society.</a:t>
            </a:r>
            <a:r>
              <a:rPr lang="en-GB" baseline="0" dirty="0" smtClean="0"/>
              <a:t> Y</a:t>
            </a:r>
            <a:r>
              <a:rPr lang="en-GB" dirty="0" smtClean="0"/>
              <a:t>et negative ageist attitudes are pervasive, especially toward those with high support needs, although there are some signs of change.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How will this National Outcome be achieved? </a:t>
            </a:r>
          </a:p>
          <a:p>
            <a:endParaRPr lang="en-GB" dirty="0" smtClean="0"/>
          </a:p>
          <a:p>
            <a:r>
              <a:rPr lang="en-GB" dirty="0" smtClean="0"/>
              <a:t>The National Outcome will only ever be realised through making changes across a number of key determinants. No single group, agency or service can do this on their own. It has to be a collective effort combining the resources and actions of many across a number of fronts.</a:t>
            </a:r>
          </a:p>
          <a:p>
            <a:endParaRPr lang="en-GB" dirty="0" smtClean="0"/>
          </a:p>
          <a:p>
            <a:r>
              <a:rPr lang="en-GB" dirty="0" smtClean="0"/>
              <a:t>The purpose of the outcomes framework is capturing the whole system response to improving outcomes for older people. It can therefore be used by a range of sectors/ partnerships to plan, commission and monitor local efforts to improve outcomes for older people. </a:t>
            </a:r>
          </a:p>
          <a:p>
            <a:endParaRPr lang="en-GB" dirty="0" smtClean="0"/>
          </a:p>
          <a:p>
            <a:r>
              <a:rPr lang="en-GB" dirty="0" smtClean="0"/>
              <a:t>Highlight in turn boxes in strategic outcomes model:</a:t>
            </a:r>
          </a:p>
          <a:p>
            <a:r>
              <a:rPr lang="en-GB" dirty="0" smtClean="0"/>
              <a:t>Box 1: Quality of life optimised (the ultimate goal) – </a:t>
            </a:r>
          </a:p>
          <a:p>
            <a:r>
              <a:rPr lang="en-GB" dirty="0" smtClean="0"/>
              <a:t>This is made up of four main dimensions:</a:t>
            </a:r>
          </a:p>
          <a:p>
            <a:r>
              <a:rPr lang="en-GB" dirty="0" smtClean="0"/>
              <a:t>Box 2: Physical health and function</a:t>
            </a:r>
          </a:p>
          <a:p>
            <a:r>
              <a:rPr lang="en-GB" dirty="0" smtClean="0"/>
              <a:t>Box 3: Positive mental health and wellbeing</a:t>
            </a:r>
          </a:p>
          <a:p>
            <a:r>
              <a:rPr lang="en-GB" dirty="0" smtClean="0"/>
              <a:t>Box 4: Independence</a:t>
            </a:r>
          </a:p>
          <a:p>
            <a:r>
              <a:rPr lang="en-GB" dirty="0" smtClean="0"/>
              <a:t>Box 5: Quality of end of life</a:t>
            </a:r>
          </a:p>
          <a:p>
            <a:r>
              <a:rPr lang="en-GB" dirty="0" smtClean="0"/>
              <a:t>In turn, these end outcomes are shaped/influenced by:</a:t>
            </a:r>
          </a:p>
          <a:p>
            <a:r>
              <a:rPr lang="en-GB" dirty="0" smtClean="0"/>
              <a:t>Box 6: Keeping/being more healthy and active</a:t>
            </a:r>
          </a:p>
          <a:p>
            <a:r>
              <a:rPr lang="en-GB" dirty="0" smtClean="0"/>
              <a:t>Box 7: Physical and social environments are more age-friendly</a:t>
            </a:r>
          </a:p>
          <a:p>
            <a:r>
              <a:rPr lang="en-GB" dirty="0" smtClean="0"/>
              <a:t>Box 8: Keeping/being more socially connected</a:t>
            </a:r>
          </a:p>
          <a:p>
            <a:r>
              <a:rPr lang="en-GB" dirty="0" smtClean="0"/>
              <a:t>Box 9: Keeping/being more financially and materially secure</a:t>
            </a:r>
          </a:p>
          <a:p>
            <a:r>
              <a:rPr lang="en-GB" dirty="0" smtClean="0"/>
              <a:t>Box 10: Systems working better for older people</a:t>
            </a:r>
            <a:endParaRPr lang="en-GB" dirty="0"/>
          </a:p>
        </p:txBody>
      </p:sp>
      <p:sp>
        <p:nvSpPr>
          <p:cNvPr id="4" name="Slide Number Placeholder 3"/>
          <p:cNvSpPr>
            <a:spLocks noGrp="1"/>
          </p:cNvSpPr>
          <p:nvPr>
            <p:ph type="sldNum" sz="quarter" idx="10"/>
          </p:nvPr>
        </p:nvSpPr>
        <p:spPr/>
        <p:txBody>
          <a:bodyPr/>
          <a:lstStyle/>
          <a:p>
            <a:fld id="{1E0819E8-F5AC-4327-BCA7-B98E8B04FDCE}" type="slidenum">
              <a:rPr lang="en-GB" smtClean="0"/>
              <a:t>33</a:t>
            </a:fld>
            <a:endParaRPr lang="en-GB"/>
          </a:p>
        </p:txBody>
      </p:sp>
    </p:spTree>
    <p:extLst>
      <p:ext uri="{BB962C8B-B14F-4D97-AF65-F5344CB8AC3E}">
        <p14:creationId xmlns:p14="http://schemas.microsoft.com/office/powerpoint/2010/main" val="12758868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TextEdit="1"/>
          </p:cNvSpPr>
          <p:nvPr>
            <p:ph type="sldImg"/>
          </p:nvPr>
        </p:nvSpPr>
        <p:spPr bwMode="auto">
          <a:noFill/>
          <a:ln>
            <a:solidFill>
              <a:srgbClr val="000000"/>
            </a:solidFill>
            <a:miter lim="800000"/>
            <a:headEnd/>
            <a:tailEnd/>
          </a:ln>
        </p:spPr>
      </p:sp>
      <p:sp>
        <p:nvSpPr>
          <p:cNvPr id="10957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GB" b="1" dirty="0" smtClean="0"/>
              <a:t>Key population groups - not everyone over 50 has the same experience and needs as they get older. </a:t>
            </a:r>
          </a:p>
          <a:p>
            <a:pPr eaLnBrk="1" hangingPunct="1"/>
            <a:r>
              <a:rPr lang="en-GB" b="0" dirty="0" smtClean="0"/>
              <a:t>Some important differences in the experience of later life are connected with socio-economic variations in those with multiple chronic conditions at age 50 </a:t>
            </a:r>
            <a:r>
              <a:rPr lang="en-GB" b="0" dirty="0" err="1" smtClean="0"/>
              <a:t>vs</a:t>
            </a:r>
            <a:r>
              <a:rPr lang="en-GB" b="0" dirty="0" smtClean="0"/>
              <a:t> fit and healthy; urban/rural differences in the distribution of the older population; ageism in employment.</a:t>
            </a:r>
          </a:p>
          <a:p>
            <a:pPr eaLnBrk="1" hangingPunct="1"/>
            <a:endParaRPr lang="en-GB" b="0" dirty="0" smtClean="0"/>
          </a:p>
          <a:p>
            <a:pPr eaLnBrk="1" hangingPunct="1"/>
            <a:r>
              <a:rPr lang="en-GB" b="1" dirty="0" smtClean="0"/>
              <a:t>The model therefore differentiates three main groups in the older population whose needs are necessary to plan for:</a:t>
            </a:r>
          </a:p>
          <a:p>
            <a:pPr eaLnBrk="1" hangingPunct="1"/>
            <a:r>
              <a:rPr lang="en-GB" b="0" dirty="0" smtClean="0"/>
              <a:t>Box 11: Older people who are healthy, active and independent, including carers</a:t>
            </a:r>
          </a:p>
          <a:p>
            <a:pPr eaLnBrk="1" hangingPunct="1"/>
            <a:r>
              <a:rPr lang="en-GB" b="0" dirty="0" smtClean="0"/>
              <a:t>Box 12: Older people who are at risk/in transition, including carers</a:t>
            </a:r>
          </a:p>
          <a:p>
            <a:pPr eaLnBrk="1" hangingPunct="1"/>
            <a:r>
              <a:rPr lang="en-GB" b="0" dirty="0" smtClean="0"/>
              <a:t>Box 13: Older people who have high support needs, including carers</a:t>
            </a:r>
          </a:p>
          <a:p>
            <a:pPr eaLnBrk="1" hangingPunct="1"/>
            <a:endParaRPr lang="en-GB" b="1" dirty="0" smtClean="0"/>
          </a:p>
          <a:p>
            <a:pPr eaLnBrk="1" hangingPunct="1"/>
            <a:r>
              <a:rPr lang="en-GB" b="1" dirty="0" smtClean="0"/>
              <a:t>Why is it so important to consider these</a:t>
            </a:r>
            <a:r>
              <a:rPr lang="en-GB" b="1" baseline="0" dirty="0" smtClean="0"/>
              <a:t> three </a:t>
            </a:r>
            <a:r>
              <a:rPr lang="en-GB" b="1" dirty="0" smtClean="0"/>
              <a:t>population groups?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Reach or Engagement is the first level outcome – it’s the first change  necessary for all other results to happen. It is the vital link </a:t>
            </a:r>
            <a:r>
              <a:rPr lang="en-US" dirty="0" smtClean="0"/>
              <a:t>inks between the range of actions taken and services provided and the Outcomes we are seeking to achieve.</a:t>
            </a:r>
          </a:p>
          <a:p>
            <a:pPr eaLnBrk="1" hangingPunct="1"/>
            <a:endParaRPr lang="en-GB" b="1" dirty="0" smtClean="0"/>
          </a:p>
          <a:p>
            <a:pPr marL="228600" indent="-228600" eaLnBrk="1" hangingPunct="1">
              <a:buAutoNum type="arabicPeriod"/>
            </a:pPr>
            <a:r>
              <a:rPr lang="en-GB" b="1" dirty="0" smtClean="0"/>
              <a:t>To highlight prevention and early intervention – this is an important policy goal of</a:t>
            </a:r>
            <a:r>
              <a:rPr lang="en-GB" b="1" baseline="0" dirty="0" smtClean="0"/>
              <a:t> </a:t>
            </a:r>
            <a:r>
              <a:rPr lang="en-GB" b="1" dirty="0" smtClean="0"/>
              <a:t>Re-Shaping Care</a:t>
            </a:r>
          </a:p>
          <a:p>
            <a:pPr marL="0" indent="0" eaLnBrk="1" hangingPunct="1">
              <a:buNone/>
            </a:pPr>
            <a:endParaRPr lang="en-GB" b="1" dirty="0" smtClean="0"/>
          </a:p>
          <a:p>
            <a:pPr marL="0" indent="0" eaLnBrk="1" hangingPunct="1">
              <a:buNone/>
            </a:pPr>
            <a:r>
              <a:rPr lang="en-GB" b="0" dirty="0" smtClean="0"/>
              <a:t>Joint strategic commissioners will inevitably be concerned with improving outcomes for current users of health and social care services and carers and managing demand. This means also attending to prevention - keeping people active, healthy and independent for longer – and early intervention – being able to identify those</a:t>
            </a:r>
            <a:r>
              <a:rPr lang="en-GB" b="0" baseline="0" dirty="0" smtClean="0"/>
              <a:t> whose health and independence is at risk so that effective and timely help can be mobilised. </a:t>
            </a:r>
            <a:endParaRPr lang="en-GB" b="0" dirty="0" smtClean="0"/>
          </a:p>
          <a:p>
            <a:pPr eaLnBrk="1" hangingPunct="1"/>
            <a:endParaRPr lang="en-GB" b="1" dirty="0" smtClean="0"/>
          </a:p>
          <a:p>
            <a:pPr eaLnBrk="1" hangingPunct="1"/>
            <a:r>
              <a:rPr lang="en-GB" b="1" dirty="0" smtClean="0"/>
              <a:t>2. To avoid exacerbating inequalities</a:t>
            </a:r>
          </a:p>
          <a:p>
            <a:pPr eaLnBrk="1" hangingPunct="1"/>
            <a:endParaRPr lang="en-GB" b="1" dirty="0" smtClean="0"/>
          </a:p>
          <a:p>
            <a:pPr eaLnBrk="1" hangingPunct="1"/>
            <a:r>
              <a:rPr lang="en-GB" dirty="0" smtClean="0"/>
              <a:t>The experience of later life as healthy, active and independent is unevenly distributed across society. For example, multi-morbidity (having two or more chronic health conditions including mental health disorders) begins 10–15 years earlier for people living in the most deprived areas (11% in the most deprived areas compared with 5.9% in the least deprived).</a:t>
            </a:r>
            <a:r>
              <a:rPr lang="en-GB" baseline="0" dirty="0" smtClean="0"/>
              <a:t> </a:t>
            </a:r>
            <a:r>
              <a:rPr lang="en-GB" dirty="0" smtClean="0"/>
              <a:t>A critical question for Joint Strategic commissioners is to ensure services reach and benefit the more socially isolated rather than the easier to reach people who are already supported socially active and engaged.</a:t>
            </a:r>
          </a:p>
          <a:p>
            <a:pPr eaLnBrk="1" hangingPunct="1"/>
            <a:endParaRPr lang="en-GB" dirty="0" smtClean="0"/>
          </a:p>
          <a:p>
            <a:pPr eaLnBrk="1" hangingPunct="1"/>
            <a:endParaRPr lang="en-GB" dirty="0" smtClean="0"/>
          </a:p>
          <a:p>
            <a:pPr eaLnBrk="1" hangingPunct="1"/>
            <a:endParaRPr lang="en-GB"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Good practice in outcomes-based commissioning </a:t>
            </a:r>
            <a:r>
              <a:rPr lang="en-GB" dirty="0" smtClean="0"/>
              <a:t>includes service users in a co-production process to develop insight into what outcomes are important to people, the range of different experiences and what range of services are most likely to be effective in achieving</a:t>
            </a:r>
            <a:r>
              <a:rPr lang="en-GB" baseline="0" dirty="0" smtClean="0"/>
              <a:t> </a:t>
            </a:r>
            <a:r>
              <a:rPr lang="en-GB" dirty="0" smtClean="0"/>
              <a:t>these outcomes – both preventative services as well as healthcare treatment, self-management of long term conditions  and social care. </a:t>
            </a:r>
          </a:p>
          <a:p>
            <a:endParaRPr lang="en-GB" dirty="0" smtClean="0"/>
          </a:p>
          <a:p>
            <a:r>
              <a:rPr lang="en-GB" dirty="0" smtClean="0"/>
              <a:t>Outcomes-based commissioning requires the capacity to:</a:t>
            </a:r>
          </a:p>
          <a:p>
            <a:endParaRPr lang="en-GB" dirty="0" smtClean="0"/>
          </a:p>
          <a:p>
            <a:pPr marL="171450" indent="-171450">
              <a:buFont typeface="Arial" panose="020B0604020202020204" pitchFamily="34" charset="0"/>
              <a:buChar char="•"/>
            </a:pPr>
            <a:r>
              <a:rPr lang="en-GB" dirty="0" smtClean="0"/>
              <a:t>co-produce an outcomes framework with partners that reflects local population needs and aspirations</a:t>
            </a:r>
          </a:p>
          <a:p>
            <a:pPr marL="171450" indent="-171450">
              <a:buFont typeface="Arial" panose="020B0604020202020204" pitchFamily="34" charset="0"/>
              <a:buChar char="•"/>
            </a:pPr>
            <a:r>
              <a:rPr lang="en-GB" dirty="0" smtClean="0"/>
              <a:t>encourage providers to consider the full range of social, environmental and economic outcomes that contribute to improving the quality of later life for older people and ensure that these are reflected in the joint strategic vision of the partners</a:t>
            </a:r>
          </a:p>
          <a:p>
            <a:pPr marL="171450" indent="-171450">
              <a:buFont typeface="Arial" panose="020B0604020202020204" pitchFamily="34" charset="0"/>
              <a:buChar char="•"/>
            </a:pPr>
            <a:r>
              <a:rPr lang="en-GB" dirty="0" smtClean="0"/>
              <a:t>Change/re-design procurement processes and paperwork to support the procurement of services/actions that are most likely to be effective in contributing to achieving the outcomes in the co-produced framework</a:t>
            </a:r>
          </a:p>
          <a:p>
            <a:pPr marL="171450" indent="-171450">
              <a:buFont typeface="Arial" panose="020B0604020202020204" pitchFamily="34" charset="0"/>
              <a:buChar char="•"/>
            </a:pPr>
            <a:r>
              <a:rPr lang="en-GB" dirty="0" smtClean="0"/>
              <a:t>build the awareness and capacity of local providers to support and promote this approach.</a:t>
            </a:r>
          </a:p>
          <a:p>
            <a:endParaRPr lang="en-GB" dirty="0"/>
          </a:p>
        </p:txBody>
      </p:sp>
      <p:sp>
        <p:nvSpPr>
          <p:cNvPr id="4" name="Slide Number Placeholder 3"/>
          <p:cNvSpPr>
            <a:spLocks noGrp="1"/>
          </p:cNvSpPr>
          <p:nvPr>
            <p:ph type="sldNum" sz="quarter" idx="10"/>
          </p:nvPr>
        </p:nvSpPr>
        <p:spPr/>
        <p:txBody>
          <a:bodyPr/>
          <a:lstStyle/>
          <a:p>
            <a:fld id="{1E0819E8-F5AC-4327-BCA7-B98E8B04FDCE}" type="slidenum">
              <a:rPr lang="en-GB" smtClean="0"/>
              <a:t>35</a:t>
            </a:fld>
            <a:endParaRPr lang="en-GB"/>
          </a:p>
        </p:txBody>
      </p:sp>
    </p:spTree>
    <p:extLst>
      <p:ext uri="{BB962C8B-B14F-4D97-AF65-F5344CB8AC3E}">
        <p14:creationId xmlns:p14="http://schemas.microsoft.com/office/powerpoint/2010/main" val="36654754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1" dirty="0" smtClean="0">
                <a:solidFill>
                  <a:schemeClr val="accent2"/>
                </a:solidFill>
              </a:rPr>
              <a:t>Diagram  in slide needs attention</a:t>
            </a:r>
          </a:p>
          <a:p>
            <a:endParaRPr lang="en-GB" b="1" dirty="0" smtClean="0"/>
          </a:p>
          <a:p>
            <a:r>
              <a:rPr lang="en-GB" b="1" dirty="0" smtClean="0"/>
              <a:t>Identifying the most effective contributions</a:t>
            </a:r>
          </a:p>
          <a:p>
            <a:endParaRPr lang="en-GB" dirty="0" smtClean="0"/>
          </a:p>
          <a:p>
            <a:r>
              <a:rPr lang="en-GB" dirty="0" smtClean="0"/>
              <a:t>A key question in JSC is therefore what range of actions and services are required to achieve these strategic outcomes? The numbered links in the strategic outcomes model provide</a:t>
            </a:r>
            <a:r>
              <a:rPr lang="en-GB" baseline="0" dirty="0" smtClean="0"/>
              <a:t> </a:t>
            </a:r>
            <a:r>
              <a:rPr lang="en-GB" dirty="0" smtClean="0"/>
              <a:t>summaries of existing ‘what works’ evidence from systematic reviews for the key strategic outcomes.</a:t>
            </a:r>
            <a:r>
              <a:rPr lang="en-GB" baseline="0" dirty="0" smtClean="0"/>
              <a:t> </a:t>
            </a:r>
          </a:p>
          <a:p>
            <a:endParaRPr lang="en-GB" baseline="0" dirty="0" smtClean="0"/>
          </a:p>
          <a:p>
            <a:r>
              <a:rPr lang="en-GB" baseline="0" dirty="0" smtClean="0"/>
              <a:t>For example, …</a:t>
            </a:r>
          </a:p>
          <a:p>
            <a:endParaRPr lang="en-GB" baseline="0" dirty="0" smtClean="0"/>
          </a:p>
          <a:p>
            <a:r>
              <a:rPr lang="en-GB" baseline="0" dirty="0" smtClean="0"/>
              <a:t>This information is essential when </a:t>
            </a:r>
            <a:r>
              <a:rPr lang="en-GB" dirty="0" smtClean="0"/>
              <a:t>considering</a:t>
            </a:r>
            <a:r>
              <a:rPr lang="en-GB" baseline="0" dirty="0" smtClean="0"/>
              <a:t> </a:t>
            </a:r>
            <a:r>
              <a:rPr lang="en-GB" dirty="0" smtClean="0"/>
              <a:t>what might be the most effective services and best value for money. Without this, there is a tendency to commission the usual configuration of services from the usual agencies (and get the usual results). </a:t>
            </a:r>
          </a:p>
          <a:p>
            <a:endParaRPr lang="en-GB" dirty="0" smtClean="0"/>
          </a:p>
          <a:p>
            <a:r>
              <a:rPr lang="en-GB" dirty="0" smtClean="0"/>
              <a:t>N.B. The task of summarising the evidence is </a:t>
            </a:r>
            <a:r>
              <a:rPr lang="en-GB" dirty="0" err="1" smtClean="0"/>
              <a:t>ongoing</a:t>
            </a:r>
            <a:r>
              <a:rPr lang="en-GB" dirty="0" smtClean="0"/>
              <a:t> – more work to be done.</a:t>
            </a:r>
            <a:endParaRPr lang="en-GB" dirty="0"/>
          </a:p>
        </p:txBody>
      </p:sp>
      <p:sp>
        <p:nvSpPr>
          <p:cNvPr id="4" name="Slide Number Placeholder 3"/>
          <p:cNvSpPr>
            <a:spLocks noGrp="1"/>
          </p:cNvSpPr>
          <p:nvPr>
            <p:ph type="sldNum" sz="quarter" idx="10"/>
          </p:nvPr>
        </p:nvSpPr>
        <p:spPr/>
        <p:txBody>
          <a:bodyPr/>
          <a:lstStyle/>
          <a:p>
            <a:fld id="{1E0819E8-F5AC-4327-BCA7-B98E8B04FDCE}" type="slidenum">
              <a:rPr lang="en-GB" smtClean="0"/>
              <a:t>36</a:t>
            </a:fld>
            <a:endParaRPr lang="en-GB"/>
          </a:p>
        </p:txBody>
      </p:sp>
    </p:spTree>
    <p:extLst>
      <p:ext uri="{BB962C8B-B14F-4D97-AF65-F5344CB8AC3E}">
        <p14:creationId xmlns:p14="http://schemas.microsoft.com/office/powerpoint/2010/main" val="2170486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15000"/>
              </a:lnSpc>
              <a:spcAft>
                <a:spcPts val="1000"/>
              </a:spcAft>
              <a:buFont typeface="+mj-lt"/>
              <a:buNone/>
            </a:pPr>
            <a:r>
              <a:rPr lang="en-GB" sz="1200" b="1" dirty="0" smtClean="0">
                <a:effectLst/>
                <a:latin typeface="+mn-lt"/>
                <a:ea typeface="Calibri"/>
                <a:cs typeface="Times New Roman"/>
              </a:rPr>
              <a:t>Nested models</a:t>
            </a:r>
            <a:endParaRPr lang="en-GB" sz="1200" b="0" dirty="0" smtClean="0">
              <a:effectLst/>
              <a:latin typeface="+mn-lt"/>
              <a:ea typeface="Calibri"/>
              <a:cs typeface="Times New Roman"/>
            </a:endParaRPr>
          </a:p>
          <a:p>
            <a:pPr marL="0" lvl="0" indent="0">
              <a:lnSpc>
                <a:spcPct val="115000"/>
              </a:lnSpc>
              <a:spcAft>
                <a:spcPts val="1000"/>
              </a:spcAft>
              <a:buFont typeface="+mj-lt"/>
              <a:buNone/>
            </a:pPr>
            <a:endParaRPr lang="en-GB" sz="1200" b="0" dirty="0" smtClean="0">
              <a:effectLst/>
              <a:latin typeface="+mn-lt"/>
              <a:ea typeface="Calibri"/>
              <a:cs typeface="Times New Roman"/>
            </a:endParaRPr>
          </a:p>
          <a:p>
            <a:pPr marL="0" lvl="0" indent="0">
              <a:lnSpc>
                <a:spcPct val="115000"/>
              </a:lnSpc>
              <a:spcAft>
                <a:spcPts val="1000"/>
              </a:spcAft>
              <a:buFont typeface="+mj-lt"/>
              <a:buNone/>
            </a:pPr>
            <a:r>
              <a:rPr lang="en-US" sz="1200" dirty="0" smtClean="0">
                <a:effectLst/>
                <a:latin typeface="+mn-lt"/>
                <a:ea typeface="Calibri"/>
                <a:cs typeface="Times New Roman"/>
              </a:rPr>
              <a:t>‘Nested’ models map out how a range of specific services and/or</a:t>
            </a:r>
            <a:r>
              <a:rPr lang="en-US" sz="1200" baseline="0" dirty="0" smtClean="0">
                <a:effectLst/>
                <a:latin typeface="+mn-lt"/>
                <a:ea typeface="Calibri"/>
                <a:cs typeface="Times New Roman"/>
              </a:rPr>
              <a:t> actions contribute to one of the main strategic outcomes.</a:t>
            </a:r>
            <a:r>
              <a:rPr lang="en-US" sz="1200" dirty="0" smtClean="0">
                <a:effectLst/>
                <a:latin typeface="+mn-lt"/>
                <a:ea typeface="Calibri"/>
                <a:cs typeface="Times New Roman"/>
              </a:rPr>
              <a:t> A series of four ‘nested models’ have</a:t>
            </a:r>
            <a:r>
              <a:rPr lang="en-US" sz="1200" baseline="0" dirty="0" smtClean="0">
                <a:effectLst/>
                <a:latin typeface="+mn-lt"/>
                <a:ea typeface="Calibri"/>
                <a:cs typeface="Times New Roman"/>
              </a:rPr>
              <a:t> been developed for </a:t>
            </a:r>
            <a:r>
              <a:rPr lang="en-GB" sz="1200" dirty="0" smtClean="0">
                <a:effectLst/>
                <a:latin typeface="+mn-lt"/>
                <a:ea typeface="Calibri"/>
                <a:cs typeface="Times New Roman"/>
              </a:rPr>
              <a:t>a selection of the strategic outcomes in the overall model in order to illustrate what might be the most effective range of contributions and how these can be set out. The four nested models are:</a:t>
            </a:r>
          </a:p>
          <a:p>
            <a:pPr marL="0" lvl="0" indent="0">
              <a:lnSpc>
                <a:spcPct val="115000"/>
              </a:lnSpc>
              <a:spcAft>
                <a:spcPts val="1000"/>
              </a:spcAft>
              <a:buFont typeface="+mj-lt"/>
              <a:buNone/>
            </a:pPr>
            <a:endParaRPr lang="en-GB" sz="1200" dirty="0" smtClean="0">
              <a:effectLst/>
              <a:latin typeface="+mn-lt"/>
              <a:ea typeface="Calibri"/>
              <a:cs typeface="Times New Roman"/>
            </a:endParaRPr>
          </a:p>
          <a:p>
            <a:pPr marL="0" lvl="0" indent="0">
              <a:lnSpc>
                <a:spcPct val="115000"/>
              </a:lnSpc>
              <a:spcAft>
                <a:spcPts val="1000"/>
              </a:spcAft>
              <a:buFont typeface="+mj-lt"/>
              <a:buNone/>
            </a:pPr>
            <a:r>
              <a:rPr lang="en-GB" sz="1200" dirty="0" smtClean="0">
                <a:effectLst/>
                <a:latin typeface="+mn-lt"/>
                <a:ea typeface="Calibri"/>
                <a:cs typeface="Times New Roman"/>
              </a:rPr>
              <a:t>1. Older people eat well </a:t>
            </a:r>
          </a:p>
          <a:p>
            <a:pPr marL="0" lvl="0" indent="0">
              <a:lnSpc>
                <a:spcPct val="115000"/>
              </a:lnSpc>
              <a:spcAft>
                <a:spcPts val="1000"/>
              </a:spcAft>
              <a:buFont typeface="+mj-lt"/>
              <a:buNone/>
            </a:pPr>
            <a:r>
              <a:rPr lang="en-GB" sz="1200" dirty="0" smtClean="0">
                <a:effectLst/>
                <a:latin typeface="+mn-lt"/>
                <a:ea typeface="Calibri"/>
                <a:cs typeface="Times New Roman"/>
              </a:rPr>
              <a:t>2. Falls prevention </a:t>
            </a:r>
          </a:p>
          <a:p>
            <a:pPr marL="0" lvl="0" indent="0">
              <a:lnSpc>
                <a:spcPct val="115000"/>
              </a:lnSpc>
              <a:spcAft>
                <a:spcPts val="1000"/>
              </a:spcAft>
              <a:buFont typeface="+mj-lt"/>
              <a:buNone/>
            </a:pPr>
            <a:r>
              <a:rPr lang="en-GB" sz="1200" dirty="0" smtClean="0">
                <a:effectLst/>
                <a:latin typeface="+mn-lt"/>
                <a:ea typeface="Calibri"/>
                <a:cs typeface="Times New Roman"/>
              </a:rPr>
              <a:t>3. Age-friendly homes </a:t>
            </a:r>
          </a:p>
          <a:p>
            <a:pPr marL="0" lvl="0" indent="0">
              <a:lnSpc>
                <a:spcPct val="115000"/>
              </a:lnSpc>
              <a:spcAft>
                <a:spcPts val="1000"/>
              </a:spcAft>
              <a:buFont typeface="+mj-lt"/>
              <a:buNone/>
            </a:pPr>
            <a:r>
              <a:rPr lang="en-GB" sz="1200" dirty="0" smtClean="0">
                <a:effectLst/>
                <a:latin typeface="+mn-lt"/>
                <a:ea typeface="Calibri"/>
                <a:cs typeface="Times New Roman"/>
              </a:rPr>
              <a:t>4. Optimising the quality of end of life</a:t>
            </a:r>
          </a:p>
          <a:p>
            <a:pPr marL="0" lvl="0" indent="0">
              <a:lnSpc>
                <a:spcPct val="115000"/>
              </a:lnSpc>
              <a:spcAft>
                <a:spcPts val="1000"/>
              </a:spcAft>
              <a:buFont typeface="+mj-lt"/>
              <a:buNone/>
            </a:pPr>
            <a:endParaRPr lang="en-GB" sz="1200" dirty="0" smtClean="0">
              <a:effectLst/>
              <a:latin typeface="+mn-lt"/>
              <a:ea typeface="Calibri"/>
              <a:cs typeface="Times New Roman"/>
            </a:endParaRPr>
          </a:p>
          <a:p>
            <a:pPr marL="0" lvl="0" indent="0">
              <a:lnSpc>
                <a:spcPct val="115000"/>
              </a:lnSpc>
              <a:spcAft>
                <a:spcPts val="1000"/>
              </a:spcAft>
              <a:buFont typeface="+mj-lt"/>
              <a:buNone/>
            </a:pPr>
            <a:r>
              <a:rPr lang="en-GB" sz="1200" dirty="0" smtClean="0">
                <a:effectLst/>
                <a:latin typeface="+mn-lt"/>
                <a:ea typeface="Calibri"/>
                <a:cs typeface="Times New Roman"/>
              </a:rPr>
              <a:t>Each</a:t>
            </a:r>
            <a:r>
              <a:rPr lang="en-GB" sz="1200" baseline="0" dirty="0" smtClean="0">
                <a:effectLst/>
                <a:latin typeface="+mn-lt"/>
                <a:ea typeface="Calibri"/>
                <a:cs typeface="Times New Roman"/>
              </a:rPr>
              <a:t> nested model shows </a:t>
            </a:r>
            <a:r>
              <a:rPr lang="en-GB" sz="1200" dirty="0" smtClean="0">
                <a:effectLst/>
                <a:latin typeface="+mn-lt"/>
                <a:ea typeface="Calibri"/>
                <a:cs typeface="Times New Roman"/>
              </a:rPr>
              <a:t>a series of service-related actions for particular population groups and the short-term results that might be expected to arise and be monitored. The actions and outcomes identified in the models are underpinned by a series of risks and assumptions that need to be managed.</a:t>
            </a:r>
            <a:endParaRPr lang="en-GB" sz="1100" dirty="0" smtClean="0">
              <a:effectLst/>
              <a:latin typeface="+mn-lt"/>
              <a:ea typeface="Calibri"/>
              <a:cs typeface="Times New Roman"/>
            </a:endParaRPr>
          </a:p>
          <a:p>
            <a:endParaRPr lang="en-GB" dirty="0"/>
          </a:p>
        </p:txBody>
      </p:sp>
      <p:sp>
        <p:nvSpPr>
          <p:cNvPr id="4" name="Slide Number Placeholder 3"/>
          <p:cNvSpPr>
            <a:spLocks noGrp="1"/>
          </p:cNvSpPr>
          <p:nvPr>
            <p:ph type="sldNum" sz="quarter" idx="10"/>
          </p:nvPr>
        </p:nvSpPr>
        <p:spPr/>
        <p:txBody>
          <a:bodyPr/>
          <a:lstStyle/>
          <a:p>
            <a:fld id="{1E0819E8-F5AC-4327-BCA7-B98E8B04FDCE}" type="slidenum">
              <a:rPr lang="en-GB" smtClean="0"/>
              <a:t>38</a:t>
            </a:fld>
            <a:endParaRPr lang="en-GB"/>
          </a:p>
        </p:txBody>
      </p:sp>
    </p:spTree>
    <p:extLst>
      <p:ext uri="{BB962C8B-B14F-4D97-AF65-F5344CB8AC3E}">
        <p14:creationId xmlns:p14="http://schemas.microsoft.com/office/powerpoint/2010/main" val="19279964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Monitoring, evaluation and improving service delivery</a:t>
            </a:r>
          </a:p>
          <a:p>
            <a:endParaRPr lang="en-GB" dirty="0" smtClean="0"/>
          </a:p>
          <a:p>
            <a:r>
              <a:rPr lang="en-GB" dirty="0" smtClean="0"/>
              <a:t>An important part of the joint strategic commissioning process is agreeing how service delivery performance will be monitored and what adaptations or improvements might be needed to better achieve key outcomes. </a:t>
            </a:r>
          </a:p>
          <a:p>
            <a:endParaRPr lang="en-GB" dirty="0" smtClean="0"/>
          </a:p>
          <a:p>
            <a:r>
              <a:rPr lang="en-GB" dirty="0" smtClean="0"/>
              <a:t>This process includes agreeing with partners:</a:t>
            </a:r>
          </a:p>
          <a:p>
            <a:r>
              <a:rPr lang="en-GB" dirty="0" smtClean="0"/>
              <a:t>•</a:t>
            </a:r>
            <a:r>
              <a:rPr lang="en-GB" baseline="0" dirty="0" smtClean="0"/>
              <a:t> </a:t>
            </a:r>
            <a:r>
              <a:rPr lang="en-GB" dirty="0" smtClean="0"/>
              <a:t>key indicators for monitoring the health, social, economic and environmental strategic outcomes and who/how these will be brought together, analysed, reported and reviewed</a:t>
            </a:r>
          </a:p>
          <a:p>
            <a:pPr marL="171450" indent="-171450">
              <a:buFont typeface="Arial" panose="020B0604020202020204" pitchFamily="34" charset="0"/>
              <a:buChar char="•"/>
            </a:pPr>
            <a:r>
              <a:rPr lang="en-GB" dirty="0" smtClean="0"/>
              <a:t>how to co-produce service assessments with service users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 how to gather the necessary information in relation to service-related outcomes to learn what’s working and what doesn’t and to make use of the learning to improve services</a:t>
            </a:r>
            <a:r>
              <a:rPr lang="en-GB" baseline="0" dirty="0" smtClean="0"/>
              <a:t> </a:t>
            </a:r>
            <a:r>
              <a:rPr lang="en-GB" dirty="0" smtClean="0"/>
              <a:t>over time. The evidence gathered is likely to involve using customised self-evaluation tools and a combination of quantitative measures and qualitative case studies, including the experience of service users and carers.</a:t>
            </a:r>
            <a:r>
              <a:rPr lang="en-GB" baseline="0" dirty="0" smtClean="0"/>
              <a:t> </a:t>
            </a:r>
            <a:r>
              <a:rPr lang="en-GB" dirty="0" smtClean="0"/>
              <a:t>For example, you might use a combination of peer assessment, interviews and focus groups, surveys, direct observation, mystery shopping, etc. </a:t>
            </a:r>
            <a:endParaRPr lang="en-GB" dirty="0"/>
          </a:p>
        </p:txBody>
      </p:sp>
      <p:sp>
        <p:nvSpPr>
          <p:cNvPr id="4" name="Slide Number Placeholder 3"/>
          <p:cNvSpPr>
            <a:spLocks noGrp="1"/>
          </p:cNvSpPr>
          <p:nvPr>
            <p:ph type="sldNum" sz="quarter" idx="10"/>
          </p:nvPr>
        </p:nvSpPr>
        <p:spPr/>
        <p:txBody>
          <a:bodyPr/>
          <a:lstStyle/>
          <a:p>
            <a:fld id="{1E0819E8-F5AC-4327-BCA7-B98E8B04FDCE}" type="slidenum">
              <a:rPr lang="en-GB" smtClean="0"/>
              <a:t>39</a:t>
            </a:fld>
            <a:endParaRPr lang="en-GB"/>
          </a:p>
        </p:txBody>
      </p:sp>
    </p:spTree>
    <p:extLst>
      <p:ext uri="{BB962C8B-B14F-4D97-AF65-F5344CB8AC3E}">
        <p14:creationId xmlns:p14="http://schemas.microsoft.com/office/powerpoint/2010/main" val="2867599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E074E41-C5A9-459E-A518-4103834E90DF}" type="datetimeFigureOut">
              <a:rPr lang="en-GB" smtClean="0"/>
              <a:t>09/10/2014</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7D20AB17-202A-4C49-860A-20C591938F3D}"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074E41-C5A9-459E-A518-4103834E90DF}" type="datetimeFigureOut">
              <a:rPr lang="en-GB" smtClean="0"/>
              <a:t>09/10/2014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20AB17-202A-4C49-860A-20C591938F3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E074E41-C5A9-459E-A518-4103834E90DF}" type="datetimeFigureOut">
              <a:rPr lang="en-GB" smtClean="0"/>
              <a:t>09/10/2014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20AB17-202A-4C49-860A-20C591938F3D}"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E074E41-C5A9-459E-A518-4103834E90DF}" type="datetimeFigureOut">
              <a:rPr lang="en-GB" smtClean="0"/>
              <a:t>09/10/2014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20AB17-202A-4C49-860A-20C591938F3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E074E41-C5A9-459E-A518-4103834E90DF}" type="datetimeFigureOut">
              <a:rPr lang="en-GB" smtClean="0"/>
              <a:t>09/10/2014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D20AB17-202A-4C49-860A-20C591938F3D}"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E074E41-C5A9-459E-A518-4103834E90DF}" type="datetimeFigureOut">
              <a:rPr lang="en-GB" smtClean="0"/>
              <a:t>09/10/2014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D20AB17-202A-4C49-860A-20C591938F3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074E41-C5A9-459E-A518-4103834E90DF}" type="datetimeFigureOut">
              <a:rPr lang="en-GB" smtClean="0"/>
              <a:t>09/10/2014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D20AB17-202A-4C49-860A-20C591938F3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E074E41-C5A9-459E-A518-4103834E90DF}" type="datetimeFigureOut">
              <a:rPr lang="en-GB" smtClean="0"/>
              <a:t>09/10/2014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20AB17-202A-4C49-860A-20C591938F3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E074E41-C5A9-459E-A518-4103834E90DF}" type="datetimeFigureOut">
              <a:rPr lang="en-GB" smtClean="0"/>
              <a:t>09/10/2014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7D20AB17-202A-4C49-860A-20C591938F3D}"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074E41-C5A9-459E-A518-4103834E90DF}" type="datetimeFigureOut">
              <a:rPr lang="en-GB" smtClean="0"/>
              <a:t>09/10/2014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20AB17-202A-4C49-860A-20C591938F3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074E41-C5A9-459E-A518-4103834E90DF}" type="datetimeFigureOut">
              <a:rPr lang="en-GB" smtClean="0"/>
              <a:t>09/10/2014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20AB17-202A-4C49-860A-20C591938F3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E074E41-C5A9-459E-A518-4103834E90DF}" type="datetimeFigureOut">
              <a:rPr lang="en-GB" smtClean="0"/>
              <a:t>09/10/2014</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D20AB17-202A-4C49-860A-20C591938F3D}"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gif"/><Relationship Id="rId5" Type="http://schemas.openxmlformats.org/officeDocument/2006/relationships/image" Target="../media/image5.jp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6.jpeg"/><Relationship Id="rId4" Type="http://schemas.openxmlformats.org/officeDocument/2006/relationships/image" Target="../media/image31.png"/><Relationship Id="rId9" Type="http://schemas.openxmlformats.org/officeDocument/2006/relationships/hyperlink" Target="http://www.google.co.uk/imgres?imgurl=http://s3-eu-west-1.amazonaws.com/24dash-media/image/2012/07/06/45098/580_Image_Independent_Living2.jpg&amp;imgrefurl=http://www.24dash.com/news/health/2012-07-06-independent-living&amp;usg=__U4obJ0HS3Pv003AsUnSKAmHmNbI=&amp;h=386&amp;w=580&amp;sz=42&amp;hl=en&amp;start=51&amp;zoom=1&amp;tbnid=cu3KrRMH-mJQJM:&amp;tbnh=89&amp;tbnw=134&amp;ei=TEo7UcGMFsj17AaaiYCIAg&amp;prev=/search?q=independent+living&amp;start=40&amp;um=1&amp;hl=en&amp;safe=active&amp;sa=N&amp;tbm=isch&amp;um=1&amp;itbs=1&amp;sa=X&amp;ved=0CD4QrQMwCjgo"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47.emf"/></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49.pn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9632" y="1412776"/>
            <a:ext cx="7131568" cy="5184576"/>
          </a:xfrm>
        </p:spPr>
        <p:txBody>
          <a:bodyPr>
            <a:normAutofit fontScale="90000"/>
          </a:bodyPr>
          <a:lstStyle/>
          <a:p>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a:t/>
            </a:r>
            <a:br>
              <a:rPr lang="en-GB" dirty="0"/>
            </a:br>
            <a:r>
              <a:rPr lang="en-GB" dirty="0" smtClean="0"/>
              <a:t>Tackling</a:t>
            </a:r>
            <a:r>
              <a:rPr lang="en-GB" dirty="0" smtClean="0"/>
              <a:t> </a:t>
            </a:r>
            <a:r>
              <a:rPr lang="en-GB" dirty="0"/>
              <a:t>health inequalities and later </a:t>
            </a:r>
            <a:r>
              <a:rPr lang="en-GB" dirty="0" smtClean="0"/>
              <a:t>life:</a:t>
            </a:r>
            <a:br>
              <a:rPr lang="en-GB" dirty="0" smtClean="0"/>
            </a:br>
            <a:r>
              <a:rPr lang="en-GB" dirty="0" smtClean="0"/>
              <a:t> </a:t>
            </a:r>
            <a:r>
              <a:rPr lang="en-GB" dirty="0"/>
              <a:t>Reshaping </a:t>
            </a:r>
            <a:r>
              <a:rPr lang="en-GB" dirty="0" smtClean="0"/>
              <a:t>Care for Older People and Integration of Health and Care</a:t>
            </a:r>
            <a:endParaRPr lang="en-GB" dirty="0"/>
          </a:p>
        </p:txBody>
      </p:sp>
      <p:sp>
        <p:nvSpPr>
          <p:cNvPr id="3" name="Subtitle 2"/>
          <p:cNvSpPr>
            <a:spLocks noGrp="1"/>
          </p:cNvSpPr>
          <p:nvPr>
            <p:ph type="subTitle" idx="1"/>
          </p:nvPr>
        </p:nvSpPr>
        <p:spPr>
          <a:xfrm>
            <a:off x="1115616" y="0"/>
            <a:ext cx="7854696" cy="3640368"/>
          </a:xfrm>
        </p:spPr>
        <p:txBody>
          <a:bodyPr/>
          <a:lstStyle/>
          <a:p>
            <a:endParaRPr lang="en-GB" dirty="0"/>
          </a:p>
          <a:p>
            <a:r>
              <a:rPr lang="en-GB" dirty="0" smtClean="0"/>
              <a:t>Richard Lyall</a:t>
            </a:r>
          </a:p>
          <a:p>
            <a:r>
              <a:rPr lang="en-GB" dirty="0" smtClean="0"/>
              <a:t>Scottish </a:t>
            </a:r>
            <a:r>
              <a:rPr lang="en-GB" dirty="0" err="1" smtClean="0"/>
              <a:t>Goverment</a:t>
            </a:r>
            <a:endParaRPr lang="en-GB" dirty="0"/>
          </a:p>
        </p:txBody>
      </p:sp>
    </p:spTree>
    <p:extLst>
      <p:ext uri="{BB962C8B-B14F-4D97-AF65-F5344CB8AC3E}">
        <p14:creationId xmlns:p14="http://schemas.microsoft.com/office/powerpoint/2010/main" val="21090358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Care for older people has been changing…</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Scottish Government, Local Authorities and local health boards have made changes over time to adapt – with third sector involvement</a:t>
            </a:r>
          </a:p>
          <a:p>
            <a:pPr marL="0" indent="0">
              <a:buNone/>
            </a:pPr>
            <a:endParaRPr lang="en-GB" dirty="0" smtClean="0"/>
          </a:p>
          <a:p>
            <a:r>
              <a:rPr lang="en-GB" dirty="0" smtClean="0"/>
              <a:t>Services have improved and evidence of innovative ideas making a difference</a:t>
            </a:r>
          </a:p>
          <a:p>
            <a:pPr marL="0" indent="0">
              <a:buNone/>
            </a:pPr>
            <a:endParaRPr lang="en-GB" dirty="0"/>
          </a:p>
          <a:p>
            <a:r>
              <a:rPr lang="en-GB" dirty="0" smtClean="0"/>
              <a:t>Regulations and standards are tighter and processes have improved</a:t>
            </a:r>
            <a:endParaRPr lang="en-GB" dirty="0"/>
          </a:p>
          <a:p>
            <a:pPr marL="0" indent="0">
              <a:buNone/>
            </a:pPr>
            <a:endParaRPr lang="en-GB" dirty="0" smtClean="0"/>
          </a:p>
          <a:p>
            <a:r>
              <a:rPr lang="en-GB" dirty="0" smtClean="0"/>
              <a:t>Always room for improvement and working together better!</a:t>
            </a:r>
          </a:p>
        </p:txBody>
      </p:sp>
    </p:spTree>
    <p:extLst>
      <p:ext uri="{BB962C8B-B14F-4D97-AF65-F5344CB8AC3E}">
        <p14:creationId xmlns:p14="http://schemas.microsoft.com/office/powerpoint/2010/main" val="2738391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Impetus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65+ and 90+ population expected to be much bigger in 20 years</a:t>
            </a:r>
          </a:p>
          <a:p>
            <a:endParaRPr lang="en-GB" dirty="0"/>
          </a:p>
          <a:p>
            <a:r>
              <a:rPr lang="en-GB" dirty="0" smtClean="0"/>
              <a:t>Christie Commission </a:t>
            </a:r>
            <a:r>
              <a:rPr lang="en-GB" dirty="0"/>
              <a:t>for the Future Delivery of Public </a:t>
            </a:r>
            <a:r>
              <a:rPr lang="en-GB" dirty="0" smtClean="0"/>
              <a:t>Services</a:t>
            </a:r>
          </a:p>
          <a:p>
            <a:endParaRPr lang="en-GB" dirty="0"/>
          </a:p>
          <a:p>
            <a:r>
              <a:rPr lang="en-GB" dirty="0" smtClean="0"/>
              <a:t>Remit </a:t>
            </a:r>
            <a:r>
              <a:rPr lang="en-GB" dirty="0"/>
              <a:t>to consider models of service delivery in public sector against increasing demand and resource </a:t>
            </a:r>
            <a:r>
              <a:rPr lang="en-GB" dirty="0" smtClean="0"/>
              <a:t>constraint</a:t>
            </a:r>
          </a:p>
          <a:p>
            <a:endParaRPr lang="en-GB" dirty="0"/>
          </a:p>
          <a:p>
            <a:endParaRPr lang="en-GB" dirty="0" smtClean="0"/>
          </a:p>
          <a:p>
            <a:pPr marL="0" indent="0">
              <a:buNone/>
            </a:pPr>
            <a:r>
              <a:rPr lang="en-GB" dirty="0"/>
              <a:t>            </a:t>
            </a:r>
          </a:p>
        </p:txBody>
      </p:sp>
    </p:spTree>
    <p:extLst>
      <p:ext uri="{BB962C8B-B14F-4D97-AF65-F5344CB8AC3E}">
        <p14:creationId xmlns:p14="http://schemas.microsoft.com/office/powerpoint/2010/main" val="11316017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Points from Christie Report</a:t>
            </a:r>
            <a:endParaRPr lang="en-GB" dirty="0"/>
          </a:p>
        </p:txBody>
      </p:sp>
      <p:sp>
        <p:nvSpPr>
          <p:cNvPr id="3" name="Content Placeholder 2"/>
          <p:cNvSpPr>
            <a:spLocks noGrp="1"/>
          </p:cNvSpPr>
          <p:nvPr>
            <p:ph idx="1"/>
          </p:nvPr>
        </p:nvSpPr>
        <p:spPr/>
        <p:txBody>
          <a:bodyPr/>
          <a:lstStyle/>
          <a:p>
            <a:r>
              <a:rPr lang="en-GB" dirty="0" smtClean="0"/>
              <a:t>Involve individuals and communities who use public services </a:t>
            </a:r>
            <a:r>
              <a:rPr lang="en-GB" dirty="0"/>
              <a:t>in their design and delivery. </a:t>
            </a:r>
          </a:p>
          <a:p>
            <a:r>
              <a:rPr lang="en-GB" dirty="0" smtClean="0"/>
              <a:t>Have a ‘joined up’ approach to delivering services, to reduce duplication and save money. </a:t>
            </a:r>
            <a:endParaRPr lang="en-GB" dirty="0"/>
          </a:p>
          <a:p>
            <a:r>
              <a:rPr lang="en-GB" dirty="0" smtClean="0"/>
              <a:t>Spend money to prevent problems </a:t>
            </a:r>
            <a:r>
              <a:rPr lang="en-GB" dirty="0"/>
              <a:t>and inequalities over the longer </a:t>
            </a:r>
            <a:r>
              <a:rPr lang="en-GB" dirty="0" smtClean="0"/>
              <a:t>term, rather than spending money on solutions = </a:t>
            </a:r>
            <a:r>
              <a:rPr lang="en-GB" dirty="0" smtClean="0"/>
              <a:t>PREVENTION </a:t>
            </a:r>
            <a:r>
              <a:rPr lang="en-GB" dirty="0" smtClean="0"/>
              <a:t>better than a cure</a:t>
            </a:r>
            <a:endParaRPr lang="en-GB" dirty="0"/>
          </a:p>
          <a:p>
            <a:r>
              <a:rPr lang="en-GB" dirty="0"/>
              <a:t>Improve efficiency to </a:t>
            </a:r>
            <a:r>
              <a:rPr lang="en-GB" dirty="0" smtClean="0"/>
              <a:t>get more value for money. </a:t>
            </a:r>
            <a:r>
              <a:rPr lang="en-GB" dirty="0"/>
              <a:t>	</a:t>
            </a:r>
          </a:p>
          <a:p>
            <a:endParaRPr lang="en-GB" dirty="0"/>
          </a:p>
        </p:txBody>
      </p:sp>
    </p:spTree>
    <p:extLst>
      <p:ext uri="{BB962C8B-B14F-4D97-AF65-F5344CB8AC3E}">
        <p14:creationId xmlns:p14="http://schemas.microsoft.com/office/powerpoint/2010/main" val="40272934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shape of our population in 20 years…</a:t>
            </a:r>
            <a:endParaRPr lang="en-GB"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55576" y="2434642"/>
            <a:ext cx="7272808" cy="423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83568" y="1916832"/>
            <a:ext cx="7776864" cy="646331"/>
          </a:xfrm>
          <a:prstGeom prst="rect">
            <a:avLst/>
          </a:prstGeom>
          <a:noFill/>
        </p:spPr>
        <p:txBody>
          <a:bodyPr wrap="square" rtlCol="0">
            <a:spAutoFit/>
          </a:bodyPr>
          <a:lstStyle/>
          <a:p>
            <a:r>
              <a:rPr lang="en-GB" dirty="0"/>
              <a:t>The projected percentage change in age structure of Scotland's population, 2010-2035</a:t>
            </a:r>
          </a:p>
        </p:txBody>
      </p:sp>
    </p:spTree>
    <p:extLst>
      <p:ext uri="{BB962C8B-B14F-4D97-AF65-F5344CB8AC3E}">
        <p14:creationId xmlns:p14="http://schemas.microsoft.com/office/powerpoint/2010/main" val="1067214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1680" y="116632"/>
            <a:ext cx="6044208" cy="1008112"/>
          </a:xfrm>
        </p:spPr>
        <p:txBody>
          <a:bodyPr>
            <a:normAutofit fontScale="90000"/>
          </a:bodyPr>
          <a:lstStyle/>
          <a:p>
            <a:r>
              <a:rPr lang="en-GB" b="1" dirty="0" smtClean="0">
                <a:solidFill>
                  <a:srgbClr val="FF0000"/>
                </a:solidFill>
              </a:rPr>
              <a:t>Scotland’s</a:t>
            </a:r>
            <a:r>
              <a:rPr lang="en-GB" b="1" dirty="0" smtClean="0">
                <a:solidFill>
                  <a:srgbClr val="0066CC"/>
                </a:solidFill>
              </a:rPr>
              <a:t> </a:t>
            </a:r>
            <a:r>
              <a:rPr lang="en-GB" b="1" dirty="0" smtClean="0">
                <a:solidFill>
                  <a:srgbClr val="FF0000"/>
                </a:solidFill>
              </a:rPr>
              <a:t>Population</a:t>
            </a:r>
            <a:endParaRPr lang="en-GB" b="1" dirty="0">
              <a:solidFill>
                <a:srgbClr val="FF0000"/>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6284" y="3378464"/>
            <a:ext cx="2063905" cy="1599842"/>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55009" y="1948562"/>
            <a:ext cx="2065180" cy="1437208"/>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8898" y="3373289"/>
            <a:ext cx="2087386" cy="1598607"/>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3568" y="1268760"/>
            <a:ext cx="3303123" cy="4653136"/>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68899" y="1953325"/>
            <a:ext cx="2087385" cy="1422643"/>
          </a:xfrm>
          <a:prstGeom prst="rect">
            <a:avLst/>
          </a:prstGeom>
        </p:spPr>
      </p:pic>
    </p:spTree>
    <p:extLst>
      <p:ext uri="{BB962C8B-B14F-4D97-AF65-F5344CB8AC3E}">
        <p14:creationId xmlns:p14="http://schemas.microsoft.com/office/powerpoint/2010/main" val="1967224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04" y="22524"/>
            <a:ext cx="4597076"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348780" y="426842"/>
            <a:ext cx="1008112" cy="307777"/>
          </a:xfrm>
          <a:prstGeom prst="rect">
            <a:avLst/>
          </a:prstGeom>
          <a:noFill/>
        </p:spPr>
        <p:txBody>
          <a:bodyPr wrap="square" rtlCol="0">
            <a:spAutoFit/>
          </a:bodyPr>
          <a:lstStyle/>
          <a:p>
            <a:r>
              <a:rPr lang="en-GB" sz="1400" b="1" dirty="0" smtClean="0">
                <a:solidFill>
                  <a:schemeClr val="tx1">
                    <a:lumMod val="50000"/>
                    <a:lumOff val="50000"/>
                  </a:schemeClr>
                </a:solidFill>
              </a:rPr>
              <a:t>5.3 Million</a:t>
            </a:r>
            <a:endParaRPr lang="en-GB" sz="1400" b="1" dirty="0">
              <a:solidFill>
                <a:schemeClr val="tx1">
                  <a:lumMod val="50000"/>
                  <a:lumOff val="50000"/>
                </a:schemeClr>
              </a:solidFill>
            </a:endParaRPr>
          </a:p>
        </p:txBody>
      </p:sp>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23138" y="20814"/>
            <a:ext cx="4483805" cy="287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377355" y="9525"/>
            <a:ext cx="916185" cy="492443"/>
          </a:xfrm>
          <a:prstGeom prst="rect">
            <a:avLst/>
          </a:prstGeom>
          <a:noFill/>
        </p:spPr>
        <p:txBody>
          <a:bodyPr wrap="square" rtlCol="0">
            <a:spAutoFit/>
          </a:bodyPr>
          <a:lstStyle/>
          <a:p>
            <a:r>
              <a:rPr lang="en-GB" sz="2600" b="1" dirty="0" smtClean="0">
                <a:solidFill>
                  <a:schemeClr val="bg1">
                    <a:lumMod val="75000"/>
                  </a:schemeClr>
                </a:solidFill>
              </a:rPr>
              <a:t>2012</a:t>
            </a:r>
            <a:endParaRPr lang="en-GB" sz="2600" b="1" dirty="0">
              <a:solidFill>
                <a:schemeClr val="bg1">
                  <a:lumMod val="75000"/>
                </a:schemeClr>
              </a:solidFill>
            </a:endParaRPr>
          </a:p>
        </p:txBody>
      </p:sp>
      <p:sp>
        <p:nvSpPr>
          <p:cNvPr id="18" name="TextBox 17"/>
          <p:cNvSpPr txBox="1"/>
          <p:nvPr/>
        </p:nvSpPr>
        <p:spPr>
          <a:xfrm>
            <a:off x="4831457" y="18755"/>
            <a:ext cx="916185" cy="492443"/>
          </a:xfrm>
          <a:prstGeom prst="rect">
            <a:avLst/>
          </a:prstGeom>
          <a:noFill/>
        </p:spPr>
        <p:txBody>
          <a:bodyPr wrap="square" rtlCol="0">
            <a:spAutoFit/>
          </a:bodyPr>
          <a:lstStyle/>
          <a:p>
            <a:r>
              <a:rPr lang="en-GB" sz="2600" b="1" dirty="0" smtClean="0">
                <a:solidFill>
                  <a:schemeClr val="bg1">
                    <a:lumMod val="75000"/>
                  </a:schemeClr>
                </a:solidFill>
              </a:rPr>
              <a:t>2022</a:t>
            </a:r>
            <a:endParaRPr lang="en-GB" sz="2600" b="1" dirty="0">
              <a:solidFill>
                <a:schemeClr val="bg1">
                  <a:lumMod val="75000"/>
                </a:schemeClr>
              </a:solidFill>
            </a:endParaRPr>
          </a:p>
        </p:txBody>
      </p:sp>
      <p:sp>
        <p:nvSpPr>
          <p:cNvPr id="19" name="TextBox 18"/>
          <p:cNvSpPr txBox="1"/>
          <p:nvPr/>
        </p:nvSpPr>
        <p:spPr>
          <a:xfrm>
            <a:off x="4821932" y="417022"/>
            <a:ext cx="1008112" cy="307777"/>
          </a:xfrm>
          <a:prstGeom prst="rect">
            <a:avLst/>
          </a:prstGeom>
          <a:noFill/>
        </p:spPr>
        <p:txBody>
          <a:bodyPr wrap="square" rtlCol="0">
            <a:spAutoFit/>
          </a:bodyPr>
          <a:lstStyle/>
          <a:p>
            <a:r>
              <a:rPr lang="en-GB" sz="1400" b="1" dirty="0" smtClean="0">
                <a:solidFill>
                  <a:schemeClr val="tx1">
                    <a:lumMod val="50000"/>
                    <a:lumOff val="50000"/>
                  </a:schemeClr>
                </a:solidFill>
              </a:rPr>
              <a:t>5.5 Million</a:t>
            </a:r>
            <a:endParaRPr lang="en-GB" sz="1400" b="1" dirty="0">
              <a:solidFill>
                <a:schemeClr val="tx1">
                  <a:lumMod val="50000"/>
                  <a:lumOff val="50000"/>
                </a:schemeClr>
              </a:solidFill>
            </a:endParaRPr>
          </a:p>
        </p:txBody>
      </p:sp>
      <p:pic>
        <p:nvPicPr>
          <p:cNvPr id="1032"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314" y="3076207"/>
            <a:ext cx="5032033" cy="3233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324769" y="3212976"/>
            <a:ext cx="916185" cy="492443"/>
          </a:xfrm>
          <a:prstGeom prst="rect">
            <a:avLst/>
          </a:prstGeom>
          <a:noFill/>
        </p:spPr>
        <p:txBody>
          <a:bodyPr wrap="square" rtlCol="0">
            <a:spAutoFit/>
          </a:bodyPr>
          <a:lstStyle/>
          <a:p>
            <a:r>
              <a:rPr lang="en-GB" sz="2600" b="1" dirty="0" smtClean="0">
                <a:solidFill>
                  <a:schemeClr val="bg1">
                    <a:lumMod val="75000"/>
                  </a:schemeClr>
                </a:solidFill>
              </a:rPr>
              <a:t>2032</a:t>
            </a:r>
            <a:endParaRPr lang="en-GB" sz="2600" b="1" dirty="0">
              <a:solidFill>
                <a:schemeClr val="bg1">
                  <a:lumMod val="75000"/>
                </a:schemeClr>
              </a:solidFill>
            </a:endParaRPr>
          </a:p>
        </p:txBody>
      </p:sp>
      <p:sp>
        <p:nvSpPr>
          <p:cNvPr id="10" name="TextBox 9"/>
          <p:cNvSpPr txBox="1"/>
          <p:nvPr/>
        </p:nvSpPr>
        <p:spPr>
          <a:xfrm>
            <a:off x="8073708" y="6562744"/>
            <a:ext cx="1016417" cy="276999"/>
          </a:xfrm>
          <a:prstGeom prst="rect">
            <a:avLst/>
          </a:prstGeom>
          <a:noFill/>
        </p:spPr>
        <p:txBody>
          <a:bodyPr wrap="square" rtlCol="0">
            <a:spAutoFit/>
          </a:bodyPr>
          <a:lstStyle/>
          <a:p>
            <a:r>
              <a:rPr lang="en-GB" sz="1200" dirty="0" smtClean="0">
                <a:solidFill>
                  <a:schemeClr val="tx1">
                    <a:lumMod val="75000"/>
                    <a:lumOff val="25000"/>
                  </a:schemeClr>
                </a:solidFill>
              </a:rPr>
              <a:t>Source: </a:t>
            </a:r>
            <a:r>
              <a:rPr lang="en-GB" sz="1200" dirty="0" err="1" smtClean="0">
                <a:solidFill>
                  <a:schemeClr val="tx1">
                    <a:lumMod val="75000"/>
                    <a:lumOff val="25000"/>
                  </a:schemeClr>
                </a:solidFill>
              </a:rPr>
              <a:t>NRS</a:t>
            </a:r>
            <a:endParaRPr lang="en-GB" sz="1200" dirty="0">
              <a:solidFill>
                <a:schemeClr val="tx1">
                  <a:lumMod val="75000"/>
                  <a:lumOff val="25000"/>
                </a:schemeClr>
              </a:solidFill>
            </a:endParaRPr>
          </a:p>
        </p:txBody>
      </p:sp>
      <p:sp>
        <p:nvSpPr>
          <p:cNvPr id="11" name="TextBox 10"/>
          <p:cNvSpPr txBox="1"/>
          <p:nvPr/>
        </p:nvSpPr>
        <p:spPr>
          <a:xfrm>
            <a:off x="270942" y="3578349"/>
            <a:ext cx="1008112" cy="307777"/>
          </a:xfrm>
          <a:prstGeom prst="rect">
            <a:avLst/>
          </a:prstGeom>
          <a:noFill/>
        </p:spPr>
        <p:txBody>
          <a:bodyPr wrap="square" rtlCol="0">
            <a:spAutoFit/>
          </a:bodyPr>
          <a:lstStyle/>
          <a:p>
            <a:r>
              <a:rPr lang="en-GB" sz="1400" b="1" dirty="0" smtClean="0">
                <a:solidFill>
                  <a:schemeClr val="tx1">
                    <a:lumMod val="50000"/>
                    <a:lumOff val="50000"/>
                  </a:schemeClr>
                </a:solidFill>
              </a:rPr>
              <a:t>5.7 Million</a:t>
            </a:r>
            <a:endParaRPr lang="en-GB" sz="1400" b="1" dirty="0">
              <a:solidFill>
                <a:schemeClr val="tx1">
                  <a:lumMod val="50000"/>
                  <a:lumOff val="50000"/>
                </a:schemeClr>
              </a:solidFill>
            </a:endParaRPr>
          </a:p>
        </p:txBody>
      </p:sp>
      <p:sp>
        <p:nvSpPr>
          <p:cNvPr id="2" name="TextBox 1"/>
          <p:cNvSpPr txBox="1"/>
          <p:nvPr/>
        </p:nvSpPr>
        <p:spPr>
          <a:xfrm>
            <a:off x="5052347" y="4293096"/>
            <a:ext cx="2520280" cy="1754326"/>
          </a:xfrm>
          <a:prstGeom prst="rect">
            <a:avLst/>
          </a:prstGeom>
          <a:noFill/>
        </p:spPr>
        <p:txBody>
          <a:bodyPr wrap="square" rtlCol="0">
            <a:spAutoFit/>
          </a:bodyPr>
          <a:lstStyle/>
          <a:p>
            <a:r>
              <a:rPr lang="en-GB" dirty="0" smtClean="0"/>
              <a:t>By 2032:</a:t>
            </a:r>
          </a:p>
          <a:p>
            <a:endParaRPr lang="en-GB" dirty="0" smtClean="0"/>
          </a:p>
          <a:p>
            <a:r>
              <a:rPr lang="en-GB" dirty="0" smtClean="0"/>
              <a:t>1 in 4 will be 65+</a:t>
            </a:r>
          </a:p>
          <a:p>
            <a:endParaRPr lang="en-GB" dirty="0"/>
          </a:p>
          <a:p>
            <a:r>
              <a:rPr lang="en-GB" dirty="0" smtClean="0"/>
              <a:t>94,000 will be 90+</a:t>
            </a:r>
            <a:endParaRPr lang="en-GB" dirty="0"/>
          </a:p>
          <a:p>
            <a:endParaRPr lang="en-GB" dirty="0"/>
          </a:p>
        </p:txBody>
      </p:sp>
    </p:spTree>
    <p:extLst>
      <p:ext uri="{BB962C8B-B14F-4D97-AF65-F5344CB8AC3E}">
        <p14:creationId xmlns:p14="http://schemas.microsoft.com/office/powerpoint/2010/main" val="1420706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6"/>
            <a:ext cx="8362444" cy="5400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14568" y="5805264"/>
            <a:ext cx="8343412" cy="432048"/>
          </a:xfrm>
          <a:prstGeom prst="rect">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On current trends, it’s possible that deaths &gt;85 will overtake those &lt;85 in 2014</a:t>
            </a:r>
            <a:endParaRPr lang="en-GB" b="1" dirty="0"/>
          </a:p>
        </p:txBody>
      </p:sp>
      <p:sp>
        <p:nvSpPr>
          <p:cNvPr id="4" name="TextBox 3"/>
          <p:cNvSpPr txBox="1"/>
          <p:nvPr/>
        </p:nvSpPr>
        <p:spPr>
          <a:xfrm>
            <a:off x="107504" y="6381328"/>
            <a:ext cx="7056784" cy="369332"/>
          </a:xfrm>
          <a:prstGeom prst="rect">
            <a:avLst/>
          </a:prstGeom>
          <a:noFill/>
        </p:spPr>
        <p:txBody>
          <a:bodyPr wrap="square" rtlCol="0">
            <a:spAutoFit/>
          </a:bodyPr>
          <a:lstStyle/>
          <a:p>
            <a:r>
              <a:rPr lang="en-GB" dirty="0" smtClean="0"/>
              <a:t>Source: NRS: Deaths by Age Group, 1901-2012</a:t>
            </a:r>
            <a:endParaRPr lang="en-GB" dirty="0"/>
          </a:p>
        </p:txBody>
      </p:sp>
    </p:spTree>
    <p:extLst>
      <p:ext uri="{BB962C8B-B14F-4D97-AF65-F5344CB8AC3E}">
        <p14:creationId xmlns:p14="http://schemas.microsoft.com/office/powerpoint/2010/main" val="18489815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9134" y="6309320"/>
            <a:ext cx="7625233" cy="369332"/>
          </a:xfrm>
          <a:prstGeom prst="rect">
            <a:avLst/>
          </a:prstGeom>
          <a:noFill/>
        </p:spPr>
        <p:txBody>
          <a:bodyPr wrap="square" rtlCol="0">
            <a:spAutoFit/>
          </a:bodyPr>
          <a:lstStyle/>
          <a:p>
            <a:r>
              <a:rPr lang="en-GB" dirty="0" smtClean="0"/>
              <a:t>Source: NRS: Combination of Census Results and Mid Year Population Estimates</a:t>
            </a:r>
            <a:endParaRPr lang="en-GB"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41767"/>
            <a:ext cx="8921707" cy="5879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5883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3" y="262445"/>
            <a:ext cx="8985783" cy="6190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7961392" y="2054513"/>
            <a:ext cx="1130501" cy="338554"/>
          </a:xfrm>
          <a:prstGeom prst="rect">
            <a:avLst/>
          </a:prstGeom>
          <a:noFill/>
        </p:spPr>
        <p:txBody>
          <a:bodyPr wrap="square" rtlCol="0">
            <a:spAutoFit/>
          </a:bodyPr>
          <a:lstStyle/>
          <a:p>
            <a:r>
              <a:rPr lang="en-US" sz="1600" dirty="0" smtClean="0">
                <a:latin typeface="+mj-lt"/>
                <a:cs typeface="Consolas" pitchFamily="49" charset="0"/>
              </a:rPr>
              <a:t>♂</a:t>
            </a:r>
            <a:r>
              <a:rPr lang="en-GB" sz="1600" dirty="0">
                <a:latin typeface="+mj-lt"/>
                <a:cs typeface="Consolas" pitchFamily="49" charset="0"/>
              </a:rPr>
              <a:t> </a:t>
            </a:r>
            <a:r>
              <a:rPr lang="en-GB" sz="1600" dirty="0" smtClean="0">
                <a:latin typeface="+mj-lt"/>
                <a:cs typeface="Consolas" pitchFamily="49" charset="0"/>
              </a:rPr>
              <a:t>76.9 </a:t>
            </a:r>
            <a:r>
              <a:rPr lang="en-GB" sz="1600" dirty="0" err="1" smtClean="0">
                <a:latin typeface="+mj-lt"/>
                <a:cs typeface="Consolas" pitchFamily="49" charset="0"/>
              </a:rPr>
              <a:t>yrs</a:t>
            </a:r>
            <a:endParaRPr lang="en-GB" sz="1600" dirty="0" smtClean="0">
              <a:latin typeface="+mj-lt"/>
              <a:cs typeface="Consolas" pitchFamily="49" charset="0"/>
            </a:endParaRPr>
          </a:p>
        </p:txBody>
      </p:sp>
      <p:sp>
        <p:nvSpPr>
          <p:cNvPr id="2" name="TextBox 1"/>
          <p:cNvSpPr txBox="1"/>
          <p:nvPr/>
        </p:nvSpPr>
        <p:spPr>
          <a:xfrm>
            <a:off x="7092280" y="6445845"/>
            <a:ext cx="1875788" cy="215444"/>
          </a:xfrm>
          <a:prstGeom prst="rect">
            <a:avLst/>
          </a:prstGeom>
          <a:noFill/>
        </p:spPr>
        <p:txBody>
          <a:bodyPr wrap="square" rtlCol="0">
            <a:spAutoFit/>
          </a:bodyPr>
          <a:lstStyle/>
          <a:p>
            <a:r>
              <a:rPr lang="en-GB" sz="800" dirty="0" smtClean="0"/>
              <a:t>Source: Scotland Performs</a:t>
            </a:r>
            <a:endParaRPr lang="en-GB" sz="800" dirty="0"/>
          </a:p>
        </p:txBody>
      </p:sp>
      <p:sp>
        <p:nvSpPr>
          <p:cNvPr id="5" name="TextBox 4"/>
          <p:cNvSpPr txBox="1"/>
          <p:nvPr/>
        </p:nvSpPr>
        <p:spPr>
          <a:xfrm>
            <a:off x="7959621" y="1435785"/>
            <a:ext cx="1132272" cy="338554"/>
          </a:xfrm>
          <a:prstGeom prst="rect">
            <a:avLst/>
          </a:prstGeom>
          <a:noFill/>
        </p:spPr>
        <p:txBody>
          <a:bodyPr wrap="square" rtlCol="0">
            <a:spAutoFit/>
          </a:bodyPr>
          <a:lstStyle>
            <a:defPPr>
              <a:defRPr lang="en-US"/>
            </a:defPPr>
            <a:lvl1pPr>
              <a:defRPr sz="2000">
                <a:latin typeface="+mj-lt"/>
                <a:cs typeface="Consolas" pitchFamily="49" charset="0"/>
              </a:defRPr>
            </a:lvl1pPr>
          </a:lstStyle>
          <a:p>
            <a:r>
              <a:rPr lang="en-US" sz="1600" dirty="0"/>
              <a:t>♀</a:t>
            </a:r>
            <a:r>
              <a:rPr lang="en-GB" sz="1600" dirty="0"/>
              <a:t> </a:t>
            </a:r>
            <a:r>
              <a:rPr lang="en-GB" sz="1600" dirty="0" smtClean="0"/>
              <a:t>80.9 </a:t>
            </a:r>
            <a:r>
              <a:rPr lang="en-GB" sz="1600" dirty="0" err="1" smtClean="0"/>
              <a:t>yrs</a:t>
            </a:r>
            <a:endParaRPr lang="en-GB" sz="1600" dirty="0"/>
          </a:p>
        </p:txBody>
      </p:sp>
      <p:sp>
        <p:nvSpPr>
          <p:cNvPr id="3" name="TextBox 2"/>
          <p:cNvSpPr txBox="1"/>
          <p:nvPr/>
        </p:nvSpPr>
        <p:spPr>
          <a:xfrm>
            <a:off x="8023052" y="3786758"/>
            <a:ext cx="992642" cy="338554"/>
          </a:xfrm>
          <a:prstGeom prst="rect">
            <a:avLst/>
          </a:prstGeom>
          <a:noFill/>
        </p:spPr>
        <p:txBody>
          <a:bodyPr wrap="square" rtlCol="0">
            <a:spAutoFit/>
          </a:bodyPr>
          <a:lstStyle>
            <a:defPPr>
              <a:defRPr lang="en-US"/>
            </a:defPPr>
            <a:lvl1pPr>
              <a:defRPr>
                <a:latin typeface="+mj-lt"/>
                <a:cs typeface="Consolas" pitchFamily="49" charset="0"/>
              </a:defRPr>
            </a:lvl1pPr>
          </a:lstStyle>
          <a:p>
            <a:r>
              <a:rPr lang="en-US" sz="1600" dirty="0">
                <a:solidFill>
                  <a:srgbClr val="C00000"/>
                </a:solidFill>
              </a:rPr>
              <a:t>♀</a:t>
            </a:r>
            <a:r>
              <a:rPr lang="en-GB" sz="1600" dirty="0">
                <a:solidFill>
                  <a:srgbClr val="C00000"/>
                </a:solidFill>
              </a:rPr>
              <a:t> 62.0 </a:t>
            </a:r>
            <a:r>
              <a:rPr lang="en-GB" sz="1600" dirty="0" err="1" smtClean="0">
                <a:solidFill>
                  <a:srgbClr val="C00000"/>
                </a:solidFill>
              </a:rPr>
              <a:t>yrs</a:t>
            </a:r>
            <a:endParaRPr lang="en-GB" sz="1600" dirty="0">
              <a:solidFill>
                <a:srgbClr val="C00000"/>
              </a:solidFill>
            </a:endParaRPr>
          </a:p>
        </p:txBody>
      </p:sp>
      <p:sp>
        <p:nvSpPr>
          <p:cNvPr id="7" name="TextBox 6"/>
          <p:cNvSpPr txBox="1"/>
          <p:nvPr/>
        </p:nvSpPr>
        <p:spPr>
          <a:xfrm>
            <a:off x="7989968" y="4461495"/>
            <a:ext cx="1054912" cy="338554"/>
          </a:xfrm>
          <a:prstGeom prst="rect">
            <a:avLst/>
          </a:prstGeom>
          <a:noFill/>
        </p:spPr>
        <p:txBody>
          <a:bodyPr wrap="square" rtlCol="0">
            <a:spAutoFit/>
          </a:bodyPr>
          <a:lstStyle>
            <a:defPPr>
              <a:defRPr lang="en-US"/>
            </a:defPPr>
            <a:lvl1pPr>
              <a:defRPr sz="1600">
                <a:solidFill>
                  <a:srgbClr val="C00000"/>
                </a:solidFill>
                <a:latin typeface="+mj-lt"/>
                <a:cs typeface="Consolas" pitchFamily="49" charset="0"/>
              </a:defRPr>
            </a:lvl1pPr>
          </a:lstStyle>
          <a:p>
            <a:r>
              <a:rPr lang="en-US" dirty="0" smtClean="0"/>
              <a:t>♂ </a:t>
            </a:r>
            <a:r>
              <a:rPr lang="en-GB" dirty="0" smtClean="0"/>
              <a:t>59.4 </a:t>
            </a:r>
            <a:r>
              <a:rPr lang="en-GB" dirty="0" err="1" smtClean="0"/>
              <a:t>yrs</a:t>
            </a:r>
            <a:endParaRPr lang="en-GB" dirty="0"/>
          </a:p>
        </p:txBody>
      </p:sp>
    </p:spTree>
    <p:extLst>
      <p:ext uri="{BB962C8B-B14F-4D97-AF65-F5344CB8AC3E}">
        <p14:creationId xmlns:p14="http://schemas.microsoft.com/office/powerpoint/2010/main" val="419730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3"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8702"/>
            <a:ext cx="8976080" cy="6794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6785" y="6536377"/>
            <a:ext cx="2056381" cy="276999"/>
          </a:xfrm>
          <a:prstGeom prst="rect">
            <a:avLst/>
          </a:prstGeom>
          <a:noFill/>
        </p:spPr>
        <p:txBody>
          <a:bodyPr wrap="square" rtlCol="0">
            <a:spAutoFit/>
          </a:bodyPr>
          <a:lstStyle/>
          <a:p>
            <a:r>
              <a:rPr lang="en-GB" sz="1200" dirty="0" smtClean="0">
                <a:solidFill>
                  <a:schemeClr val="tx1">
                    <a:lumMod val="75000"/>
                    <a:lumOff val="25000"/>
                  </a:schemeClr>
                </a:solidFill>
              </a:rPr>
              <a:t>Source: Scottish Government</a:t>
            </a:r>
            <a:endParaRPr lang="en-GB" sz="1200" dirty="0">
              <a:solidFill>
                <a:schemeClr val="tx1">
                  <a:lumMod val="75000"/>
                  <a:lumOff val="25000"/>
                </a:schemeClr>
              </a:solidFill>
            </a:endParaRPr>
          </a:p>
        </p:txBody>
      </p:sp>
    </p:spTree>
    <p:extLst>
      <p:ext uri="{BB962C8B-B14F-4D97-AF65-F5344CB8AC3E}">
        <p14:creationId xmlns:p14="http://schemas.microsoft.com/office/powerpoint/2010/main" val="39620672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95536" y="121657"/>
            <a:ext cx="8064895" cy="477054"/>
          </a:xfrm>
          <a:prstGeom prst="rect">
            <a:avLst/>
          </a:prstGeom>
        </p:spPr>
        <p:txBody>
          <a:bodyPr wrap="square">
            <a:spAutoFit/>
          </a:bodyPr>
          <a:lstStyle/>
          <a:p>
            <a:r>
              <a:rPr lang="en-GB" sz="2500" b="1" dirty="0"/>
              <a:t>What </a:t>
            </a:r>
            <a:r>
              <a:rPr lang="en-GB" sz="2500" b="1" dirty="0" smtClean="0"/>
              <a:t>drives </a:t>
            </a:r>
            <a:r>
              <a:rPr lang="en-GB" sz="2500" b="1" dirty="0"/>
              <a:t>d</a:t>
            </a:r>
            <a:r>
              <a:rPr lang="en-GB" sz="2500" b="1" dirty="0" smtClean="0"/>
              <a:t>emand </a:t>
            </a:r>
            <a:r>
              <a:rPr lang="en-GB" sz="2500" b="1" dirty="0"/>
              <a:t>for Health &amp; Social care in Scotland? </a:t>
            </a:r>
          </a:p>
        </p:txBody>
      </p:sp>
      <p:sp>
        <p:nvSpPr>
          <p:cNvPr id="13" name="Oval 12"/>
          <p:cNvSpPr/>
          <p:nvPr/>
        </p:nvSpPr>
        <p:spPr>
          <a:xfrm>
            <a:off x="251520" y="877888"/>
            <a:ext cx="3096344" cy="136815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tabLst>
                <a:tab pos="457200" algn="l"/>
                <a:tab pos="914400" algn="l"/>
                <a:tab pos="1371600" algn="l"/>
                <a:tab pos="1828800" algn="l"/>
                <a:tab pos="2971800" algn="l"/>
                <a:tab pos="3429000" algn="l"/>
                <a:tab pos="5715000" algn="r"/>
              </a:tabLst>
            </a:pPr>
            <a:r>
              <a:rPr lang="en-GB" sz="1200" b="1">
                <a:solidFill>
                  <a:srgbClr val="FFFFFF"/>
                </a:solidFill>
                <a:effectLst/>
                <a:latin typeface="Arial"/>
                <a:ea typeface="Times New Roman"/>
                <a:cs typeface="Times New Roman"/>
              </a:rPr>
              <a:t>Population</a:t>
            </a:r>
            <a:endParaRPr lang="en-GB" sz="1200">
              <a:effectLst/>
              <a:latin typeface="Arial"/>
              <a:ea typeface="Times New Roman"/>
              <a:cs typeface="Times New Roman"/>
            </a:endParaRPr>
          </a:p>
        </p:txBody>
      </p:sp>
      <p:sp>
        <p:nvSpPr>
          <p:cNvPr id="16" name="Oval 15"/>
          <p:cNvSpPr/>
          <p:nvPr/>
        </p:nvSpPr>
        <p:spPr>
          <a:xfrm>
            <a:off x="1979712" y="1700808"/>
            <a:ext cx="3492388" cy="1576303"/>
          </a:xfrm>
          <a:prstGeom prst="ellipse">
            <a:avLst/>
          </a:prstGeom>
          <a:solidFill>
            <a:schemeClr val="accent6">
              <a:lumMod val="60000"/>
              <a:lumOff val="40000"/>
            </a:schemeClr>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tabLst>
                <a:tab pos="457200" algn="l"/>
                <a:tab pos="914400" algn="l"/>
                <a:tab pos="1371600" algn="l"/>
                <a:tab pos="1828800" algn="l"/>
                <a:tab pos="2971800" algn="l"/>
                <a:tab pos="3429000" algn="l"/>
                <a:tab pos="5715000" algn="r"/>
              </a:tabLst>
            </a:pPr>
            <a:r>
              <a:rPr lang="en-GB" sz="1200" b="1">
                <a:effectLst/>
                <a:latin typeface="Arial"/>
                <a:ea typeface="Times New Roman"/>
                <a:cs typeface="Times New Roman"/>
              </a:rPr>
              <a:t>Health</a:t>
            </a:r>
            <a:endParaRPr lang="en-GB" sz="1200">
              <a:effectLst/>
              <a:latin typeface="Arial"/>
              <a:ea typeface="Times New Roman"/>
              <a:cs typeface="Times New Roman"/>
            </a:endParaRPr>
          </a:p>
        </p:txBody>
      </p:sp>
      <p:sp>
        <p:nvSpPr>
          <p:cNvPr id="15" name="Oval 14"/>
          <p:cNvSpPr/>
          <p:nvPr/>
        </p:nvSpPr>
        <p:spPr>
          <a:xfrm>
            <a:off x="3779912" y="2636912"/>
            <a:ext cx="3384376" cy="1728192"/>
          </a:xfrm>
          <a:prstGeom prst="ellipse">
            <a:avLst/>
          </a:prstGeom>
          <a:solidFill>
            <a:schemeClr val="accent5">
              <a:lumMod val="20000"/>
              <a:lumOff val="80000"/>
            </a:schemeClr>
          </a:solidFill>
          <a:ln w="25400" cap="flat" cmpd="sng" algn="ctr">
            <a:solidFill>
              <a:srgbClr val="C0504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tabLst>
                <a:tab pos="457200" algn="l"/>
                <a:tab pos="914400" algn="l"/>
                <a:tab pos="1371600" algn="l"/>
                <a:tab pos="1828800" algn="l"/>
                <a:tab pos="2971800" algn="l"/>
                <a:tab pos="3429000" algn="l"/>
                <a:tab pos="5715000" algn="r"/>
              </a:tabLst>
            </a:pPr>
            <a:r>
              <a:rPr lang="en-GB" sz="1200" b="1">
                <a:effectLst/>
                <a:latin typeface="Arial"/>
                <a:ea typeface="Times New Roman"/>
                <a:cs typeface="Times New Roman"/>
              </a:rPr>
              <a:t>Behaviours</a:t>
            </a:r>
            <a:endParaRPr lang="en-GB" sz="1200">
              <a:effectLst/>
              <a:latin typeface="Arial"/>
              <a:ea typeface="Times New Roman"/>
              <a:cs typeface="Times New Roman"/>
            </a:endParaRPr>
          </a:p>
        </p:txBody>
      </p:sp>
      <p:sp>
        <p:nvSpPr>
          <p:cNvPr id="14" name="Oval 13"/>
          <p:cNvSpPr/>
          <p:nvPr/>
        </p:nvSpPr>
        <p:spPr>
          <a:xfrm>
            <a:off x="5652120" y="3717032"/>
            <a:ext cx="3312368" cy="1728192"/>
          </a:xfrm>
          <a:prstGeom prst="ellipse">
            <a:avLst/>
          </a:prstGeom>
          <a:solidFill>
            <a:schemeClr val="accent3">
              <a:lumMod val="60000"/>
              <a:lumOff val="40000"/>
            </a:schemeClr>
          </a:solidFill>
          <a:ln w="25400" cap="flat" cmpd="sng" algn="ctr">
            <a:solidFill>
              <a:srgbClr val="4F81BD">
                <a:shade val="50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ts val="1200"/>
              </a:lnSpc>
              <a:spcAft>
                <a:spcPts val="0"/>
              </a:spcAft>
              <a:tabLst>
                <a:tab pos="457200" algn="l"/>
                <a:tab pos="914400" algn="l"/>
                <a:tab pos="1371600" algn="l"/>
                <a:tab pos="1828800" algn="l"/>
                <a:tab pos="2971800" algn="l"/>
                <a:tab pos="3429000" algn="l"/>
                <a:tab pos="5715000" algn="r"/>
              </a:tabLst>
            </a:pPr>
            <a:r>
              <a:rPr lang="en-GB" sz="1200" b="1">
                <a:effectLst/>
                <a:latin typeface="Arial"/>
                <a:ea typeface="Times New Roman"/>
                <a:cs typeface="Times New Roman"/>
              </a:rPr>
              <a:t>Supply</a:t>
            </a:r>
            <a:endParaRPr lang="en-GB" sz="1200">
              <a:effectLst/>
              <a:latin typeface="Arial"/>
              <a:ea typeface="Times New Roman"/>
              <a:cs typeface="Times New Roman"/>
            </a:endParaRPr>
          </a:p>
        </p:txBody>
      </p:sp>
    </p:spTree>
    <p:extLst>
      <p:ext uri="{BB962C8B-B14F-4D97-AF65-F5344CB8AC3E}">
        <p14:creationId xmlns:p14="http://schemas.microsoft.com/office/powerpoint/2010/main" val="1042348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9134" y="6309320"/>
            <a:ext cx="8129290" cy="369332"/>
          </a:xfrm>
          <a:prstGeom prst="rect">
            <a:avLst/>
          </a:prstGeom>
          <a:noFill/>
        </p:spPr>
        <p:txBody>
          <a:bodyPr wrap="square" rtlCol="0">
            <a:spAutoFit/>
          </a:bodyPr>
          <a:lstStyle/>
          <a:p>
            <a:r>
              <a:rPr lang="en-GB" dirty="0" smtClean="0"/>
              <a:t>Source: As previous slide + ISD SMR01 (Admissions), A&amp;E Data Mart &amp;  Ambulance MI</a:t>
            </a:r>
            <a:endParaRPr lang="en-GB"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9057122"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80995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88640"/>
            <a:ext cx="8784976"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59134" y="6309320"/>
            <a:ext cx="8129290" cy="369332"/>
          </a:xfrm>
          <a:prstGeom prst="rect">
            <a:avLst/>
          </a:prstGeom>
          <a:noFill/>
        </p:spPr>
        <p:txBody>
          <a:bodyPr wrap="square" rtlCol="0">
            <a:spAutoFit/>
          </a:bodyPr>
          <a:lstStyle/>
          <a:p>
            <a:r>
              <a:rPr lang="en-GB" dirty="0" smtClean="0"/>
              <a:t>Source: As previous slide + NRS Population Projections (2012 Based) to 2037</a:t>
            </a:r>
            <a:endParaRPr lang="en-GB" dirty="0"/>
          </a:p>
        </p:txBody>
      </p:sp>
    </p:spTree>
    <p:extLst>
      <p:ext uri="{BB962C8B-B14F-4D97-AF65-F5344CB8AC3E}">
        <p14:creationId xmlns:p14="http://schemas.microsoft.com/office/powerpoint/2010/main" val="10120500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92088"/>
          </a:xfrm>
        </p:spPr>
        <p:txBody>
          <a:bodyPr>
            <a:normAutofit fontScale="90000"/>
          </a:bodyPr>
          <a:lstStyle/>
          <a:p>
            <a:r>
              <a:rPr lang="en-GB" i="1" dirty="0" smtClean="0"/>
              <a:t>Other Age-Linked Health Demands</a:t>
            </a:r>
            <a:endParaRPr lang="en-GB" i="1" dirty="0"/>
          </a:p>
        </p:txBody>
      </p:sp>
      <p:sp>
        <p:nvSpPr>
          <p:cNvPr id="3" name="Content Placeholder 2"/>
          <p:cNvSpPr>
            <a:spLocks noGrp="1"/>
          </p:cNvSpPr>
          <p:nvPr>
            <p:ph idx="1"/>
          </p:nvPr>
        </p:nvSpPr>
        <p:spPr>
          <a:xfrm>
            <a:off x="2913779" y="5152570"/>
            <a:ext cx="1512168" cy="432048"/>
          </a:xfrm>
          <a:solidFill>
            <a:schemeClr val="accent1">
              <a:lumMod val="20000"/>
              <a:lumOff val="80000"/>
            </a:schemeClr>
          </a:solidFill>
        </p:spPr>
        <p:txBody>
          <a:bodyPr>
            <a:normAutofit fontScale="85000" lnSpcReduction="10000"/>
          </a:bodyPr>
          <a:lstStyle/>
          <a:p>
            <a:pPr marL="0" indent="0">
              <a:buNone/>
            </a:pPr>
            <a:r>
              <a:rPr lang="en-GB" sz="2600" b="1" u="sng" dirty="0" smtClean="0"/>
              <a:t>Dementia</a:t>
            </a:r>
          </a:p>
          <a:p>
            <a:pPr marL="0" indent="0">
              <a:buNone/>
            </a:pPr>
            <a:endParaRPr lang="en-GB" sz="2600" b="1" u="sng" dirty="0"/>
          </a:p>
          <a:p>
            <a:pPr marL="0" indent="0">
              <a:buNone/>
            </a:pPr>
            <a:endParaRPr lang="en-GB" sz="2600" b="1" u="sng"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119" y="1061120"/>
            <a:ext cx="2889250" cy="452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908720"/>
            <a:ext cx="4392488"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09767" y="3933056"/>
            <a:ext cx="2002204" cy="2123658"/>
          </a:xfrm>
          <a:prstGeom prst="rect">
            <a:avLst/>
          </a:prstGeom>
          <a:solidFill>
            <a:schemeClr val="accent1">
              <a:lumMod val="20000"/>
              <a:lumOff val="80000"/>
            </a:schemeClr>
          </a:solidFill>
        </p:spPr>
        <p:txBody>
          <a:bodyPr wrap="square" rtlCol="0">
            <a:spAutoFit/>
          </a:bodyPr>
          <a:lstStyle/>
          <a:p>
            <a:r>
              <a:rPr lang="en-GB" sz="2200" b="1" dirty="0" smtClean="0"/>
              <a:t>↑</a:t>
            </a:r>
          </a:p>
          <a:p>
            <a:r>
              <a:rPr lang="en-GB" sz="2200" b="1" dirty="0" smtClean="0"/>
              <a:t>46% of Population with LTC in 2012, </a:t>
            </a:r>
            <a:r>
              <a:rPr lang="en-GB" sz="2200" b="1" dirty="0" smtClean="0">
                <a:solidFill>
                  <a:srgbClr val="FF0000"/>
                </a:solidFill>
              </a:rPr>
              <a:t>↑</a:t>
            </a:r>
            <a:r>
              <a:rPr lang="en-GB" sz="2200" b="1" dirty="0" smtClean="0"/>
              <a:t> from 41% in 2008</a:t>
            </a:r>
            <a:endParaRPr lang="en-GB" sz="2200" b="1" dirty="0"/>
          </a:p>
        </p:txBody>
      </p:sp>
      <p:sp>
        <p:nvSpPr>
          <p:cNvPr id="12" name="TextBox 11"/>
          <p:cNvSpPr txBox="1"/>
          <p:nvPr/>
        </p:nvSpPr>
        <p:spPr>
          <a:xfrm>
            <a:off x="6847209" y="3933056"/>
            <a:ext cx="2012561" cy="2123658"/>
          </a:xfrm>
          <a:prstGeom prst="rect">
            <a:avLst/>
          </a:prstGeom>
          <a:solidFill>
            <a:schemeClr val="accent1">
              <a:lumMod val="20000"/>
              <a:lumOff val="80000"/>
            </a:schemeClr>
          </a:solidFill>
        </p:spPr>
        <p:txBody>
          <a:bodyPr wrap="square" rtlCol="0">
            <a:spAutoFit/>
          </a:bodyPr>
          <a:lstStyle/>
          <a:p>
            <a:r>
              <a:rPr lang="en-GB" sz="2200" b="1" dirty="0" smtClean="0"/>
              <a:t>←    50,000 Consultations in 2012/13, </a:t>
            </a:r>
            <a:r>
              <a:rPr lang="en-GB" sz="2200" b="1" dirty="0">
                <a:solidFill>
                  <a:srgbClr val="FF0000"/>
                </a:solidFill>
              </a:rPr>
              <a:t>↑</a:t>
            </a:r>
            <a:r>
              <a:rPr lang="en-GB" sz="2200" b="1" dirty="0"/>
              <a:t> from </a:t>
            </a:r>
            <a:r>
              <a:rPr lang="en-GB" sz="2200" b="1" dirty="0" smtClean="0"/>
              <a:t>30,000 </a:t>
            </a:r>
            <a:r>
              <a:rPr lang="en-GB" sz="2200" b="1" dirty="0"/>
              <a:t>in </a:t>
            </a:r>
            <a:r>
              <a:rPr lang="en-GB" sz="2200" b="1" dirty="0" smtClean="0"/>
              <a:t>2006/07 (GP/</a:t>
            </a:r>
            <a:r>
              <a:rPr lang="en-GB" sz="2200" b="1" dirty="0" err="1" smtClean="0"/>
              <a:t>GN</a:t>
            </a:r>
            <a:r>
              <a:rPr lang="en-GB" sz="2200" b="1" dirty="0" smtClean="0"/>
              <a:t>)</a:t>
            </a:r>
            <a:endParaRPr lang="en-GB" sz="2200" b="1"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3350" y="908720"/>
            <a:ext cx="4321881"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3789040"/>
            <a:ext cx="4608512" cy="3019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902487" y="6151261"/>
            <a:ext cx="1930196" cy="523220"/>
          </a:xfrm>
          <a:prstGeom prst="rect">
            <a:avLst/>
          </a:prstGeom>
          <a:noFill/>
        </p:spPr>
        <p:txBody>
          <a:bodyPr wrap="square" rtlCol="0">
            <a:spAutoFit/>
          </a:bodyPr>
          <a:lstStyle/>
          <a:p>
            <a:r>
              <a:rPr lang="en-GB" sz="1400" dirty="0" smtClean="0"/>
              <a:t>Source: MM </a:t>
            </a:r>
          </a:p>
          <a:p>
            <a:r>
              <a:rPr lang="en-GB" sz="1400" dirty="0" smtClean="0"/>
              <a:t>(Lancet Paper)</a:t>
            </a:r>
            <a:endParaRPr lang="en-GB" sz="1400" dirty="0"/>
          </a:p>
        </p:txBody>
      </p:sp>
      <p:sp>
        <p:nvSpPr>
          <p:cNvPr id="11" name="TextBox 10"/>
          <p:cNvSpPr txBox="1"/>
          <p:nvPr/>
        </p:nvSpPr>
        <p:spPr>
          <a:xfrm>
            <a:off x="145771" y="6131351"/>
            <a:ext cx="1930196" cy="307777"/>
          </a:xfrm>
          <a:prstGeom prst="rect">
            <a:avLst/>
          </a:prstGeom>
          <a:noFill/>
        </p:spPr>
        <p:txBody>
          <a:bodyPr wrap="square" rtlCol="0">
            <a:spAutoFit/>
          </a:bodyPr>
          <a:lstStyle/>
          <a:p>
            <a:r>
              <a:rPr lang="en-GB" sz="1400" dirty="0" smtClean="0"/>
              <a:t>Source: SHeS (LTC)</a:t>
            </a:r>
            <a:endParaRPr lang="en-GB" sz="1400" dirty="0"/>
          </a:p>
        </p:txBody>
      </p:sp>
      <p:sp>
        <p:nvSpPr>
          <p:cNvPr id="13" name="TextBox 12"/>
          <p:cNvSpPr txBox="1"/>
          <p:nvPr/>
        </p:nvSpPr>
        <p:spPr>
          <a:xfrm>
            <a:off x="107504" y="6439128"/>
            <a:ext cx="1930196" cy="307777"/>
          </a:xfrm>
          <a:prstGeom prst="rect">
            <a:avLst/>
          </a:prstGeom>
          <a:noFill/>
        </p:spPr>
        <p:txBody>
          <a:bodyPr wrap="square" rtlCol="0">
            <a:spAutoFit/>
          </a:bodyPr>
          <a:lstStyle/>
          <a:p>
            <a:r>
              <a:rPr lang="en-GB" sz="1400" dirty="0" smtClean="0"/>
              <a:t>Source: ISD QOF (Dem)</a:t>
            </a:r>
            <a:endParaRPr lang="en-GB" sz="1400" dirty="0"/>
          </a:p>
        </p:txBody>
      </p:sp>
    </p:spTree>
    <p:extLst>
      <p:ext uri="{BB962C8B-B14F-4D97-AF65-F5344CB8AC3E}">
        <p14:creationId xmlns:p14="http://schemas.microsoft.com/office/powerpoint/2010/main" val="2954850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5390" y="5851425"/>
            <a:ext cx="7084962" cy="923330"/>
          </a:xfrm>
          <a:prstGeom prst="rect">
            <a:avLst/>
          </a:prstGeom>
          <a:noFill/>
        </p:spPr>
        <p:txBody>
          <a:bodyPr wrap="square" rtlCol="0">
            <a:spAutoFit/>
          </a:bodyPr>
          <a:lstStyle/>
          <a:p>
            <a:pPr marL="285750" indent="-285750">
              <a:buFont typeface="Arial" pitchFamily="34" charset="0"/>
              <a:buChar char="•"/>
            </a:pPr>
            <a:r>
              <a:rPr lang="en-GB" dirty="0" smtClean="0"/>
              <a:t>1 in 10 are lonely</a:t>
            </a:r>
          </a:p>
          <a:p>
            <a:pPr marL="285750" indent="-285750">
              <a:buFont typeface="Arial" pitchFamily="34" charset="0"/>
              <a:buChar char="•"/>
            </a:pPr>
            <a:r>
              <a:rPr lang="en-GB" dirty="0" smtClean="0"/>
              <a:t>Increased likelihood  of engaging in unhealthy behaviours </a:t>
            </a:r>
          </a:p>
          <a:p>
            <a:pPr marL="285750" indent="-285750">
              <a:buFont typeface="Arial" pitchFamily="34" charset="0"/>
              <a:buChar char="•"/>
            </a:pPr>
            <a:r>
              <a:rPr lang="en-GB" dirty="0" smtClean="0"/>
              <a:t>More likely to use services</a:t>
            </a:r>
            <a:endParaRPr lang="en-GB" dirty="0"/>
          </a:p>
        </p:txBody>
      </p:sp>
      <p:sp>
        <p:nvSpPr>
          <p:cNvPr id="6" name="TextBox 5"/>
          <p:cNvSpPr txBox="1"/>
          <p:nvPr/>
        </p:nvSpPr>
        <p:spPr>
          <a:xfrm>
            <a:off x="7308304" y="6301580"/>
            <a:ext cx="1522796" cy="400110"/>
          </a:xfrm>
          <a:prstGeom prst="rect">
            <a:avLst/>
          </a:prstGeom>
          <a:noFill/>
        </p:spPr>
        <p:txBody>
          <a:bodyPr wrap="square" rtlCol="0">
            <a:spAutoFit/>
          </a:bodyPr>
          <a:lstStyle/>
          <a:p>
            <a:r>
              <a:rPr lang="en-GB" sz="1000" dirty="0" smtClean="0"/>
              <a:t>Source: Victor, 2011</a:t>
            </a:r>
            <a:br>
              <a:rPr lang="en-GB" sz="1000" dirty="0" smtClean="0"/>
            </a:br>
            <a:r>
              <a:rPr lang="en-GB" sz="1000" dirty="0" smtClean="0"/>
              <a:t>               Age UK, 2010</a:t>
            </a:r>
            <a:endParaRPr lang="en-GB" sz="1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6632"/>
            <a:ext cx="8993898"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65103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623" y="390527"/>
            <a:ext cx="8834673" cy="5774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loud 4"/>
          <p:cNvSpPr/>
          <p:nvPr/>
        </p:nvSpPr>
        <p:spPr>
          <a:xfrm>
            <a:off x="5436096" y="3068960"/>
            <a:ext cx="3377841" cy="2016224"/>
          </a:xfrm>
          <a:prstGeom prst="cloud">
            <a:avLst/>
          </a:prstGeom>
          <a:solidFill>
            <a:srgbClr val="FFFF00"/>
          </a:solidFill>
          <a:ln w="952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Reshaping Care for Older People:</a:t>
            </a:r>
          </a:p>
          <a:p>
            <a:pPr algn="ctr"/>
            <a:r>
              <a:rPr lang="en-GB" sz="1200" dirty="0" smtClean="0">
                <a:solidFill>
                  <a:schemeClr val="tx1"/>
                </a:solidFill>
              </a:rPr>
              <a:t>….</a:t>
            </a:r>
            <a:r>
              <a:rPr lang="en-GB" sz="1200" dirty="0">
                <a:solidFill>
                  <a:schemeClr val="tx1"/>
                </a:solidFill>
              </a:rPr>
              <a:t> moving away from 'institutional' care towards care in the home or a homely setting that is designed around the needs of the individual</a:t>
            </a:r>
          </a:p>
        </p:txBody>
      </p:sp>
      <p:sp>
        <p:nvSpPr>
          <p:cNvPr id="6" name="TextBox 5"/>
          <p:cNvSpPr txBox="1"/>
          <p:nvPr/>
        </p:nvSpPr>
        <p:spPr>
          <a:xfrm>
            <a:off x="611560" y="6381328"/>
            <a:ext cx="6141040" cy="369332"/>
          </a:xfrm>
          <a:prstGeom prst="rect">
            <a:avLst/>
          </a:prstGeom>
          <a:noFill/>
        </p:spPr>
        <p:txBody>
          <a:bodyPr wrap="none" rtlCol="0">
            <a:spAutoFit/>
          </a:bodyPr>
          <a:lstStyle/>
          <a:p>
            <a:r>
              <a:rPr lang="en-GB" dirty="0" smtClean="0"/>
              <a:t>Source: Community Care Quarterly Monitoring Return, ISD(S) 1 </a:t>
            </a:r>
            <a:endParaRPr lang="en-GB" dirty="0"/>
          </a:p>
        </p:txBody>
      </p:sp>
    </p:spTree>
    <p:extLst>
      <p:ext uri="{BB962C8B-B14F-4D97-AF65-F5344CB8AC3E}">
        <p14:creationId xmlns:p14="http://schemas.microsoft.com/office/powerpoint/2010/main" val="1794530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86" y="260648"/>
            <a:ext cx="9309100" cy="608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Table 1"/>
          <p:cNvGraphicFramePr>
            <a:graphicFrameLocks noGrp="1"/>
          </p:cNvGraphicFramePr>
          <p:nvPr>
            <p:extLst>
              <p:ext uri="{D42A27DB-BD31-4B8C-83A1-F6EECF244321}">
                <p14:modId xmlns:p14="http://schemas.microsoft.com/office/powerpoint/2010/main" val="947806429"/>
              </p:ext>
            </p:extLst>
          </p:nvPr>
        </p:nvGraphicFramePr>
        <p:xfrm>
          <a:off x="179512" y="6453336"/>
          <a:ext cx="4248471" cy="288032"/>
        </p:xfrm>
        <a:graphic>
          <a:graphicData uri="http://schemas.openxmlformats.org/drawingml/2006/table">
            <a:tbl>
              <a:tblPr>
                <a:tableStyleId>{5C22544A-7EE6-4342-B048-85BDC9FD1C3A}</a:tableStyleId>
              </a:tblPr>
              <a:tblGrid>
                <a:gridCol w="849694"/>
                <a:gridCol w="2549083"/>
                <a:gridCol w="849694"/>
              </a:tblGrid>
              <a:tr h="288032">
                <a:tc>
                  <a:txBody>
                    <a:bodyPr/>
                    <a:lstStyle/>
                    <a:p>
                      <a:pPr algn="l" fontAlgn="b"/>
                      <a:r>
                        <a:rPr lang="en-GB" sz="1200" u="none" strike="noStrike" dirty="0">
                          <a:effectLst/>
                        </a:rPr>
                        <a:t>Source:</a:t>
                      </a:r>
                      <a:endParaRPr lang="en-GB" sz="1200" b="0" i="0" u="none" strike="noStrike" dirty="0">
                        <a:solidFill>
                          <a:srgbClr val="000000"/>
                        </a:solidFill>
                        <a:effectLst/>
                        <a:latin typeface="Arial"/>
                      </a:endParaRPr>
                    </a:p>
                  </a:txBody>
                  <a:tcPr marL="9525" marR="9525" marT="9525" marB="0" anchor="b">
                    <a:noFill/>
                  </a:tcPr>
                </a:tc>
                <a:tc>
                  <a:txBody>
                    <a:bodyPr/>
                    <a:lstStyle/>
                    <a:p>
                      <a:pPr algn="l" fontAlgn="b"/>
                      <a:r>
                        <a:rPr lang="en-GB" sz="1200" u="none" strike="noStrike" dirty="0">
                          <a:effectLst/>
                        </a:rPr>
                        <a:t>Source: ISD Scotland [Form ISD(S)1]</a:t>
                      </a:r>
                      <a:endParaRPr lang="en-GB" sz="1200" b="0" i="0" u="none" strike="noStrike" dirty="0">
                        <a:solidFill>
                          <a:srgbClr val="000000"/>
                        </a:solidFill>
                        <a:effectLst/>
                        <a:latin typeface="Arial"/>
                      </a:endParaRPr>
                    </a:p>
                  </a:txBody>
                  <a:tcPr marL="9525" marR="9525" marT="9525" marB="0" anchor="b">
                    <a:noFill/>
                  </a:tcPr>
                </a:tc>
                <a:tc>
                  <a:txBody>
                    <a:bodyPr/>
                    <a:lstStyle/>
                    <a:p>
                      <a:pPr algn="l" fontAlgn="b"/>
                      <a:endParaRPr lang="en-GB" sz="1000" b="0" i="0" u="none" strike="noStrike" dirty="0">
                        <a:solidFill>
                          <a:srgbClr val="000000"/>
                        </a:solidFill>
                        <a:effectLst/>
                        <a:latin typeface="Arial"/>
                      </a:endParaRPr>
                    </a:p>
                  </a:txBody>
                  <a:tcPr marL="9525" marR="9525" marT="9525" marB="0" anchor="b">
                    <a:noFill/>
                  </a:tcPr>
                </a:tc>
              </a:tr>
            </a:tbl>
          </a:graphicData>
        </a:graphic>
      </p:graphicFrame>
    </p:spTree>
    <p:extLst>
      <p:ext uri="{BB962C8B-B14F-4D97-AF65-F5344CB8AC3E}">
        <p14:creationId xmlns:p14="http://schemas.microsoft.com/office/powerpoint/2010/main" val="835060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00143" y="829149"/>
            <a:ext cx="1871956" cy="584775"/>
          </a:xfrm>
          <a:prstGeom prst="rect">
            <a:avLst/>
          </a:prstGeom>
          <a:noFill/>
        </p:spPr>
        <p:txBody>
          <a:bodyPr wrap="square" rtlCol="0">
            <a:spAutoFit/>
          </a:bodyPr>
          <a:lstStyle/>
          <a:p>
            <a:endParaRPr lang="en-GB" sz="1400" dirty="0" smtClean="0">
              <a:solidFill>
                <a:prstClr val="black"/>
              </a:solidFill>
            </a:endParaRPr>
          </a:p>
          <a:p>
            <a:endParaRPr lang="en-GB" dirty="0">
              <a:solidFill>
                <a:prstClr val="black"/>
              </a:solidFill>
            </a:endParaRPr>
          </a:p>
        </p:txBody>
      </p:sp>
      <p:pic>
        <p:nvPicPr>
          <p:cNvPr id="7" name="Picture 6"/>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02525" y="4599626"/>
            <a:ext cx="913474" cy="834121"/>
          </a:xfrm>
          <a:prstGeom prst="rect">
            <a:avLst/>
          </a:prstGeom>
        </p:spPr>
      </p:pic>
      <p:sp>
        <p:nvSpPr>
          <p:cNvPr id="14" name="TextBox 13"/>
          <p:cNvSpPr txBox="1"/>
          <p:nvPr/>
        </p:nvSpPr>
        <p:spPr>
          <a:xfrm>
            <a:off x="1727970" y="4811321"/>
            <a:ext cx="2324887" cy="707886"/>
          </a:xfrm>
          <a:prstGeom prst="rect">
            <a:avLst/>
          </a:prstGeom>
          <a:noFill/>
        </p:spPr>
        <p:txBody>
          <a:bodyPr wrap="square" rtlCol="0">
            <a:spAutoFit/>
          </a:bodyPr>
          <a:lstStyle/>
          <a:p>
            <a:r>
              <a:rPr lang="en-GB" sz="2000" dirty="0">
                <a:solidFill>
                  <a:prstClr val="black"/>
                </a:solidFill>
              </a:rPr>
              <a:t>16% are hazardous or harmful </a:t>
            </a:r>
            <a:r>
              <a:rPr lang="en-GB" sz="2000" dirty="0" smtClean="0">
                <a:solidFill>
                  <a:prstClr val="black"/>
                </a:solidFill>
              </a:rPr>
              <a:t>drinkers</a:t>
            </a:r>
            <a:endParaRPr lang="en-GB" sz="2000" dirty="0">
              <a:solidFill>
                <a:prstClr val="black"/>
              </a:solidFill>
            </a:endParaRPr>
          </a:p>
        </p:txBody>
      </p:sp>
      <p:pic>
        <p:nvPicPr>
          <p:cNvPr id="9" name="Picture 8"/>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22191" y="2691983"/>
            <a:ext cx="913474" cy="803826"/>
          </a:xfrm>
          <a:prstGeom prst="rect">
            <a:avLst/>
          </a:prstGeom>
        </p:spPr>
      </p:pic>
      <p:sp>
        <p:nvSpPr>
          <p:cNvPr id="15" name="TextBox 14"/>
          <p:cNvSpPr txBox="1"/>
          <p:nvPr/>
        </p:nvSpPr>
        <p:spPr>
          <a:xfrm>
            <a:off x="1826608" y="2604791"/>
            <a:ext cx="2295199" cy="1015663"/>
          </a:xfrm>
          <a:prstGeom prst="rect">
            <a:avLst/>
          </a:prstGeom>
          <a:noFill/>
        </p:spPr>
        <p:txBody>
          <a:bodyPr wrap="square" rtlCol="0">
            <a:spAutoFit/>
          </a:bodyPr>
          <a:lstStyle/>
          <a:p>
            <a:pPr algn="just"/>
            <a:r>
              <a:rPr lang="en-GB" sz="2000" dirty="0">
                <a:solidFill>
                  <a:prstClr val="black"/>
                </a:solidFill>
              </a:rPr>
              <a:t>63% failed to meet the physical </a:t>
            </a:r>
            <a:r>
              <a:rPr lang="en-GB" sz="2000" dirty="0" smtClean="0">
                <a:solidFill>
                  <a:prstClr val="black"/>
                </a:solidFill>
              </a:rPr>
              <a:t>activity recommendation</a:t>
            </a:r>
            <a:endParaRPr lang="en-GB" sz="2000" dirty="0">
              <a:solidFill>
                <a:prstClr val="black"/>
              </a:solidFill>
            </a:endParaRPr>
          </a:p>
        </p:txBody>
      </p:sp>
      <p:pic>
        <p:nvPicPr>
          <p:cNvPr id="10" name="Picture 9"/>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03935" y="3649740"/>
            <a:ext cx="913474" cy="846189"/>
          </a:xfrm>
          <a:prstGeom prst="rect">
            <a:avLst/>
          </a:prstGeom>
        </p:spPr>
      </p:pic>
      <p:sp>
        <p:nvSpPr>
          <p:cNvPr id="16" name="TextBox 15"/>
          <p:cNvSpPr txBox="1"/>
          <p:nvPr/>
        </p:nvSpPr>
        <p:spPr>
          <a:xfrm>
            <a:off x="2024154" y="3872779"/>
            <a:ext cx="1900109" cy="400110"/>
          </a:xfrm>
          <a:prstGeom prst="rect">
            <a:avLst/>
          </a:prstGeom>
          <a:noFill/>
        </p:spPr>
        <p:txBody>
          <a:bodyPr wrap="square" rtlCol="0">
            <a:spAutoFit/>
          </a:bodyPr>
          <a:lstStyle/>
          <a:p>
            <a:r>
              <a:rPr lang="en-GB" sz="2000" dirty="0">
                <a:solidFill>
                  <a:prstClr val="black"/>
                </a:solidFill>
              </a:rPr>
              <a:t>39% are </a:t>
            </a:r>
            <a:r>
              <a:rPr lang="en-GB" sz="2000" dirty="0" smtClean="0">
                <a:solidFill>
                  <a:prstClr val="black"/>
                </a:solidFill>
              </a:rPr>
              <a:t>obese</a:t>
            </a:r>
            <a:endParaRPr lang="en-GB" sz="2000" dirty="0">
              <a:solidFill>
                <a:prstClr val="black"/>
              </a:solidFill>
            </a:endParaRPr>
          </a:p>
        </p:txBody>
      </p:sp>
      <p:pic>
        <p:nvPicPr>
          <p:cNvPr id="8" name="Picture 7"/>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0070" y="1800943"/>
            <a:ext cx="913474" cy="770873"/>
          </a:xfrm>
          <a:prstGeom prst="rect">
            <a:avLst/>
          </a:prstGeom>
        </p:spPr>
      </p:pic>
      <p:sp>
        <p:nvSpPr>
          <p:cNvPr id="17" name="TextBox 16"/>
          <p:cNvSpPr txBox="1"/>
          <p:nvPr/>
        </p:nvSpPr>
        <p:spPr>
          <a:xfrm>
            <a:off x="2276706" y="1982155"/>
            <a:ext cx="1584176" cy="400110"/>
          </a:xfrm>
          <a:prstGeom prst="rect">
            <a:avLst/>
          </a:prstGeom>
          <a:noFill/>
        </p:spPr>
        <p:txBody>
          <a:bodyPr wrap="square" rtlCol="0">
            <a:spAutoFit/>
          </a:bodyPr>
          <a:lstStyle/>
          <a:p>
            <a:r>
              <a:rPr lang="en-GB" sz="2000" dirty="0">
                <a:solidFill>
                  <a:prstClr val="black"/>
                </a:solidFill>
              </a:rPr>
              <a:t>36% </a:t>
            </a:r>
            <a:r>
              <a:rPr lang="en-GB" sz="2000" dirty="0" smtClean="0">
                <a:solidFill>
                  <a:prstClr val="black"/>
                </a:solidFill>
              </a:rPr>
              <a:t>smoke</a:t>
            </a:r>
            <a:endParaRPr lang="en-GB" sz="2000" dirty="0">
              <a:solidFill>
                <a:prstClr val="black"/>
              </a:solidFill>
            </a:endParaRPr>
          </a:p>
        </p:txBody>
      </p:sp>
      <p:sp>
        <p:nvSpPr>
          <p:cNvPr id="13" name="TextBox 12"/>
          <p:cNvSpPr txBox="1"/>
          <p:nvPr/>
        </p:nvSpPr>
        <p:spPr>
          <a:xfrm>
            <a:off x="5355968" y="1986325"/>
            <a:ext cx="1584176" cy="400110"/>
          </a:xfrm>
          <a:prstGeom prst="rect">
            <a:avLst/>
          </a:prstGeom>
          <a:noFill/>
        </p:spPr>
        <p:txBody>
          <a:bodyPr wrap="square" rtlCol="0">
            <a:spAutoFit/>
          </a:bodyPr>
          <a:lstStyle/>
          <a:p>
            <a:r>
              <a:rPr lang="en-GB" sz="2000" dirty="0" smtClean="0">
                <a:solidFill>
                  <a:prstClr val="black"/>
                </a:solidFill>
              </a:rPr>
              <a:t>20% smoke</a:t>
            </a:r>
            <a:endParaRPr lang="en-GB" sz="2000" dirty="0">
              <a:solidFill>
                <a:prstClr val="black"/>
              </a:solidFill>
            </a:endParaRPr>
          </a:p>
        </p:txBody>
      </p:sp>
      <p:sp>
        <p:nvSpPr>
          <p:cNvPr id="18" name="TextBox 17"/>
          <p:cNvSpPr txBox="1"/>
          <p:nvPr/>
        </p:nvSpPr>
        <p:spPr>
          <a:xfrm>
            <a:off x="5012494" y="2612422"/>
            <a:ext cx="2300098" cy="1015663"/>
          </a:xfrm>
          <a:prstGeom prst="rect">
            <a:avLst/>
          </a:prstGeom>
          <a:noFill/>
        </p:spPr>
        <p:txBody>
          <a:bodyPr wrap="square" rtlCol="0">
            <a:spAutoFit/>
          </a:bodyPr>
          <a:lstStyle/>
          <a:p>
            <a:r>
              <a:rPr lang="en-GB" sz="2000" dirty="0" smtClean="0">
                <a:solidFill>
                  <a:prstClr val="black"/>
                </a:solidFill>
              </a:rPr>
              <a:t>29% </a:t>
            </a:r>
            <a:r>
              <a:rPr lang="en-GB" sz="2000" dirty="0">
                <a:solidFill>
                  <a:prstClr val="black"/>
                </a:solidFill>
              </a:rPr>
              <a:t>failed to meet the physical activity </a:t>
            </a:r>
            <a:r>
              <a:rPr lang="en-GB" sz="2000" dirty="0" smtClean="0">
                <a:solidFill>
                  <a:prstClr val="black"/>
                </a:solidFill>
              </a:rPr>
              <a:t>recommendation</a:t>
            </a:r>
            <a:endParaRPr lang="en-GB" sz="2000" dirty="0">
              <a:solidFill>
                <a:prstClr val="black"/>
              </a:solidFill>
            </a:endParaRPr>
          </a:p>
        </p:txBody>
      </p:sp>
      <p:sp>
        <p:nvSpPr>
          <p:cNvPr id="19" name="TextBox 18"/>
          <p:cNvSpPr txBox="1"/>
          <p:nvPr/>
        </p:nvSpPr>
        <p:spPr>
          <a:xfrm>
            <a:off x="5104760" y="3856773"/>
            <a:ext cx="2295199" cy="400110"/>
          </a:xfrm>
          <a:prstGeom prst="rect">
            <a:avLst/>
          </a:prstGeom>
          <a:noFill/>
        </p:spPr>
        <p:txBody>
          <a:bodyPr wrap="square" rtlCol="0">
            <a:spAutoFit/>
          </a:bodyPr>
          <a:lstStyle/>
          <a:p>
            <a:r>
              <a:rPr lang="en-GB" sz="2000" dirty="0" smtClean="0">
                <a:solidFill>
                  <a:prstClr val="black"/>
                </a:solidFill>
              </a:rPr>
              <a:t>23% </a:t>
            </a:r>
            <a:r>
              <a:rPr lang="en-GB" sz="2000" dirty="0">
                <a:solidFill>
                  <a:prstClr val="black"/>
                </a:solidFill>
              </a:rPr>
              <a:t>are </a:t>
            </a:r>
            <a:r>
              <a:rPr lang="en-GB" sz="2000" dirty="0" smtClean="0">
                <a:solidFill>
                  <a:prstClr val="black"/>
                </a:solidFill>
              </a:rPr>
              <a:t>obese</a:t>
            </a:r>
            <a:endParaRPr lang="en-GB" sz="2000" dirty="0">
              <a:solidFill>
                <a:prstClr val="black"/>
              </a:solidFill>
            </a:endParaRPr>
          </a:p>
        </p:txBody>
      </p:sp>
      <p:sp>
        <p:nvSpPr>
          <p:cNvPr id="20" name="TextBox 19"/>
          <p:cNvSpPr txBox="1"/>
          <p:nvPr/>
        </p:nvSpPr>
        <p:spPr>
          <a:xfrm>
            <a:off x="4968427" y="4846088"/>
            <a:ext cx="2952328" cy="707886"/>
          </a:xfrm>
          <a:prstGeom prst="rect">
            <a:avLst/>
          </a:prstGeom>
          <a:noFill/>
        </p:spPr>
        <p:txBody>
          <a:bodyPr wrap="square" rtlCol="0">
            <a:spAutoFit/>
          </a:bodyPr>
          <a:lstStyle/>
          <a:p>
            <a:r>
              <a:rPr lang="en-GB" sz="2000" dirty="0" smtClean="0">
                <a:solidFill>
                  <a:prstClr val="black"/>
                </a:solidFill>
              </a:rPr>
              <a:t>23% </a:t>
            </a:r>
            <a:r>
              <a:rPr lang="en-GB" sz="2000" dirty="0">
                <a:solidFill>
                  <a:prstClr val="black"/>
                </a:solidFill>
              </a:rPr>
              <a:t>are hazardous or harmful </a:t>
            </a:r>
            <a:r>
              <a:rPr lang="en-GB" sz="2000" dirty="0" smtClean="0">
                <a:solidFill>
                  <a:prstClr val="black"/>
                </a:solidFill>
              </a:rPr>
              <a:t>drinkers</a:t>
            </a:r>
            <a:endParaRPr lang="en-GB" sz="2000" dirty="0">
              <a:solidFill>
                <a:prstClr val="black"/>
              </a:solidFill>
            </a:endParaRPr>
          </a:p>
        </p:txBody>
      </p:sp>
      <p:pic>
        <p:nvPicPr>
          <p:cNvPr id="21" name="Picture 20" title="Behaviours  - Impact on Demand for Health Care"/>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71906" y="1060666"/>
            <a:ext cx="1667729" cy="5032630"/>
          </a:xfrm>
          <a:prstGeom prst="rect">
            <a:avLst/>
          </a:prstGeom>
          <a:ln w="25400">
            <a:noFill/>
          </a:ln>
        </p:spPr>
      </p:pic>
      <p:sp>
        <p:nvSpPr>
          <p:cNvPr id="2" name="Rectangle 1"/>
          <p:cNvSpPr/>
          <p:nvPr/>
        </p:nvSpPr>
        <p:spPr>
          <a:xfrm>
            <a:off x="246926" y="2322651"/>
            <a:ext cx="1554360" cy="738664"/>
          </a:xfrm>
          <a:prstGeom prst="rect">
            <a:avLst/>
          </a:prstGeom>
        </p:spPr>
        <p:txBody>
          <a:bodyPr wrap="square">
            <a:spAutoFit/>
          </a:bodyPr>
          <a:lstStyle/>
          <a:p>
            <a:pPr algn="ctr"/>
            <a:r>
              <a:rPr lang="en-GB" sz="1400" dirty="0">
                <a:solidFill>
                  <a:prstClr val="white"/>
                </a:solidFill>
              </a:rPr>
              <a:t>26% of adults are in ‘not good’ health </a:t>
            </a:r>
          </a:p>
        </p:txBody>
      </p:sp>
      <p:sp>
        <p:nvSpPr>
          <p:cNvPr id="3" name="Title 2"/>
          <p:cNvSpPr>
            <a:spLocks noGrp="1"/>
          </p:cNvSpPr>
          <p:nvPr>
            <p:ph type="title"/>
          </p:nvPr>
        </p:nvSpPr>
        <p:spPr>
          <a:xfrm>
            <a:off x="382007" y="188640"/>
            <a:ext cx="8229600" cy="1143000"/>
          </a:xfrm>
        </p:spPr>
        <p:txBody>
          <a:bodyPr>
            <a:normAutofit fontScale="90000"/>
          </a:bodyPr>
          <a:lstStyle/>
          <a:p>
            <a:r>
              <a:rPr lang="en-GB" dirty="0" smtClean="0"/>
              <a:t>Behaviours and their Impact on Demand for Health Services</a:t>
            </a:r>
            <a:endParaRPr lang="en-GB" dirty="0"/>
          </a:p>
        </p:txBody>
      </p:sp>
      <p:pic>
        <p:nvPicPr>
          <p:cNvPr id="22" name="Picture 21" title="Behaviours  - Impact on Demand for Health Care"/>
          <p:cNvPicPr>
            <a:picLocks noChangeAspect="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377215" y="1010044"/>
            <a:ext cx="1655651" cy="5083252"/>
          </a:xfrm>
          <a:prstGeom prst="rect">
            <a:avLst/>
          </a:prstGeom>
          <a:ln w="25400">
            <a:noFill/>
          </a:ln>
        </p:spPr>
      </p:pic>
      <p:sp>
        <p:nvSpPr>
          <p:cNvPr id="23" name="Rectangle 22"/>
          <p:cNvSpPr/>
          <p:nvPr/>
        </p:nvSpPr>
        <p:spPr>
          <a:xfrm>
            <a:off x="7478506" y="2227544"/>
            <a:ext cx="1554360" cy="523220"/>
          </a:xfrm>
          <a:prstGeom prst="rect">
            <a:avLst/>
          </a:prstGeom>
        </p:spPr>
        <p:txBody>
          <a:bodyPr wrap="square">
            <a:spAutoFit/>
          </a:bodyPr>
          <a:lstStyle/>
          <a:p>
            <a:pPr algn="ctr"/>
            <a:r>
              <a:rPr lang="en-GB" sz="1400" dirty="0" smtClean="0">
                <a:solidFill>
                  <a:prstClr val="white"/>
                </a:solidFill>
              </a:rPr>
              <a:t>74% </a:t>
            </a:r>
            <a:r>
              <a:rPr lang="en-GB" sz="1400" dirty="0">
                <a:solidFill>
                  <a:prstClr val="white"/>
                </a:solidFill>
              </a:rPr>
              <a:t>of adults are in </a:t>
            </a:r>
            <a:r>
              <a:rPr lang="en-GB" sz="1400" dirty="0" smtClean="0">
                <a:solidFill>
                  <a:prstClr val="white"/>
                </a:solidFill>
              </a:rPr>
              <a:t>‘good</a:t>
            </a:r>
            <a:r>
              <a:rPr lang="en-GB" sz="1400" dirty="0">
                <a:solidFill>
                  <a:prstClr val="white"/>
                </a:solidFill>
              </a:rPr>
              <a:t>’ health </a:t>
            </a:r>
          </a:p>
        </p:txBody>
      </p:sp>
      <p:sp>
        <p:nvSpPr>
          <p:cNvPr id="24" name="TextBox 23"/>
          <p:cNvSpPr txBox="1"/>
          <p:nvPr/>
        </p:nvSpPr>
        <p:spPr>
          <a:xfrm>
            <a:off x="256420" y="6481480"/>
            <a:ext cx="4896544" cy="276999"/>
          </a:xfrm>
          <a:prstGeom prst="rect">
            <a:avLst/>
          </a:prstGeom>
          <a:noFill/>
        </p:spPr>
        <p:txBody>
          <a:bodyPr wrap="square" rtlCol="0">
            <a:spAutoFit/>
          </a:bodyPr>
          <a:lstStyle/>
          <a:p>
            <a:r>
              <a:rPr lang="en-GB" sz="1200" b="1" dirty="0" smtClean="0">
                <a:solidFill>
                  <a:prstClr val="black"/>
                </a:solidFill>
              </a:rPr>
              <a:t>Source: Scottish Health Survey,  2012</a:t>
            </a:r>
            <a:endParaRPr lang="en-GB" sz="1200" b="1" dirty="0">
              <a:solidFill>
                <a:prstClr val="black"/>
              </a:solidFill>
            </a:endParaRPr>
          </a:p>
        </p:txBody>
      </p:sp>
    </p:spTree>
    <p:extLst>
      <p:ext uri="{BB962C8B-B14F-4D97-AF65-F5344CB8AC3E}">
        <p14:creationId xmlns:p14="http://schemas.microsoft.com/office/powerpoint/2010/main" val="19377300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r>
              <a:rPr lang="en-GB" dirty="0" smtClean="0"/>
              <a:t>Impact of deprivation on health</a:t>
            </a:r>
            <a:endParaRPr lang="en-GB" dirty="0"/>
          </a:p>
        </p:txBody>
      </p:sp>
      <p:graphicFrame>
        <p:nvGraphicFramePr>
          <p:cNvPr id="3" name="Chart 2"/>
          <p:cNvGraphicFramePr>
            <a:graphicFrameLocks/>
          </p:cNvGraphicFramePr>
          <p:nvPr>
            <p:extLst>
              <p:ext uri="{D42A27DB-BD31-4B8C-83A1-F6EECF244321}">
                <p14:modId xmlns:p14="http://schemas.microsoft.com/office/powerpoint/2010/main" val="796732435"/>
              </p:ext>
            </p:extLst>
          </p:nvPr>
        </p:nvGraphicFramePr>
        <p:xfrm>
          <a:off x="457200" y="1124744"/>
          <a:ext cx="8435280" cy="5184576"/>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457200" y="6309320"/>
            <a:ext cx="8229600" cy="369332"/>
          </a:xfrm>
          <a:prstGeom prst="rect">
            <a:avLst/>
          </a:prstGeom>
          <a:noFill/>
        </p:spPr>
        <p:txBody>
          <a:bodyPr wrap="square" rtlCol="0">
            <a:spAutoFit/>
          </a:bodyPr>
          <a:lstStyle/>
          <a:p>
            <a:r>
              <a:rPr lang="en-GB" sz="1200" b="1" dirty="0">
                <a:solidFill>
                  <a:prstClr val="black"/>
                </a:solidFill>
              </a:rPr>
              <a:t>Source</a:t>
            </a:r>
            <a:r>
              <a:rPr lang="en-GB" dirty="0" smtClean="0">
                <a:solidFill>
                  <a:prstClr val="black"/>
                </a:solidFill>
              </a:rPr>
              <a:t>: </a:t>
            </a:r>
            <a:r>
              <a:rPr lang="en-GB" sz="1200" b="1" dirty="0">
                <a:solidFill>
                  <a:prstClr val="black"/>
                </a:solidFill>
              </a:rPr>
              <a:t>Scottish Health </a:t>
            </a:r>
            <a:r>
              <a:rPr lang="en-GB" sz="1200" b="1" dirty="0" smtClean="0">
                <a:solidFill>
                  <a:prstClr val="black"/>
                </a:solidFill>
              </a:rPr>
              <a:t>Survey, Scottish Household Survey, National Records Scotland</a:t>
            </a:r>
            <a:endParaRPr lang="en-GB" sz="1200" b="1" dirty="0">
              <a:solidFill>
                <a:prstClr val="black"/>
              </a:solidFill>
            </a:endParaRPr>
          </a:p>
        </p:txBody>
      </p:sp>
    </p:spTree>
    <p:extLst>
      <p:ext uri="{BB962C8B-B14F-4D97-AF65-F5344CB8AC3E}">
        <p14:creationId xmlns:p14="http://schemas.microsoft.com/office/powerpoint/2010/main" val="222476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19256" cy="1644792"/>
          </a:xfrm>
        </p:spPr>
        <p:txBody>
          <a:bodyPr>
            <a:normAutofit/>
          </a:bodyPr>
          <a:lstStyle/>
          <a:p>
            <a:r>
              <a:rPr lang="en-GB" dirty="0" smtClean="0"/>
              <a:t>Reshaping Care for Older People</a:t>
            </a:r>
            <a:endParaRPr lang="en-GB" dirty="0"/>
          </a:p>
        </p:txBody>
      </p:sp>
      <p:sp>
        <p:nvSpPr>
          <p:cNvPr id="3" name="Content Placeholder 2"/>
          <p:cNvSpPr>
            <a:spLocks noGrp="1"/>
          </p:cNvSpPr>
          <p:nvPr>
            <p:ph idx="1"/>
          </p:nvPr>
        </p:nvSpPr>
        <p:spPr/>
        <p:txBody>
          <a:bodyPr/>
          <a:lstStyle/>
          <a:p>
            <a:r>
              <a:rPr lang="en-GB" dirty="0" smtClean="0"/>
              <a:t>In a nutshell: a move away from institutional care being the ‘default’ option </a:t>
            </a:r>
          </a:p>
          <a:p>
            <a:pPr marL="0" indent="0">
              <a:buNone/>
            </a:pPr>
            <a:endParaRPr lang="en-GB" dirty="0"/>
          </a:p>
          <a:p>
            <a:r>
              <a:rPr lang="en-GB" dirty="0" smtClean="0"/>
              <a:t>Focus on the person, their tastes and preferences</a:t>
            </a:r>
          </a:p>
          <a:p>
            <a:pPr marL="0" indent="0">
              <a:buNone/>
            </a:pPr>
            <a:endParaRPr lang="en-GB" dirty="0"/>
          </a:p>
          <a:p>
            <a:r>
              <a:rPr lang="en-GB" dirty="0" smtClean="0"/>
              <a:t>Money spent on preventing situations arising and conditions worsening, rather than being spent on care “after the event”.</a:t>
            </a:r>
            <a:endParaRPr lang="en-GB" dirty="0"/>
          </a:p>
        </p:txBody>
      </p:sp>
    </p:spTree>
    <p:extLst>
      <p:ext uri="{BB962C8B-B14F-4D97-AF65-F5344CB8AC3E}">
        <p14:creationId xmlns:p14="http://schemas.microsoft.com/office/powerpoint/2010/main" val="19908297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Wide ranging initiatives…</a:t>
            </a:r>
            <a:endParaRPr lang="en-GB" dirty="0"/>
          </a:p>
        </p:txBody>
      </p:sp>
      <p:sp>
        <p:nvSpPr>
          <p:cNvPr id="6" name="Oval 5"/>
          <p:cNvSpPr/>
          <p:nvPr/>
        </p:nvSpPr>
        <p:spPr>
          <a:xfrm>
            <a:off x="683568" y="2204864"/>
            <a:ext cx="1512168"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Housing</a:t>
            </a:r>
            <a:endParaRPr lang="en-GB" dirty="0">
              <a:solidFill>
                <a:schemeClr val="tx1"/>
              </a:solidFill>
            </a:endParaRPr>
          </a:p>
        </p:txBody>
      </p:sp>
      <p:sp>
        <p:nvSpPr>
          <p:cNvPr id="7" name="Oval 6"/>
          <p:cNvSpPr/>
          <p:nvPr/>
        </p:nvSpPr>
        <p:spPr>
          <a:xfrm>
            <a:off x="827584" y="3212976"/>
            <a:ext cx="1943644" cy="1008112"/>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Residential Care</a:t>
            </a:r>
            <a:endParaRPr lang="en-GB" dirty="0">
              <a:solidFill>
                <a:schemeClr val="tx1"/>
              </a:solidFill>
            </a:endParaRPr>
          </a:p>
        </p:txBody>
      </p:sp>
      <p:sp>
        <p:nvSpPr>
          <p:cNvPr id="8" name="Oval 7"/>
          <p:cNvSpPr/>
          <p:nvPr/>
        </p:nvSpPr>
        <p:spPr>
          <a:xfrm>
            <a:off x="4866851" y="4201419"/>
            <a:ext cx="1512168"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Carers</a:t>
            </a:r>
            <a:endParaRPr lang="en-GB" dirty="0">
              <a:solidFill>
                <a:schemeClr val="tx1"/>
              </a:solidFill>
            </a:endParaRPr>
          </a:p>
        </p:txBody>
      </p:sp>
      <p:sp>
        <p:nvSpPr>
          <p:cNvPr id="9" name="Oval 8"/>
          <p:cNvSpPr/>
          <p:nvPr/>
        </p:nvSpPr>
        <p:spPr>
          <a:xfrm>
            <a:off x="1416479" y="5292269"/>
            <a:ext cx="1634900"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Nutrition</a:t>
            </a:r>
            <a:endParaRPr lang="en-GB" dirty="0">
              <a:solidFill>
                <a:schemeClr val="tx1"/>
              </a:solidFill>
            </a:endParaRPr>
          </a:p>
        </p:txBody>
      </p:sp>
      <p:sp>
        <p:nvSpPr>
          <p:cNvPr id="10" name="Oval 9"/>
          <p:cNvSpPr/>
          <p:nvPr/>
        </p:nvSpPr>
        <p:spPr>
          <a:xfrm>
            <a:off x="3347864" y="3573016"/>
            <a:ext cx="1692188"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Palliative Care</a:t>
            </a:r>
            <a:endParaRPr lang="en-GB" dirty="0">
              <a:solidFill>
                <a:schemeClr val="tx1"/>
              </a:solidFill>
            </a:endParaRPr>
          </a:p>
        </p:txBody>
      </p:sp>
      <p:sp>
        <p:nvSpPr>
          <p:cNvPr id="11" name="Oval 10"/>
          <p:cNvSpPr/>
          <p:nvPr/>
        </p:nvSpPr>
        <p:spPr>
          <a:xfrm>
            <a:off x="272970" y="4359595"/>
            <a:ext cx="1948084"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solidFill>
                  <a:schemeClr val="tx1"/>
                </a:solidFill>
              </a:rPr>
              <a:t>Reablement</a:t>
            </a:r>
            <a:endParaRPr lang="en-GB" dirty="0">
              <a:solidFill>
                <a:schemeClr val="tx1"/>
              </a:solidFill>
            </a:endParaRPr>
          </a:p>
        </p:txBody>
      </p:sp>
      <p:sp>
        <p:nvSpPr>
          <p:cNvPr id="12" name="Oval 11"/>
          <p:cNvSpPr/>
          <p:nvPr/>
        </p:nvSpPr>
        <p:spPr>
          <a:xfrm>
            <a:off x="2871951" y="2600908"/>
            <a:ext cx="1512168"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solidFill>
                  <a:schemeClr val="tx1"/>
                </a:solidFill>
              </a:rPr>
              <a:t>Telecare</a:t>
            </a:r>
            <a:endParaRPr lang="en-GB" dirty="0">
              <a:solidFill>
                <a:schemeClr val="tx1"/>
              </a:solidFill>
            </a:endParaRPr>
          </a:p>
        </p:txBody>
      </p:sp>
      <p:sp>
        <p:nvSpPr>
          <p:cNvPr id="13" name="Oval 12"/>
          <p:cNvSpPr/>
          <p:nvPr/>
        </p:nvSpPr>
        <p:spPr>
          <a:xfrm>
            <a:off x="4860032" y="2913081"/>
            <a:ext cx="1728192"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smtClean="0">
                <a:solidFill>
                  <a:schemeClr val="tx1"/>
                </a:solidFill>
              </a:rPr>
              <a:t>Telehealth</a:t>
            </a:r>
            <a:endParaRPr lang="en-GB" dirty="0">
              <a:solidFill>
                <a:schemeClr val="tx1"/>
              </a:solidFill>
            </a:endParaRPr>
          </a:p>
        </p:txBody>
      </p:sp>
      <p:sp>
        <p:nvSpPr>
          <p:cNvPr id="17" name="Oval 16"/>
          <p:cNvSpPr/>
          <p:nvPr/>
        </p:nvSpPr>
        <p:spPr>
          <a:xfrm>
            <a:off x="4193958" y="2022376"/>
            <a:ext cx="1846446"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Dementia</a:t>
            </a:r>
            <a:endParaRPr lang="en-GB" dirty="0">
              <a:solidFill>
                <a:schemeClr val="tx1"/>
              </a:solidFill>
            </a:endParaRPr>
          </a:p>
        </p:txBody>
      </p:sp>
      <p:sp>
        <p:nvSpPr>
          <p:cNvPr id="18" name="Oval 17"/>
          <p:cNvSpPr/>
          <p:nvPr/>
        </p:nvSpPr>
        <p:spPr>
          <a:xfrm>
            <a:off x="3916995" y="5164042"/>
            <a:ext cx="1512168"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Digital Agenda</a:t>
            </a:r>
            <a:endParaRPr lang="en-GB" dirty="0">
              <a:solidFill>
                <a:schemeClr val="tx1"/>
              </a:solidFill>
            </a:endParaRPr>
          </a:p>
        </p:txBody>
      </p:sp>
      <p:sp>
        <p:nvSpPr>
          <p:cNvPr id="19" name="Oval 18"/>
          <p:cNvSpPr/>
          <p:nvPr/>
        </p:nvSpPr>
        <p:spPr>
          <a:xfrm>
            <a:off x="6205990" y="3541789"/>
            <a:ext cx="1628564"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Transport</a:t>
            </a:r>
            <a:endParaRPr lang="en-GB" dirty="0">
              <a:solidFill>
                <a:schemeClr val="tx1"/>
              </a:solidFill>
            </a:endParaRPr>
          </a:p>
        </p:txBody>
      </p:sp>
      <p:sp>
        <p:nvSpPr>
          <p:cNvPr id="20" name="Oval 19"/>
          <p:cNvSpPr/>
          <p:nvPr/>
        </p:nvSpPr>
        <p:spPr>
          <a:xfrm>
            <a:off x="5721126" y="5517232"/>
            <a:ext cx="1750386"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Buddying</a:t>
            </a:r>
            <a:endParaRPr lang="en-GB" dirty="0">
              <a:solidFill>
                <a:schemeClr val="tx1"/>
              </a:solidFill>
            </a:endParaRPr>
          </a:p>
        </p:txBody>
      </p:sp>
      <p:sp>
        <p:nvSpPr>
          <p:cNvPr id="21" name="Oval 20"/>
          <p:cNvSpPr/>
          <p:nvPr/>
        </p:nvSpPr>
        <p:spPr>
          <a:xfrm>
            <a:off x="2430069" y="4422792"/>
            <a:ext cx="1699947" cy="842411"/>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Handy Person Services</a:t>
            </a:r>
            <a:endParaRPr lang="en-GB" dirty="0">
              <a:solidFill>
                <a:schemeClr val="tx1"/>
              </a:solidFill>
            </a:endParaRPr>
          </a:p>
        </p:txBody>
      </p:sp>
      <p:sp>
        <p:nvSpPr>
          <p:cNvPr id="22" name="Oval 21"/>
          <p:cNvSpPr/>
          <p:nvPr/>
        </p:nvSpPr>
        <p:spPr>
          <a:xfrm>
            <a:off x="6205990" y="4647817"/>
            <a:ext cx="2664296"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Pharmaceuticals</a:t>
            </a:r>
            <a:endParaRPr lang="en-GB" dirty="0">
              <a:solidFill>
                <a:schemeClr val="tx1"/>
              </a:solidFill>
            </a:endParaRPr>
          </a:p>
        </p:txBody>
      </p:sp>
      <p:sp>
        <p:nvSpPr>
          <p:cNvPr id="23" name="Oval 22"/>
          <p:cNvSpPr/>
          <p:nvPr/>
        </p:nvSpPr>
        <p:spPr>
          <a:xfrm>
            <a:off x="6372200" y="2022376"/>
            <a:ext cx="2088231" cy="792088"/>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Volunteering</a:t>
            </a:r>
            <a:endParaRPr lang="en-GB" dirty="0">
              <a:solidFill>
                <a:schemeClr val="tx1"/>
              </a:solidFill>
            </a:endParaRPr>
          </a:p>
        </p:txBody>
      </p:sp>
    </p:spTree>
    <p:extLst>
      <p:ext uri="{BB962C8B-B14F-4D97-AF65-F5344CB8AC3E}">
        <p14:creationId xmlns:p14="http://schemas.microsoft.com/office/powerpoint/2010/main" val="3316266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good examples…</a:t>
            </a:r>
            <a:endParaRPr lang="en-GB" dirty="0"/>
          </a:p>
        </p:txBody>
      </p:sp>
      <p:sp>
        <p:nvSpPr>
          <p:cNvPr id="3" name="Content Placeholder 2"/>
          <p:cNvSpPr>
            <a:spLocks noGrp="1"/>
          </p:cNvSpPr>
          <p:nvPr>
            <p:ph idx="1"/>
          </p:nvPr>
        </p:nvSpPr>
        <p:spPr/>
        <p:txBody>
          <a:bodyPr>
            <a:normAutofit fontScale="92500" lnSpcReduction="10000"/>
          </a:bodyPr>
          <a:lstStyle/>
          <a:p>
            <a:r>
              <a:rPr lang="en-GB" dirty="0"/>
              <a:t>Third Sector Interfaces – community engagement and capacity </a:t>
            </a:r>
            <a:r>
              <a:rPr lang="en-GB" dirty="0" smtClean="0"/>
              <a:t>building</a:t>
            </a:r>
            <a:endParaRPr lang="en-GB" dirty="0"/>
          </a:p>
          <a:p>
            <a:r>
              <a:rPr lang="en-GB" dirty="0" smtClean="0"/>
              <a:t>Hospital at Home in North Lanarkshire</a:t>
            </a:r>
          </a:p>
          <a:p>
            <a:pPr marL="0" indent="0">
              <a:buNone/>
            </a:pPr>
            <a:r>
              <a:rPr lang="en-GB" dirty="0"/>
              <a:t> </a:t>
            </a:r>
            <a:r>
              <a:rPr lang="en-GB" dirty="0" smtClean="0"/>
              <a:t>          - multi agency team</a:t>
            </a:r>
          </a:p>
          <a:p>
            <a:pPr marL="0" indent="0">
              <a:buNone/>
            </a:pPr>
            <a:r>
              <a:rPr lang="en-GB" dirty="0"/>
              <a:t> </a:t>
            </a:r>
            <a:r>
              <a:rPr lang="en-GB" dirty="0" smtClean="0"/>
              <a:t>          - quick response to emergency to avoid admission</a:t>
            </a:r>
          </a:p>
          <a:p>
            <a:pPr marL="0" indent="0">
              <a:buNone/>
            </a:pPr>
            <a:r>
              <a:rPr lang="en-GB" dirty="0"/>
              <a:t> </a:t>
            </a:r>
            <a:r>
              <a:rPr lang="en-GB" dirty="0" smtClean="0"/>
              <a:t>          - same service delivered at home as would be  </a:t>
            </a:r>
            <a:r>
              <a:rPr lang="en-GB" dirty="0"/>
              <a:t>	</a:t>
            </a:r>
            <a:r>
              <a:rPr lang="en-GB" dirty="0" smtClean="0"/>
              <a:t>  received in hospital.</a:t>
            </a:r>
          </a:p>
          <a:p>
            <a:r>
              <a:rPr lang="en-GB" dirty="0" smtClean="0"/>
              <a:t>Anticipatory Care Plans in Aberdeen</a:t>
            </a:r>
          </a:p>
          <a:p>
            <a:pPr marL="0" indent="0">
              <a:buNone/>
            </a:pPr>
            <a:r>
              <a:rPr lang="en-GB" dirty="0"/>
              <a:t> </a:t>
            </a:r>
            <a:r>
              <a:rPr lang="en-GB" dirty="0" smtClean="0"/>
              <a:t>          - 1500 </a:t>
            </a:r>
            <a:r>
              <a:rPr lang="en-GB" dirty="0" err="1" smtClean="0"/>
              <a:t>ACPs</a:t>
            </a:r>
            <a:r>
              <a:rPr lang="en-GB" dirty="0" smtClean="0"/>
              <a:t> developed between GPs and those  	   deemed most at risk of emergency admission</a:t>
            </a:r>
          </a:p>
          <a:p>
            <a:pPr marL="0" indent="0">
              <a:buNone/>
            </a:pPr>
            <a:r>
              <a:rPr lang="en-GB" dirty="0"/>
              <a:t> </a:t>
            </a:r>
            <a:r>
              <a:rPr lang="en-GB" dirty="0" smtClean="0"/>
              <a:t>          - fall in admissions and good anecdotal evidence</a:t>
            </a:r>
          </a:p>
        </p:txBody>
      </p:sp>
    </p:spTree>
    <p:extLst>
      <p:ext uri="{BB962C8B-B14F-4D97-AF65-F5344CB8AC3E}">
        <p14:creationId xmlns:p14="http://schemas.microsoft.com/office/powerpoint/2010/main" val="27290832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have we done?</a:t>
            </a:r>
            <a:endParaRPr lang="en-GB" dirty="0"/>
          </a:p>
        </p:txBody>
      </p:sp>
      <p:sp>
        <p:nvSpPr>
          <p:cNvPr id="3" name="Content Placeholder 2"/>
          <p:cNvSpPr>
            <a:spLocks noGrp="1"/>
          </p:cNvSpPr>
          <p:nvPr>
            <p:ph idx="1"/>
          </p:nvPr>
        </p:nvSpPr>
        <p:spPr/>
        <p:txBody>
          <a:bodyPr>
            <a:normAutofit/>
          </a:bodyPr>
          <a:lstStyle/>
          <a:p>
            <a:r>
              <a:rPr lang="en-GB" dirty="0" err="1" smtClean="0"/>
              <a:t>RCOP</a:t>
            </a:r>
            <a:r>
              <a:rPr lang="en-GB" dirty="0" smtClean="0"/>
              <a:t> - 10 year programme to 2021</a:t>
            </a:r>
          </a:p>
          <a:p>
            <a:pPr marL="0" indent="0">
              <a:buNone/>
            </a:pPr>
            <a:r>
              <a:rPr lang="en-GB" dirty="0" smtClean="0"/>
              <a:t>         - Change Fund                        </a:t>
            </a:r>
          </a:p>
          <a:p>
            <a:pPr marL="0" indent="0">
              <a:buNone/>
            </a:pPr>
            <a:r>
              <a:rPr lang="en-GB" dirty="0" smtClean="0"/>
              <a:t>         - Legislation</a:t>
            </a:r>
          </a:p>
          <a:p>
            <a:pPr marL="0" indent="0">
              <a:buNone/>
            </a:pPr>
            <a:r>
              <a:rPr lang="en-GB" dirty="0"/>
              <a:t> </a:t>
            </a:r>
            <a:r>
              <a:rPr lang="en-GB" dirty="0" smtClean="0"/>
              <a:t>       </a:t>
            </a:r>
            <a:r>
              <a:rPr lang="en-GB" dirty="0" smtClean="0"/>
              <a:t> - </a:t>
            </a:r>
            <a:r>
              <a:rPr lang="en-GB" dirty="0" smtClean="0"/>
              <a:t>Strategies</a:t>
            </a:r>
            <a:endParaRPr lang="en-GB" dirty="0"/>
          </a:p>
          <a:p>
            <a:pPr marL="0" indent="0">
              <a:buNone/>
            </a:pPr>
            <a:r>
              <a:rPr lang="en-GB" dirty="0" smtClean="0"/>
              <a:t>       </a:t>
            </a:r>
            <a:r>
              <a:rPr lang="en-GB" dirty="0" smtClean="0"/>
              <a:t> - </a:t>
            </a:r>
            <a:r>
              <a:rPr lang="en-GB" dirty="0" smtClean="0"/>
              <a:t>Getting On </a:t>
            </a:r>
            <a:r>
              <a:rPr lang="en-GB" dirty="0" smtClean="0"/>
              <a:t>Report</a:t>
            </a:r>
          </a:p>
          <a:p>
            <a:pPr marL="0" indent="0">
              <a:buNone/>
            </a:pPr>
            <a:r>
              <a:rPr lang="en-GB" dirty="0" smtClean="0"/>
              <a:t>        - </a:t>
            </a:r>
            <a:r>
              <a:rPr lang="en-GB" dirty="0" smtClean="0"/>
              <a:t>Measuring </a:t>
            </a:r>
            <a:r>
              <a:rPr lang="en-GB" dirty="0"/>
              <a:t>success</a:t>
            </a:r>
          </a:p>
          <a:p>
            <a:pPr marL="0" indent="0">
              <a:buNone/>
            </a:pPr>
            <a:endParaRPr lang="en-GB" dirty="0" smtClean="0"/>
          </a:p>
          <a:p>
            <a:r>
              <a:rPr lang="en-GB" dirty="0"/>
              <a:t> </a:t>
            </a:r>
            <a:r>
              <a:rPr lang="en-GB" dirty="0" smtClean="0"/>
              <a:t>Working together</a:t>
            </a:r>
            <a:endParaRPr lang="en-GB"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2531616"/>
            <a:ext cx="2736304" cy="356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32715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Early Success…</a:t>
            </a:r>
            <a:endParaRPr lang="en-GB" dirty="0"/>
          </a:p>
        </p:txBody>
      </p:sp>
      <p:sp>
        <p:nvSpPr>
          <p:cNvPr id="3" name="Content Placeholder 2"/>
          <p:cNvSpPr>
            <a:spLocks noGrp="1"/>
          </p:cNvSpPr>
          <p:nvPr>
            <p:ph idx="1"/>
          </p:nvPr>
        </p:nvSpPr>
        <p:spPr/>
        <p:txBody>
          <a:bodyPr>
            <a:normAutofit/>
          </a:bodyPr>
          <a:lstStyle/>
          <a:p>
            <a:r>
              <a:rPr lang="en-GB" dirty="0" smtClean="0"/>
              <a:t>-  A </a:t>
            </a:r>
            <a:r>
              <a:rPr lang="en-GB" dirty="0"/>
              <a:t>reduction of 6.8% in the emergency admissions </a:t>
            </a:r>
            <a:r>
              <a:rPr lang="en-GB" dirty="0" smtClean="0"/>
              <a:t> 	bed </a:t>
            </a:r>
            <a:r>
              <a:rPr lang="en-GB" dirty="0"/>
              <a:t>days rate for the over </a:t>
            </a:r>
            <a:r>
              <a:rPr lang="en-GB" dirty="0" err="1"/>
              <a:t>75s</a:t>
            </a:r>
            <a:r>
              <a:rPr lang="en-GB" dirty="0"/>
              <a:t> </a:t>
            </a:r>
            <a:endParaRPr lang="en-GB" dirty="0" smtClean="0"/>
          </a:p>
          <a:p>
            <a:pPr marL="0" indent="0">
              <a:buNone/>
            </a:pPr>
            <a:endParaRPr lang="en-GB" dirty="0"/>
          </a:p>
          <a:p>
            <a:pPr marL="0" indent="0">
              <a:buNone/>
            </a:pPr>
            <a:r>
              <a:rPr lang="en-GB" dirty="0"/>
              <a:t>        - 55,000 people over 50 are benefitting from a new </a:t>
            </a:r>
            <a:r>
              <a:rPr lang="en-GB" dirty="0" smtClean="0"/>
              <a:t> 	</a:t>
            </a:r>
            <a:r>
              <a:rPr lang="en-GB" dirty="0" err="1" smtClean="0"/>
              <a:t>telecare</a:t>
            </a:r>
            <a:r>
              <a:rPr lang="en-GB" dirty="0" smtClean="0"/>
              <a:t> </a:t>
            </a:r>
            <a:r>
              <a:rPr lang="en-GB" dirty="0"/>
              <a:t>and </a:t>
            </a:r>
            <a:r>
              <a:rPr lang="en-GB" dirty="0" err="1"/>
              <a:t>telehealth</a:t>
            </a:r>
            <a:r>
              <a:rPr lang="en-GB" dirty="0"/>
              <a:t> </a:t>
            </a:r>
            <a:r>
              <a:rPr lang="en-GB" dirty="0" smtClean="0"/>
              <a:t>programme</a:t>
            </a:r>
          </a:p>
          <a:p>
            <a:pPr marL="0" indent="0">
              <a:buNone/>
            </a:pPr>
            <a:endParaRPr lang="en-GB" dirty="0"/>
          </a:p>
          <a:p>
            <a:pPr marL="0" indent="0">
              <a:buNone/>
            </a:pPr>
            <a:r>
              <a:rPr lang="en-GB" dirty="0"/>
              <a:t>        - </a:t>
            </a:r>
            <a:r>
              <a:rPr lang="en-GB" dirty="0" smtClean="0"/>
              <a:t>£300 million </a:t>
            </a:r>
            <a:r>
              <a:rPr lang="en-GB" dirty="0"/>
              <a:t>of Change Fund monies </a:t>
            </a:r>
            <a:r>
              <a:rPr lang="en-GB" dirty="0" smtClean="0"/>
              <a:t>distributed </a:t>
            </a:r>
            <a:r>
              <a:rPr lang="en-GB" dirty="0"/>
              <a:t>to Local Partnerships since 2011/12.</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1331947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Content Placeholder 2"/>
          <p:cNvSpPr>
            <a:spLocks noGrp="1"/>
          </p:cNvSpPr>
          <p:nvPr>
            <p:ph idx="1"/>
          </p:nvPr>
        </p:nvSpPr>
        <p:spPr>
          <a:xfrm>
            <a:off x="395288" y="1773238"/>
            <a:ext cx="8229600" cy="4525962"/>
          </a:xfrm>
        </p:spPr>
        <p:txBody>
          <a:bodyPr/>
          <a:lstStyle/>
          <a:p>
            <a:pPr eaLnBrk="1" hangingPunct="1"/>
            <a:r>
              <a:rPr lang="en-GB" sz="2000" u="sng" smtClean="0">
                <a:cs typeface="Arial" charset="0"/>
              </a:rPr>
              <a:t>Principles</a:t>
            </a:r>
            <a:r>
              <a:rPr lang="en-GB" sz="2000" smtClean="0">
                <a:cs typeface="Arial" charset="0"/>
              </a:rPr>
              <a:t> for integrated health and social care</a:t>
            </a:r>
          </a:p>
          <a:p>
            <a:pPr eaLnBrk="1" hangingPunct="1"/>
            <a:endParaRPr lang="en-GB" sz="800" smtClean="0">
              <a:cs typeface="Arial" charset="0"/>
            </a:endParaRPr>
          </a:p>
          <a:p>
            <a:pPr eaLnBrk="1" hangingPunct="1"/>
            <a:r>
              <a:rPr lang="en-GB" sz="2000" smtClean="0">
                <a:cs typeface="Arial" charset="0"/>
              </a:rPr>
              <a:t>Nationally agreed </a:t>
            </a:r>
            <a:r>
              <a:rPr lang="en-GB" sz="2000" u="sng" smtClean="0">
                <a:cs typeface="Arial" charset="0"/>
              </a:rPr>
              <a:t>outcomes</a:t>
            </a:r>
            <a:r>
              <a:rPr lang="en-GB" sz="2000" smtClean="0">
                <a:cs typeface="Arial" charset="0"/>
              </a:rPr>
              <a:t> for health and wellbeing</a:t>
            </a:r>
          </a:p>
          <a:p>
            <a:pPr eaLnBrk="1" hangingPunct="1"/>
            <a:endParaRPr lang="en-GB" sz="800" smtClean="0">
              <a:cs typeface="Arial" charset="0"/>
            </a:endParaRPr>
          </a:p>
          <a:p>
            <a:pPr eaLnBrk="1" hangingPunct="1"/>
            <a:r>
              <a:rPr lang="en-GB" sz="2000" smtClean="0">
                <a:cs typeface="Arial" charset="0"/>
              </a:rPr>
              <a:t>Integrated </a:t>
            </a:r>
            <a:r>
              <a:rPr lang="en-GB" sz="2000" u="sng" smtClean="0">
                <a:cs typeface="Arial" charset="0"/>
              </a:rPr>
              <a:t>governance</a:t>
            </a:r>
            <a:r>
              <a:rPr lang="en-GB" sz="2000" smtClean="0">
                <a:cs typeface="Arial" charset="0"/>
              </a:rPr>
              <a:t> arrangements for health and social care: delegation to a body corporate or lead agency</a:t>
            </a:r>
          </a:p>
          <a:p>
            <a:pPr eaLnBrk="1" hangingPunct="1"/>
            <a:endParaRPr lang="en-GB" sz="800" smtClean="0">
              <a:cs typeface="Arial" charset="0"/>
            </a:endParaRPr>
          </a:p>
          <a:p>
            <a:pPr eaLnBrk="1" hangingPunct="1"/>
            <a:r>
              <a:rPr lang="en-GB" sz="2000" smtClean="0">
                <a:cs typeface="Arial" charset="0"/>
              </a:rPr>
              <a:t>Integrated </a:t>
            </a:r>
            <a:r>
              <a:rPr lang="en-GB" sz="2000" u="sng" smtClean="0">
                <a:cs typeface="Arial" charset="0"/>
              </a:rPr>
              <a:t>budgets</a:t>
            </a:r>
            <a:r>
              <a:rPr lang="en-GB" sz="2000" smtClean="0">
                <a:cs typeface="Arial" charset="0"/>
              </a:rPr>
              <a:t> for health and social care</a:t>
            </a:r>
          </a:p>
          <a:p>
            <a:pPr eaLnBrk="1" hangingPunct="1"/>
            <a:endParaRPr lang="en-GB" sz="800" smtClean="0">
              <a:cs typeface="Arial" charset="0"/>
            </a:endParaRPr>
          </a:p>
          <a:p>
            <a:pPr eaLnBrk="1" hangingPunct="1"/>
            <a:r>
              <a:rPr lang="en-GB" sz="2000" smtClean="0">
                <a:cs typeface="Arial" charset="0"/>
              </a:rPr>
              <a:t>Integrated  oversight of </a:t>
            </a:r>
            <a:r>
              <a:rPr lang="en-GB" sz="2000" u="sng" smtClean="0">
                <a:cs typeface="Arial" charset="0"/>
              </a:rPr>
              <a:t>delivery</a:t>
            </a:r>
          </a:p>
          <a:p>
            <a:pPr eaLnBrk="1" hangingPunct="1"/>
            <a:endParaRPr lang="en-GB" sz="800" smtClean="0">
              <a:cs typeface="Arial" charset="0"/>
            </a:endParaRPr>
          </a:p>
          <a:p>
            <a:pPr eaLnBrk="1" hangingPunct="1"/>
            <a:r>
              <a:rPr lang="en-GB" sz="2000" u="sng" smtClean="0">
                <a:cs typeface="Arial" charset="0"/>
              </a:rPr>
              <a:t>Strategic</a:t>
            </a:r>
            <a:r>
              <a:rPr lang="en-GB" sz="2000" smtClean="0">
                <a:cs typeface="Arial" charset="0"/>
              </a:rPr>
              <a:t> planning</a:t>
            </a:r>
          </a:p>
          <a:p>
            <a:pPr eaLnBrk="1" hangingPunct="1"/>
            <a:endParaRPr lang="en-GB" sz="800" smtClean="0">
              <a:cs typeface="Arial" charset="0"/>
            </a:endParaRPr>
          </a:p>
          <a:p>
            <a:pPr eaLnBrk="1" hangingPunct="1"/>
            <a:r>
              <a:rPr lang="en-GB" sz="2000" u="sng" smtClean="0">
                <a:cs typeface="Arial" charset="0"/>
              </a:rPr>
              <a:t>Locality</a:t>
            </a:r>
            <a:r>
              <a:rPr lang="en-GB" sz="2000" smtClean="0">
                <a:cs typeface="Arial" charset="0"/>
              </a:rPr>
              <a:t> planning</a:t>
            </a:r>
          </a:p>
        </p:txBody>
      </p:sp>
      <p:sp>
        <p:nvSpPr>
          <p:cNvPr id="20482" name="Rectangle 2"/>
          <p:cNvSpPr>
            <a:spLocks noGrp="1" noChangeArrowheads="1"/>
          </p:cNvSpPr>
          <p:nvPr>
            <p:ph type="title"/>
          </p:nvPr>
        </p:nvSpPr>
        <p:spPr>
          <a:xfrm>
            <a:off x="468313" y="765175"/>
            <a:ext cx="8229600" cy="936625"/>
          </a:xfrm>
        </p:spPr>
        <p:txBody>
          <a:bodyPr>
            <a:normAutofit fontScale="90000"/>
          </a:bodyPr>
          <a:lstStyle/>
          <a:p>
            <a:pPr eaLnBrk="1" hangingPunct="1"/>
            <a:r>
              <a:rPr lang="en-GB" sz="2800" b="1" smtClean="0">
                <a:cs typeface="Arial" charset="0"/>
              </a:rPr>
              <a:t>Public Bodies (Joint Working) (Scotland) Act (2014)</a:t>
            </a:r>
            <a:br>
              <a:rPr lang="en-GB" sz="2800" b="1" smtClean="0">
                <a:cs typeface="Arial" charset="0"/>
              </a:rPr>
            </a:br>
            <a:r>
              <a:rPr lang="en-GB" sz="4000" smtClean="0">
                <a:cs typeface="Arial" charset="0"/>
              </a:rPr>
              <a:t> </a:t>
            </a:r>
          </a:p>
        </p:txBody>
      </p:sp>
    </p:spTree>
    <p:extLst>
      <p:ext uri="{BB962C8B-B14F-4D97-AF65-F5344CB8AC3E}">
        <p14:creationId xmlns:p14="http://schemas.microsoft.com/office/powerpoint/2010/main" val="18368911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813"/>
            <a:ext cx="8229600" cy="792162"/>
          </a:xfrm>
        </p:spPr>
        <p:txBody>
          <a:bodyPr/>
          <a:lstStyle/>
          <a:p>
            <a:pPr eaLnBrk="1" hangingPunct="1">
              <a:defRPr/>
            </a:pPr>
            <a:r>
              <a:rPr lang="en-GB" sz="2800" b="1" kern="1200" dirty="0">
                <a:solidFill>
                  <a:schemeClr val="tx1"/>
                </a:solidFill>
                <a:ea typeface="+mn-ea"/>
                <a:cs typeface="Arial" pitchFamily="34" charset="0"/>
              </a:rPr>
              <a:t>Timescales </a:t>
            </a:r>
          </a:p>
        </p:txBody>
      </p:sp>
      <p:graphicFrame>
        <p:nvGraphicFramePr>
          <p:cNvPr id="4" name="Content Placeholder 3"/>
          <p:cNvGraphicFramePr>
            <a:graphicFrameLocks noGrp="1"/>
          </p:cNvGraphicFramePr>
          <p:nvPr>
            <p:ph idx="1"/>
          </p:nvPr>
        </p:nvGraphicFramePr>
        <p:xfrm>
          <a:off x="457200" y="1052736"/>
          <a:ext cx="8291264" cy="50734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54899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Content Placeholder 2"/>
          <p:cNvSpPr>
            <a:spLocks noGrp="1"/>
          </p:cNvSpPr>
          <p:nvPr>
            <p:ph idx="1"/>
          </p:nvPr>
        </p:nvSpPr>
        <p:spPr>
          <a:xfrm>
            <a:off x="395288" y="1916113"/>
            <a:ext cx="8229600" cy="3600450"/>
          </a:xfrm>
        </p:spPr>
        <p:txBody>
          <a:bodyPr/>
          <a:lstStyle/>
          <a:p>
            <a:pPr eaLnBrk="1" hangingPunct="1"/>
            <a:r>
              <a:rPr lang="en-GB" sz="2800" smtClean="0">
                <a:cs typeface="Arial" charset="0"/>
              </a:rPr>
              <a:t>Agreeing which model to use</a:t>
            </a:r>
          </a:p>
          <a:p>
            <a:pPr lvl="1" eaLnBrk="1" hangingPunct="1"/>
            <a:r>
              <a:rPr lang="en-GB" sz="2000" smtClean="0">
                <a:cs typeface="Arial" charset="0"/>
              </a:rPr>
              <a:t>So far: 1 lead agency, 30 bodies corporate, 1 undecided</a:t>
            </a:r>
          </a:p>
          <a:p>
            <a:pPr eaLnBrk="1" hangingPunct="1"/>
            <a:r>
              <a:rPr lang="en-GB" sz="2800" smtClean="0">
                <a:cs typeface="Arial" charset="0"/>
              </a:rPr>
              <a:t>Establishing strategic planning groups</a:t>
            </a:r>
            <a:endParaRPr lang="en-GB" sz="1000" smtClean="0">
              <a:cs typeface="Arial" charset="0"/>
            </a:endParaRPr>
          </a:p>
          <a:p>
            <a:pPr eaLnBrk="1" hangingPunct="1"/>
            <a:r>
              <a:rPr lang="en-GB" sz="2800" smtClean="0">
                <a:cs typeface="Arial" charset="0"/>
              </a:rPr>
              <a:t>Consulting on and agreeing localities</a:t>
            </a:r>
          </a:p>
          <a:p>
            <a:pPr eaLnBrk="1" hangingPunct="1"/>
            <a:r>
              <a:rPr lang="en-GB" sz="2800" smtClean="0">
                <a:cs typeface="Arial" charset="0"/>
              </a:rPr>
              <a:t>Starting work on the integration scheme and delegated budgets</a:t>
            </a:r>
          </a:p>
        </p:txBody>
      </p:sp>
      <p:sp>
        <p:nvSpPr>
          <p:cNvPr id="22530" name="Rectangle 2"/>
          <p:cNvSpPr>
            <a:spLocks noGrp="1" noChangeArrowheads="1"/>
          </p:cNvSpPr>
          <p:nvPr>
            <p:ph type="title"/>
          </p:nvPr>
        </p:nvSpPr>
        <p:spPr>
          <a:xfrm>
            <a:off x="468313" y="620713"/>
            <a:ext cx="8229600" cy="936625"/>
          </a:xfrm>
        </p:spPr>
        <p:txBody>
          <a:bodyPr/>
          <a:lstStyle/>
          <a:p>
            <a:pPr eaLnBrk="1" hangingPunct="1"/>
            <a:r>
              <a:rPr lang="en-GB" sz="2800" b="1" dirty="0" smtClean="0">
                <a:cs typeface="Arial" charset="0"/>
              </a:rPr>
              <a:t>What should partnerships be doing now?</a:t>
            </a:r>
          </a:p>
        </p:txBody>
      </p:sp>
    </p:spTree>
    <p:extLst>
      <p:ext uri="{BB962C8B-B14F-4D97-AF65-F5344CB8AC3E}">
        <p14:creationId xmlns:p14="http://schemas.microsoft.com/office/powerpoint/2010/main" val="5628522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t Placeholder 2"/>
          <p:cNvSpPr>
            <a:spLocks noGrp="1"/>
          </p:cNvSpPr>
          <p:nvPr>
            <p:ph idx="1"/>
          </p:nvPr>
        </p:nvSpPr>
        <p:spPr>
          <a:xfrm>
            <a:off x="395288" y="1916113"/>
            <a:ext cx="8229600" cy="2233612"/>
          </a:xfrm>
        </p:spPr>
        <p:txBody>
          <a:bodyPr/>
          <a:lstStyle/>
          <a:p>
            <a:pPr eaLnBrk="1" hangingPunct="1"/>
            <a:r>
              <a:rPr lang="en-GB" sz="2800" smtClean="0">
                <a:cs typeface="Arial" charset="0"/>
              </a:rPr>
              <a:t>Engaging clinicians, particularly GPs</a:t>
            </a:r>
          </a:p>
          <a:p>
            <a:pPr eaLnBrk="1" hangingPunct="1"/>
            <a:endParaRPr lang="en-GB" sz="2800" smtClean="0">
              <a:cs typeface="Arial" charset="0"/>
            </a:endParaRPr>
          </a:p>
          <a:p>
            <a:pPr eaLnBrk="1" hangingPunct="1"/>
            <a:r>
              <a:rPr lang="en-GB" sz="2800" smtClean="0">
                <a:cs typeface="Arial" charset="0"/>
              </a:rPr>
              <a:t>Agreeing delegated budgets</a:t>
            </a:r>
          </a:p>
        </p:txBody>
      </p:sp>
      <p:sp>
        <p:nvSpPr>
          <p:cNvPr id="24578" name="Rectangle 2"/>
          <p:cNvSpPr>
            <a:spLocks noGrp="1" noChangeArrowheads="1"/>
          </p:cNvSpPr>
          <p:nvPr>
            <p:ph type="title"/>
          </p:nvPr>
        </p:nvSpPr>
        <p:spPr>
          <a:xfrm>
            <a:off x="468313" y="549275"/>
            <a:ext cx="8229600" cy="936625"/>
          </a:xfrm>
        </p:spPr>
        <p:txBody>
          <a:bodyPr/>
          <a:lstStyle/>
          <a:p>
            <a:pPr eaLnBrk="1" hangingPunct="1"/>
            <a:r>
              <a:rPr lang="en-GB" sz="2800" b="1" smtClean="0">
                <a:cs typeface="Arial" charset="0"/>
              </a:rPr>
              <a:t>Key challenges</a:t>
            </a:r>
          </a:p>
        </p:txBody>
      </p:sp>
    </p:spTree>
    <p:extLst>
      <p:ext uri="{BB962C8B-B14F-4D97-AF65-F5344CB8AC3E}">
        <p14:creationId xmlns:p14="http://schemas.microsoft.com/office/powerpoint/2010/main" val="17699397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next?</a:t>
            </a:r>
            <a:endParaRPr lang="en-GB" dirty="0"/>
          </a:p>
        </p:txBody>
      </p:sp>
      <p:sp>
        <p:nvSpPr>
          <p:cNvPr id="3" name="Content Placeholder 2"/>
          <p:cNvSpPr>
            <a:spLocks noGrp="1"/>
          </p:cNvSpPr>
          <p:nvPr>
            <p:ph idx="1"/>
          </p:nvPr>
        </p:nvSpPr>
        <p:spPr/>
        <p:txBody>
          <a:bodyPr>
            <a:normAutofit/>
          </a:bodyPr>
          <a:lstStyle/>
          <a:p>
            <a:r>
              <a:rPr lang="en-GB" dirty="0" smtClean="0"/>
              <a:t>Outcomes approach</a:t>
            </a:r>
            <a:endParaRPr lang="en-GB" dirty="0" smtClean="0"/>
          </a:p>
          <a:p>
            <a:r>
              <a:rPr lang="en-GB" dirty="0" smtClean="0"/>
              <a:t>Move </a:t>
            </a:r>
            <a:r>
              <a:rPr lang="en-GB" dirty="0" smtClean="0"/>
              <a:t>to Integrating Care Fund in preparation for wider changes – focused on health inequalities, multi-morbidities and not just </a:t>
            </a:r>
            <a:r>
              <a:rPr lang="en-GB" dirty="0" smtClean="0"/>
              <a:t>older people</a:t>
            </a:r>
            <a:endParaRPr lang="en-GB" dirty="0" smtClean="0"/>
          </a:p>
          <a:p>
            <a:r>
              <a:rPr lang="en-GB" dirty="0" smtClean="0"/>
              <a:t>Update on </a:t>
            </a:r>
            <a:r>
              <a:rPr lang="en-GB" dirty="0" err="1" smtClean="0"/>
              <a:t>RCOP</a:t>
            </a:r>
            <a:r>
              <a:rPr lang="en-GB" dirty="0" smtClean="0"/>
              <a:t> - 2016/17 including reflecting on mainstreaming of </a:t>
            </a:r>
            <a:r>
              <a:rPr lang="en-GB" dirty="0" smtClean="0"/>
              <a:t>change</a:t>
            </a:r>
          </a:p>
          <a:p>
            <a:r>
              <a:rPr lang="en-GB" dirty="0" smtClean="0"/>
              <a:t>Joint strategic commissioning</a:t>
            </a:r>
            <a:endParaRPr lang="en-GB" dirty="0"/>
          </a:p>
        </p:txBody>
      </p:sp>
    </p:spTree>
    <p:extLst>
      <p:ext uri="{BB962C8B-B14F-4D97-AF65-F5344CB8AC3E}">
        <p14:creationId xmlns:p14="http://schemas.microsoft.com/office/powerpoint/2010/main" val="36710599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20688"/>
            <a:ext cx="7772400" cy="648072"/>
          </a:xfrm>
        </p:spPr>
        <p:txBody>
          <a:bodyPr/>
          <a:lstStyle/>
          <a:p>
            <a:r>
              <a:rPr lang="en-GB" sz="3600" dirty="0" smtClean="0"/>
              <a:t>From Personal to National Outcomes</a:t>
            </a:r>
            <a:endParaRPr lang="en-GB" sz="3600" dirty="0"/>
          </a:p>
        </p:txBody>
      </p:sp>
      <p:graphicFrame>
        <p:nvGraphicFramePr>
          <p:cNvPr id="3" name="Table 2"/>
          <p:cNvGraphicFramePr>
            <a:graphicFrameLocks noGrp="1"/>
          </p:cNvGraphicFramePr>
          <p:nvPr>
            <p:extLst>
              <p:ext uri="{D42A27DB-BD31-4B8C-83A1-F6EECF244321}">
                <p14:modId xmlns:p14="http://schemas.microsoft.com/office/powerpoint/2010/main" val="1772491812"/>
              </p:ext>
            </p:extLst>
          </p:nvPr>
        </p:nvGraphicFramePr>
        <p:xfrm>
          <a:off x="683568" y="1441296"/>
          <a:ext cx="7920879" cy="4732000"/>
        </p:xfrm>
        <a:graphic>
          <a:graphicData uri="http://schemas.openxmlformats.org/drawingml/2006/table">
            <a:tbl>
              <a:tblPr firstRow="1" bandRow="1">
                <a:tableStyleId>{3C2FFA5D-87B4-456A-9821-1D502468CF0F}</a:tableStyleId>
              </a:tblPr>
              <a:tblGrid>
                <a:gridCol w="2160240"/>
                <a:gridCol w="3120346"/>
                <a:gridCol w="2640293"/>
              </a:tblGrid>
              <a:tr h="720080">
                <a:tc>
                  <a:txBody>
                    <a:bodyPr/>
                    <a:lstStyle/>
                    <a:p>
                      <a:pPr algn="ctr"/>
                      <a:r>
                        <a:rPr lang="en-GB" dirty="0" smtClean="0"/>
                        <a:t>Outcome Level</a:t>
                      </a:r>
                      <a:endParaRPr lang="en-GB" dirty="0"/>
                    </a:p>
                  </a:txBody>
                  <a:tcPr>
                    <a:solidFill>
                      <a:srgbClr val="00B0F0"/>
                    </a:solidFill>
                  </a:tcPr>
                </a:tc>
                <a:tc>
                  <a:txBody>
                    <a:bodyPr/>
                    <a:lstStyle/>
                    <a:p>
                      <a:pPr algn="ctr"/>
                      <a:r>
                        <a:rPr lang="en-GB" dirty="0" smtClean="0"/>
                        <a:t>Focus</a:t>
                      </a:r>
                      <a:endParaRPr lang="en-GB" dirty="0"/>
                    </a:p>
                  </a:txBody>
                  <a:tcPr>
                    <a:solidFill>
                      <a:srgbClr val="00B0F0"/>
                    </a:solidFill>
                  </a:tcPr>
                </a:tc>
                <a:tc>
                  <a:txBody>
                    <a:bodyPr/>
                    <a:lstStyle/>
                    <a:p>
                      <a:pPr algn="ctr"/>
                      <a:r>
                        <a:rPr lang="en-GB" dirty="0" smtClean="0"/>
                        <a:t>Example</a:t>
                      </a:r>
                      <a:endParaRPr lang="en-GB" dirty="0"/>
                    </a:p>
                  </a:txBody>
                  <a:tcPr>
                    <a:solidFill>
                      <a:srgbClr val="00B0F0"/>
                    </a:solidFill>
                  </a:tcPr>
                </a:tc>
              </a:tr>
              <a:tr h="720080">
                <a:tc>
                  <a:txBody>
                    <a:bodyPr/>
                    <a:lstStyle/>
                    <a:p>
                      <a:r>
                        <a:rPr lang="en-GB" sz="1600" dirty="0" smtClean="0"/>
                        <a:t>Individual / Personal</a:t>
                      </a:r>
                      <a:endParaRPr lang="en-GB" sz="1600" dirty="0"/>
                    </a:p>
                  </a:txBody>
                  <a:tcPr>
                    <a:solidFill>
                      <a:srgbClr val="00B0F0">
                        <a:alpha val="40000"/>
                      </a:srgbClr>
                    </a:solidFill>
                  </a:tcPr>
                </a:tc>
                <a:tc>
                  <a:txBody>
                    <a:bodyPr/>
                    <a:lstStyle/>
                    <a:p>
                      <a:r>
                        <a:rPr lang="en-GB" sz="1600" dirty="0" smtClean="0"/>
                        <a:t>Defined by a</a:t>
                      </a:r>
                      <a:r>
                        <a:rPr lang="en-GB" sz="1600" baseline="0" dirty="0" smtClean="0"/>
                        <a:t> </a:t>
                      </a:r>
                      <a:r>
                        <a:rPr lang="en-GB" sz="1600" dirty="0" smtClean="0"/>
                        <a:t>person as what change/improvement is important to them in life</a:t>
                      </a:r>
                      <a:endParaRPr lang="en-GB" sz="1600" dirty="0"/>
                    </a:p>
                  </a:txBody>
                  <a:tcPr>
                    <a:solidFill>
                      <a:srgbClr val="00B0F0">
                        <a:alpha val="40000"/>
                      </a:srgbClr>
                    </a:solidFill>
                  </a:tcPr>
                </a:tc>
                <a:tc>
                  <a:txBody>
                    <a:bodyPr/>
                    <a:lstStyle/>
                    <a:p>
                      <a:r>
                        <a:rPr lang="en-GB" sz="1600" dirty="0" smtClean="0"/>
                        <a:t>I want to be able to get back to my walking group</a:t>
                      </a:r>
                      <a:endParaRPr lang="en-GB" sz="1600" dirty="0"/>
                    </a:p>
                  </a:txBody>
                  <a:tcPr>
                    <a:solidFill>
                      <a:srgbClr val="00B0F0">
                        <a:alpha val="40000"/>
                      </a:srgbClr>
                    </a:solidFill>
                  </a:tcPr>
                </a:tc>
              </a:tr>
              <a:tr h="720080">
                <a:tc>
                  <a:txBody>
                    <a:bodyPr/>
                    <a:lstStyle/>
                    <a:p>
                      <a:r>
                        <a:rPr lang="en-GB" sz="1600" dirty="0" smtClean="0"/>
                        <a:t>Service / Project</a:t>
                      </a:r>
                      <a:endParaRPr lang="en-GB" sz="1600" dirty="0"/>
                    </a:p>
                  </a:txBody>
                  <a:tcPr>
                    <a:solidFill>
                      <a:schemeClr val="accent1">
                        <a:lumMod val="20000"/>
                        <a:lumOff val="80000"/>
                      </a:schemeClr>
                    </a:solidFill>
                  </a:tcPr>
                </a:tc>
                <a:tc>
                  <a:txBody>
                    <a:bodyPr/>
                    <a:lstStyle/>
                    <a:p>
                      <a:r>
                        <a:rPr lang="en-GB" sz="1600" dirty="0" smtClean="0"/>
                        <a:t>Defined by a service as a key change to work towards with clients/users</a:t>
                      </a:r>
                      <a:endParaRPr lang="en-GB" sz="1600" dirty="0"/>
                    </a:p>
                  </a:txBody>
                  <a:tcPr>
                    <a:solidFill>
                      <a:schemeClr val="accent1">
                        <a:lumMod val="20000"/>
                        <a:lumOff val="80000"/>
                      </a:schemeClr>
                    </a:solidFill>
                  </a:tcPr>
                </a:tc>
                <a:tc>
                  <a:txBody>
                    <a:bodyPr/>
                    <a:lstStyle/>
                    <a:p>
                      <a:r>
                        <a:rPr lang="en-GB" sz="1600" dirty="0" smtClean="0"/>
                        <a:t>We work with older people to improve their ability to get out &amp; about</a:t>
                      </a:r>
                      <a:endParaRPr lang="en-GB" sz="1600" dirty="0"/>
                    </a:p>
                  </a:txBody>
                  <a:tcPr>
                    <a:solidFill>
                      <a:schemeClr val="accent1">
                        <a:lumMod val="20000"/>
                        <a:lumOff val="80000"/>
                      </a:schemeClr>
                    </a:solidFill>
                  </a:tcPr>
                </a:tc>
              </a:tr>
              <a:tr h="720080">
                <a:tc>
                  <a:txBody>
                    <a:bodyPr/>
                    <a:lstStyle/>
                    <a:p>
                      <a:r>
                        <a:rPr lang="en-GB" sz="1600" dirty="0" smtClean="0"/>
                        <a:t>Organisational </a:t>
                      </a:r>
                    </a:p>
                    <a:p>
                      <a:r>
                        <a:rPr lang="en-GB" sz="1400" dirty="0" smtClean="0"/>
                        <a:t>(local authority, NHS board,</a:t>
                      </a:r>
                      <a:r>
                        <a:rPr lang="en-GB" sz="1400" baseline="0" dirty="0" smtClean="0"/>
                        <a:t> 3</a:t>
                      </a:r>
                      <a:r>
                        <a:rPr lang="en-GB" sz="1400" baseline="30000" dirty="0" smtClean="0"/>
                        <a:t>rd</a:t>
                      </a:r>
                      <a:r>
                        <a:rPr lang="en-GB" sz="1400" baseline="0" dirty="0" smtClean="0"/>
                        <a:t> sector)</a:t>
                      </a:r>
                      <a:endParaRPr lang="en-GB" sz="1400" dirty="0"/>
                    </a:p>
                  </a:txBody>
                  <a:tcPr>
                    <a:solidFill>
                      <a:srgbClr val="00B0F0">
                        <a:alpha val="40000"/>
                      </a:srgbClr>
                    </a:solidFill>
                  </a:tcPr>
                </a:tc>
                <a:tc>
                  <a:txBody>
                    <a:bodyPr/>
                    <a:lstStyle/>
                    <a:p>
                      <a:r>
                        <a:rPr lang="en-GB" sz="1600" dirty="0" smtClean="0"/>
                        <a:t>Defined by organisations as a priority aim/goal to work towards</a:t>
                      </a:r>
                      <a:r>
                        <a:rPr lang="en-GB" sz="1600" baseline="0" dirty="0" smtClean="0"/>
                        <a:t> </a:t>
                      </a:r>
                      <a:endParaRPr lang="en-GB" sz="1600" dirty="0"/>
                    </a:p>
                  </a:txBody>
                  <a:tcPr>
                    <a:solidFill>
                      <a:srgbClr val="00B0F0">
                        <a:alpha val="40000"/>
                      </a:srgbClr>
                    </a:solidFill>
                  </a:tcPr>
                </a:tc>
                <a:tc>
                  <a:txBody>
                    <a:bodyPr/>
                    <a:lstStyle/>
                    <a:p>
                      <a:r>
                        <a:rPr lang="en-GB" sz="1600" dirty="0" smtClean="0"/>
                        <a:t>The older people we work with are more socially included/ connected</a:t>
                      </a:r>
                      <a:endParaRPr lang="en-GB" sz="1600" dirty="0"/>
                    </a:p>
                  </a:txBody>
                  <a:tcPr>
                    <a:solidFill>
                      <a:srgbClr val="00B0F0">
                        <a:alpha val="40000"/>
                      </a:srgbClr>
                    </a:solidFill>
                  </a:tcPr>
                </a:tc>
              </a:tr>
              <a:tr h="720080">
                <a:tc>
                  <a:txBody>
                    <a:bodyPr/>
                    <a:lstStyle/>
                    <a:p>
                      <a:r>
                        <a:rPr lang="en-GB" sz="1600" dirty="0" smtClean="0"/>
                        <a:t>Local Partnership </a:t>
                      </a:r>
                      <a:r>
                        <a:rPr lang="en-GB" sz="1400" dirty="0" smtClean="0"/>
                        <a:t>(CPP,</a:t>
                      </a:r>
                      <a:r>
                        <a:rPr lang="en-GB" sz="1400" baseline="0" dirty="0" smtClean="0"/>
                        <a:t> H&amp;SC</a:t>
                      </a:r>
                      <a:r>
                        <a:rPr lang="en-GB" sz="1400" dirty="0" smtClean="0"/>
                        <a:t>)</a:t>
                      </a:r>
                      <a:endParaRPr lang="en-GB" sz="1400" dirty="0"/>
                    </a:p>
                  </a:txBody>
                  <a:tcPr>
                    <a:solidFill>
                      <a:schemeClr val="accent1">
                        <a:lumMod val="20000"/>
                        <a:lumOff val="80000"/>
                      </a:schemeClr>
                    </a:solidFill>
                  </a:tcPr>
                </a:tc>
                <a:tc>
                  <a:txBody>
                    <a:bodyPr/>
                    <a:lstStyle/>
                    <a:p>
                      <a:r>
                        <a:rPr lang="en-GB" sz="1600" dirty="0" smtClean="0"/>
                        <a:t>Defined across organisations as a shared outcome to work towards</a:t>
                      </a:r>
                      <a:endParaRPr lang="en-GB" sz="1600" dirty="0"/>
                    </a:p>
                  </a:txBody>
                  <a:tcPr>
                    <a:solidFill>
                      <a:schemeClr val="accent1">
                        <a:lumMod val="20000"/>
                        <a:lumOff val="80000"/>
                      </a:schemeClr>
                    </a:solidFill>
                  </a:tcPr>
                </a:tc>
                <a:tc>
                  <a:txBody>
                    <a:bodyPr/>
                    <a:lstStyle/>
                    <a:p>
                      <a:r>
                        <a:rPr lang="en-GB" sz="1600" i="0" dirty="0" smtClean="0"/>
                        <a:t>Older</a:t>
                      </a:r>
                      <a:r>
                        <a:rPr lang="en-GB" sz="1600" i="0" baseline="0" dirty="0" smtClean="0"/>
                        <a:t> </a:t>
                      </a:r>
                      <a:r>
                        <a:rPr lang="en-GB" sz="1600" i="0" dirty="0" smtClean="0"/>
                        <a:t>people are able to maintain independent</a:t>
                      </a:r>
                      <a:r>
                        <a:rPr lang="en-GB" sz="1600" i="0" baseline="0" dirty="0" smtClean="0"/>
                        <a:t> living</a:t>
                      </a:r>
                      <a:r>
                        <a:rPr lang="en-GB" sz="1600" i="0" dirty="0" smtClean="0"/>
                        <a:t> for longer</a:t>
                      </a:r>
                      <a:endParaRPr lang="en-GB" sz="1600" i="0" dirty="0"/>
                    </a:p>
                  </a:txBody>
                  <a:tcPr>
                    <a:solidFill>
                      <a:schemeClr val="accent1">
                        <a:lumMod val="20000"/>
                        <a:lumOff val="80000"/>
                      </a:schemeClr>
                    </a:solidFill>
                  </a:tcPr>
                </a:tc>
              </a:tr>
              <a:tr h="720080">
                <a:tc>
                  <a:txBody>
                    <a:bodyPr/>
                    <a:lstStyle/>
                    <a:p>
                      <a:r>
                        <a:rPr lang="en-GB" sz="1600" dirty="0" smtClean="0"/>
                        <a:t>National</a:t>
                      </a:r>
                      <a:endParaRPr lang="en-GB" sz="1600" dirty="0"/>
                    </a:p>
                  </a:txBody>
                  <a:tcPr>
                    <a:solidFill>
                      <a:srgbClr val="00B0F0">
                        <a:alpha val="40000"/>
                      </a:srgbClr>
                    </a:solidFill>
                  </a:tcPr>
                </a:tc>
                <a:tc>
                  <a:txBody>
                    <a:bodyPr/>
                    <a:lstStyle/>
                    <a:p>
                      <a:r>
                        <a:rPr lang="en-GB" sz="1600" dirty="0" smtClean="0"/>
                        <a:t>Defined by government</a:t>
                      </a:r>
                      <a:r>
                        <a:rPr lang="en-GB" sz="1600" baseline="0" dirty="0" smtClean="0"/>
                        <a:t> as priorities for </a:t>
                      </a:r>
                      <a:r>
                        <a:rPr lang="en-GB" sz="1600" dirty="0" smtClean="0"/>
                        <a:t>cross-</a:t>
                      </a:r>
                      <a:r>
                        <a:rPr lang="en-GB" sz="1600" dirty="0" err="1" smtClean="0"/>
                        <a:t>govt</a:t>
                      </a:r>
                      <a:r>
                        <a:rPr lang="en-GB" sz="1600" dirty="0" smtClean="0"/>
                        <a:t> activity</a:t>
                      </a:r>
                      <a:endParaRPr lang="en-GB" sz="1600" dirty="0"/>
                    </a:p>
                  </a:txBody>
                  <a:tcPr>
                    <a:solidFill>
                      <a:srgbClr val="00B0F0">
                        <a:alpha val="40000"/>
                      </a:srgbClr>
                    </a:solidFill>
                  </a:tcPr>
                </a:tc>
                <a:tc>
                  <a:txBody>
                    <a:bodyPr/>
                    <a:lstStyle/>
                    <a:p>
                      <a:r>
                        <a:rPr lang="en-GB" sz="1600" dirty="0" smtClean="0"/>
                        <a:t>We live longer, healthier lives</a:t>
                      </a:r>
                      <a:endParaRPr lang="en-GB" sz="1600" dirty="0"/>
                    </a:p>
                  </a:txBody>
                  <a:tcPr>
                    <a:solidFill>
                      <a:srgbClr val="00B0F0">
                        <a:alpha val="40000"/>
                      </a:srgbClr>
                    </a:solidFill>
                  </a:tcPr>
                </a:tc>
              </a:tr>
            </a:tbl>
          </a:graphicData>
        </a:graphic>
      </p:graphicFrame>
      <p:sp>
        <p:nvSpPr>
          <p:cNvPr id="4" name="TextBox 3"/>
          <p:cNvSpPr txBox="1"/>
          <p:nvPr/>
        </p:nvSpPr>
        <p:spPr>
          <a:xfrm>
            <a:off x="251520" y="6381328"/>
            <a:ext cx="8568952" cy="307777"/>
          </a:xfrm>
          <a:prstGeom prst="rect">
            <a:avLst/>
          </a:prstGeom>
          <a:noFill/>
        </p:spPr>
        <p:txBody>
          <a:bodyPr wrap="square" rtlCol="0">
            <a:spAutoFit/>
          </a:bodyPr>
          <a:lstStyle/>
          <a:p>
            <a:pPr defTabSz="914400"/>
            <a:r>
              <a:rPr lang="en-GB" sz="1400" b="1" i="1" dirty="0" smtClean="0">
                <a:solidFill>
                  <a:srgbClr val="000000"/>
                </a:solidFill>
              </a:rPr>
              <a:t>Source: Talking Points: Personal Outcomes Approach, JIT June 2012</a:t>
            </a:r>
            <a:endParaRPr lang="en-GB" sz="1400" b="1" i="1" dirty="0">
              <a:solidFill>
                <a:srgbClr val="000000"/>
              </a:solidFill>
            </a:endParaRPr>
          </a:p>
        </p:txBody>
      </p:sp>
    </p:spTree>
    <p:extLst>
      <p:ext uri="{BB962C8B-B14F-4D97-AF65-F5344CB8AC3E}">
        <p14:creationId xmlns:p14="http://schemas.microsoft.com/office/powerpoint/2010/main" val="14116802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41" name="Group 10"/>
          <p:cNvGrpSpPr>
            <a:grpSpLocks/>
          </p:cNvGrpSpPr>
          <p:nvPr/>
        </p:nvGrpSpPr>
        <p:grpSpPr bwMode="auto">
          <a:xfrm>
            <a:off x="1" y="93663"/>
            <a:ext cx="3014132" cy="2558150"/>
            <a:chOff x="1" y="93936"/>
            <a:chExt cx="3014375" cy="2557557"/>
          </a:xfrm>
        </p:grpSpPr>
        <p:pic>
          <p:nvPicPr>
            <p:cNvPr id="112659" name="Picture 3"/>
            <p:cNvPicPr>
              <a:picLocks noChangeAspect="1" noChangeArrowheads="1"/>
            </p:cNvPicPr>
            <p:nvPr/>
          </p:nvPicPr>
          <p:blipFill>
            <a:blip r:embed="rId3"/>
            <a:srcRect/>
            <a:stretch>
              <a:fillRect/>
            </a:stretch>
          </p:blipFill>
          <p:spPr bwMode="auto">
            <a:xfrm>
              <a:off x="72008" y="93936"/>
              <a:ext cx="2555776" cy="1966912"/>
            </a:xfrm>
            <a:prstGeom prst="rect">
              <a:avLst/>
            </a:prstGeom>
            <a:noFill/>
            <a:ln w="9525">
              <a:noFill/>
              <a:miter lim="800000"/>
              <a:headEnd/>
              <a:tailEnd/>
            </a:ln>
          </p:spPr>
        </p:pic>
        <p:sp>
          <p:nvSpPr>
            <p:cNvPr id="112660" name="TextBox 4"/>
            <p:cNvSpPr txBox="1">
              <a:spLocks noChangeArrowheads="1"/>
            </p:cNvSpPr>
            <p:nvPr/>
          </p:nvSpPr>
          <p:spPr bwMode="auto">
            <a:xfrm>
              <a:off x="1" y="2005312"/>
              <a:ext cx="3014375" cy="646181"/>
            </a:xfrm>
            <a:prstGeom prst="rect">
              <a:avLst/>
            </a:prstGeom>
            <a:noFill/>
            <a:ln w="9525">
              <a:noFill/>
              <a:miter lim="800000"/>
              <a:headEnd/>
              <a:tailEnd/>
            </a:ln>
          </p:spPr>
          <p:txBody>
            <a:bodyPr wrap="square">
              <a:spAutoFit/>
            </a:bodyPr>
            <a:lstStyle/>
            <a:p>
              <a:pPr defTabSz="914400"/>
              <a:r>
                <a:rPr lang="en-GB" dirty="0">
                  <a:solidFill>
                    <a:prstClr val="black"/>
                  </a:solidFill>
                  <a:latin typeface="Calibri" pitchFamily="34" charset="0"/>
                </a:rPr>
                <a:t>Mental health &amp; </a:t>
              </a:r>
              <a:r>
                <a:rPr lang="en-GB" dirty="0" smtClean="0">
                  <a:solidFill>
                    <a:prstClr val="black"/>
                  </a:solidFill>
                  <a:latin typeface="Calibri" pitchFamily="34" charset="0"/>
                </a:rPr>
                <a:t>wellbeing, staying positive and in control</a:t>
              </a:r>
              <a:endParaRPr lang="en-GB" dirty="0">
                <a:solidFill>
                  <a:prstClr val="black"/>
                </a:solidFill>
                <a:latin typeface="Calibri" pitchFamily="34" charset="0"/>
              </a:endParaRPr>
            </a:p>
          </p:txBody>
        </p:sp>
      </p:grpSp>
      <p:grpSp>
        <p:nvGrpSpPr>
          <p:cNvPr id="112642" name="Group 15"/>
          <p:cNvGrpSpPr>
            <a:grpSpLocks/>
          </p:cNvGrpSpPr>
          <p:nvPr/>
        </p:nvGrpSpPr>
        <p:grpSpPr bwMode="auto">
          <a:xfrm>
            <a:off x="360363" y="2651812"/>
            <a:ext cx="4801447" cy="1893239"/>
            <a:chOff x="359693" y="2541136"/>
            <a:chExt cx="4802814" cy="2006727"/>
          </a:xfrm>
        </p:grpSpPr>
        <p:pic>
          <p:nvPicPr>
            <p:cNvPr id="112657" name="Picture 2"/>
            <p:cNvPicPr>
              <a:picLocks noChangeAspect="1" noChangeArrowheads="1"/>
            </p:cNvPicPr>
            <p:nvPr/>
          </p:nvPicPr>
          <p:blipFill>
            <a:blip r:embed="rId4"/>
            <a:srcRect/>
            <a:stretch>
              <a:fillRect/>
            </a:stretch>
          </p:blipFill>
          <p:spPr bwMode="auto">
            <a:xfrm>
              <a:off x="359693" y="2541136"/>
              <a:ext cx="2124075" cy="1967984"/>
            </a:xfrm>
            <a:prstGeom prst="rect">
              <a:avLst/>
            </a:prstGeom>
            <a:noFill/>
            <a:ln w="9525">
              <a:noFill/>
              <a:miter lim="800000"/>
              <a:headEnd/>
              <a:tailEnd/>
            </a:ln>
          </p:spPr>
        </p:pic>
        <p:sp>
          <p:nvSpPr>
            <p:cNvPr id="112658" name="TextBox 8"/>
            <p:cNvSpPr txBox="1">
              <a:spLocks noChangeArrowheads="1"/>
            </p:cNvSpPr>
            <p:nvPr/>
          </p:nvSpPr>
          <p:spPr bwMode="auto">
            <a:xfrm>
              <a:off x="2483768" y="3862788"/>
              <a:ext cx="2678739" cy="685075"/>
            </a:xfrm>
            <a:prstGeom prst="rect">
              <a:avLst/>
            </a:prstGeom>
            <a:noFill/>
            <a:ln w="9525">
              <a:noFill/>
              <a:miter lim="800000"/>
              <a:headEnd/>
              <a:tailEnd/>
            </a:ln>
          </p:spPr>
          <p:txBody>
            <a:bodyPr wrap="none">
              <a:spAutoFit/>
            </a:bodyPr>
            <a:lstStyle/>
            <a:p>
              <a:pPr defTabSz="914400"/>
              <a:r>
                <a:rPr lang="en-GB" dirty="0">
                  <a:solidFill>
                    <a:prstClr val="black"/>
                  </a:solidFill>
                  <a:latin typeface="Calibri" pitchFamily="34" charset="0"/>
                </a:rPr>
                <a:t>Healthy lifestyle, </a:t>
              </a:r>
            </a:p>
            <a:p>
              <a:pPr defTabSz="914400"/>
              <a:r>
                <a:rPr lang="en-GB" dirty="0" smtClean="0">
                  <a:solidFill>
                    <a:prstClr val="black"/>
                  </a:solidFill>
                  <a:latin typeface="Calibri" pitchFamily="34" charset="0"/>
                </a:rPr>
                <a:t>Keeping active, eating well</a:t>
              </a:r>
              <a:endParaRPr lang="en-GB" dirty="0">
                <a:solidFill>
                  <a:prstClr val="black"/>
                </a:solidFill>
                <a:latin typeface="Calibri" pitchFamily="34" charset="0"/>
              </a:endParaRPr>
            </a:p>
          </p:txBody>
        </p:sp>
      </p:grpSp>
      <p:grpSp>
        <p:nvGrpSpPr>
          <p:cNvPr id="112643" name="Group 13"/>
          <p:cNvGrpSpPr>
            <a:grpSpLocks/>
          </p:cNvGrpSpPr>
          <p:nvPr/>
        </p:nvGrpSpPr>
        <p:grpSpPr bwMode="auto">
          <a:xfrm>
            <a:off x="5634037" y="4572000"/>
            <a:ext cx="2768600" cy="1881188"/>
            <a:chOff x="5633443" y="4571836"/>
            <a:chExt cx="2769182" cy="1881500"/>
          </a:xfrm>
        </p:grpSpPr>
        <p:sp>
          <p:nvSpPr>
            <p:cNvPr id="112655" name="TextBox 7"/>
            <p:cNvSpPr txBox="1">
              <a:spLocks noChangeArrowheads="1"/>
            </p:cNvSpPr>
            <p:nvPr/>
          </p:nvSpPr>
          <p:spPr bwMode="auto">
            <a:xfrm>
              <a:off x="5633443" y="4571836"/>
              <a:ext cx="2767429" cy="369393"/>
            </a:xfrm>
            <a:prstGeom prst="rect">
              <a:avLst/>
            </a:prstGeom>
            <a:noFill/>
            <a:ln w="9525">
              <a:noFill/>
              <a:miter lim="800000"/>
              <a:headEnd/>
              <a:tailEnd/>
            </a:ln>
          </p:spPr>
          <p:txBody>
            <a:bodyPr wrap="none">
              <a:spAutoFit/>
            </a:bodyPr>
            <a:lstStyle/>
            <a:p>
              <a:pPr defTabSz="914400"/>
              <a:r>
                <a:rPr lang="en-GB" dirty="0">
                  <a:solidFill>
                    <a:prstClr val="black"/>
                  </a:solidFill>
                  <a:latin typeface="Calibri" pitchFamily="34" charset="0"/>
                </a:rPr>
                <a:t>Financial/material security</a:t>
              </a:r>
              <a:r>
                <a:rPr lang="en-GB" dirty="0" smtClean="0">
                  <a:solidFill>
                    <a:prstClr val="black"/>
                  </a:solidFill>
                  <a:latin typeface="Calibri" pitchFamily="34" charset="0"/>
                </a:rPr>
                <a:t>,</a:t>
              </a:r>
              <a:endParaRPr lang="en-GB" dirty="0">
                <a:solidFill>
                  <a:prstClr val="black"/>
                </a:solidFill>
                <a:latin typeface="Calibri" pitchFamily="34" charset="0"/>
              </a:endParaRPr>
            </a:p>
          </p:txBody>
        </p:sp>
        <p:pic>
          <p:nvPicPr>
            <p:cNvPr id="112656" name="Picture 5"/>
            <p:cNvPicPr>
              <a:picLocks noChangeAspect="1" noChangeArrowheads="1"/>
            </p:cNvPicPr>
            <p:nvPr/>
          </p:nvPicPr>
          <p:blipFill>
            <a:blip r:embed="rId5"/>
            <a:srcRect/>
            <a:stretch>
              <a:fillRect/>
            </a:stretch>
          </p:blipFill>
          <p:spPr bwMode="auto">
            <a:xfrm>
              <a:off x="5661335" y="4953148"/>
              <a:ext cx="2741290" cy="1500188"/>
            </a:xfrm>
            <a:prstGeom prst="rect">
              <a:avLst/>
            </a:prstGeom>
            <a:noFill/>
            <a:ln w="9525">
              <a:noFill/>
              <a:miter lim="800000"/>
              <a:headEnd/>
              <a:tailEnd/>
            </a:ln>
          </p:spPr>
        </p:pic>
      </p:grpSp>
      <p:grpSp>
        <p:nvGrpSpPr>
          <p:cNvPr id="112644" name="Group 24"/>
          <p:cNvGrpSpPr>
            <a:grpSpLocks/>
          </p:cNvGrpSpPr>
          <p:nvPr/>
        </p:nvGrpSpPr>
        <p:grpSpPr bwMode="auto">
          <a:xfrm>
            <a:off x="657225" y="4724400"/>
            <a:ext cx="4719638" cy="2014538"/>
            <a:chOff x="414" y="2976"/>
            <a:chExt cx="2973" cy="1269"/>
          </a:xfrm>
        </p:grpSpPr>
        <p:sp>
          <p:nvSpPr>
            <p:cNvPr id="112653" name="TextBox 5"/>
            <p:cNvSpPr txBox="1">
              <a:spLocks noChangeArrowheads="1"/>
            </p:cNvSpPr>
            <p:nvPr/>
          </p:nvSpPr>
          <p:spPr bwMode="auto">
            <a:xfrm>
              <a:off x="2049" y="2976"/>
              <a:ext cx="1338" cy="1269"/>
            </a:xfrm>
            <a:prstGeom prst="rect">
              <a:avLst/>
            </a:prstGeom>
            <a:noFill/>
            <a:ln w="9525">
              <a:noFill/>
              <a:miter lim="800000"/>
              <a:headEnd/>
              <a:tailEnd/>
            </a:ln>
          </p:spPr>
          <p:txBody>
            <a:bodyPr wrap="none">
              <a:spAutoFit/>
            </a:bodyPr>
            <a:lstStyle/>
            <a:p>
              <a:pPr defTabSz="914400"/>
              <a:r>
                <a:rPr lang="en-GB" b="1">
                  <a:solidFill>
                    <a:prstClr val="black"/>
                  </a:solidFill>
                  <a:latin typeface="Calibri" pitchFamily="34" charset="0"/>
                </a:rPr>
                <a:t>Social environment</a:t>
              </a:r>
              <a:r>
                <a:rPr lang="en-GB">
                  <a:solidFill>
                    <a:prstClr val="black"/>
                  </a:solidFill>
                  <a:latin typeface="Calibri" pitchFamily="34" charset="0"/>
                </a:rPr>
                <a:t> </a:t>
              </a:r>
            </a:p>
            <a:p>
              <a:pPr defTabSz="914400"/>
              <a:r>
                <a:rPr lang="en-GB">
                  <a:solidFill>
                    <a:prstClr val="black"/>
                  </a:solidFill>
                  <a:latin typeface="Calibri" pitchFamily="34" charset="0"/>
                </a:rPr>
                <a:t>Secure &amp; supportive </a:t>
              </a:r>
            </a:p>
            <a:p>
              <a:pPr defTabSz="914400"/>
              <a:r>
                <a:rPr lang="en-GB">
                  <a:solidFill>
                    <a:prstClr val="black"/>
                  </a:solidFill>
                  <a:latin typeface="Calibri" pitchFamily="34" charset="0"/>
                </a:rPr>
                <a:t>relationships</a:t>
              </a:r>
            </a:p>
            <a:p>
              <a:pPr defTabSz="914400"/>
              <a:r>
                <a:rPr lang="en-GB">
                  <a:solidFill>
                    <a:prstClr val="black"/>
                  </a:solidFill>
                  <a:latin typeface="Calibri" pitchFamily="34" charset="0"/>
                </a:rPr>
                <a:t>Participation in </a:t>
              </a:r>
            </a:p>
            <a:p>
              <a:pPr defTabSz="914400"/>
              <a:r>
                <a:rPr lang="en-GB">
                  <a:solidFill>
                    <a:prstClr val="black"/>
                  </a:solidFill>
                  <a:latin typeface="Calibri" pitchFamily="34" charset="0"/>
                </a:rPr>
                <a:t>community life</a:t>
              </a:r>
            </a:p>
            <a:p>
              <a:pPr defTabSz="914400"/>
              <a:r>
                <a:rPr lang="en-GB">
                  <a:solidFill>
                    <a:prstClr val="black"/>
                  </a:solidFill>
                  <a:latin typeface="Calibri" pitchFamily="34" charset="0"/>
                </a:rPr>
                <a:t>Making a positive </a:t>
              </a:r>
            </a:p>
            <a:p>
              <a:pPr defTabSz="914400"/>
              <a:r>
                <a:rPr lang="en-GB">
                  <a:solidFill>
                    <a:prstClr val="black"/>
                  </a:solidFill>
                  <a:latin typeface="Calibri" pitchFamily="34" charset="0"/>
                </a:rPr>
                <a:t>contribution</a:t>
              </a:r>
            </a:p>
          </p:txBody>
        </p:sp>
        <p:pic>
          <p:nvPicPr>
            <p:cNvPr id="112654" name="Picture 6"/>
            <p:cNvPicPr>
              <a:picLocks noChangeAspect="1" noChangeArrowheads="1"/>
            </p:cNvPicPr>
            <p:nvPr/>
          </p:nvPicPr>
          <p:blipFill>
            <a:blip r:embed="rId6"/>
            <a:srcRect/>
            <a:stretch>
              <a:fillRect/>
            </a:stretch>
          </p:blipFill>
          <p:spPr bwMode="auto">
            <a:xfrm>
              <a:off x="414" y="3067"/>
              <a:ext cx="1650" cy="1098"/>
            </a:xfrm>
            <a:prstGeom prst="rect">
              <a:avLst/>
            </a:prstGeom>
            <a:noFill/>
            <a:ln w="9525">
              <a:noFill/>
              <a:miter lim="800000"/>
              <a:headEnd/>
              <a:tailEnd/>
            </a:ln>
          </p:spPr>
        </p:pic>
      </p:grpSp>
      <p:grpSp>
        <p:nvGrpSpPr>
          <p:cNvPr id="112645" name="Group 12"/>
          <p:cNvGrpSpPr>
            <a:grpSpLocks/>
          </p:cNvGrpSpPr>
          <p:nvPr/>
        </p:nvGrpSpPr>
        <p:grpSpPr bwMode="auto">
          <a:xfrm>
            <a:off x="6530975" y="44450"/>
            <a:ext cx="2622550" cy="3106738"/>
            <a:chOff x="6531746" y="84820"/>
            <a:chExt cx="2621786" cy="3106832"/>
          </a:xfrm>
        </p:grpSpPr>
        <p:sp>
          <p:nvSpPr>
            <p:cNvPr id="112651" name="TextBox 6"/>
            <p:cNvSpPr txBox="1">
              <a:spLocks noChangeArrowheads="1"/>
            </p:cNvSpPr>
            <p:nvPr/>
          </p:nvSpPr>
          <p:spPr bwMode="auto">
            <a:xfrm>
              <a:off x="6557139" y="2000991"/>
              <a:ext cx="2596393" cy="1190661"/>
            </a:xfrm>
            <a:prstGeom prst="rect">
              <a:avLst/>
            </a:prstGeom>
            <a:noFill/>
            <a:ln w="9525">
              <a:noFill/>
              <a:miter lim="800000"/>
              <a:headEnd/>
              <a:tailEnd/>
            </a:ln>
          </p:spPr>
          <p:txBody>
            <a:bodyPr wrap="none">
              <a:spAutoFit/>
            </a:bodyPr>
            <a:lstStyle/>
            <a:p>
              <a:pPr defTabSz="914400"/>
              <a:r>
                <a:rPr lang="en-GB">
                  <a:solidFill>
                    <a:prstClr val="black"/>
                  </a:solidFill>
                  <a:latin typeface="Calibri" pitchFamily="34" charset="0"/>
                </a:rPr>
                <a:t>Physical environment</a:t>
              </a:r>
            </a:p>
            <a:p>
              <a:pPr defTabSz="914400"/>
              <a:r>
                <a:rPr lang="en-GB">
                  <a:solidFill>
                    <a:prstClr val="black"/>
                  </a:solidFill>
                  <a:latin typeface="Calibri" pitchFamily="34" charset="0"/>
                </a:rPr>
                <a:t>Housing, neighbourhood, </a:t>
              </a:r>
            </a:p>
            <a:p>
              <a:pPr defTabSz="914400"/>
              <a:r>
                <a:rPr lang="en-GB">
                  <a:solidFill>
                    <a:prstClr val="black"/>
                  </a:solidFill>
                  <a:latin typeface="Calibri" pitchFamily="34" charset="0"/>
                </a:rPr>
                <a:t>Transport/mobility</a:t>
              </a:r>
            </a:p>
            <a:p>
              <a:pPr defTabSz="914400"/>
              <a:r>
                <a:rPr lang="en-GB">
                  <a:solidFill>
                    <a:prstClr val="black"/>
                  </a:solidFill>
                  <a:latin typeface="Calibri" pitchFamily="34" charset="0"/>
                </a:rPr>
                <a:t>Feeling safe</a:t>
              </a:r>
            </a:p>
          </p:txBody>
        </p:sp>
        <p:pic>
          <p:nvPicPr>
            <p:cNvPr id="112652" name="Picture 7"/>
            <p:cNvPicPr>
              <a:picLocks noChangeAspect="1" noChangeArrowheads="1"/>
            </p:cNvPicPr>
            <p:nvPr/>
          </p:nvPicPr>
          <p:blipFill>
            <a:blip r:embed="rId7"/>
            <a:srcRect/>
            <a:stretch>
              <a:fillRect/>
            </a:stretch>
          </p:blipFill>
          <p:spPr bwMode="auto">
            <a:xfrm>
              <a:off x="6531746" y="84820"/>
              <a:ext cx="2476500" cy="1847850"/>
            </a:xfrm>
            <a:prstGeom prst="rect">
              <a:avLst/>
            </a:prstGeom>
            <a:noFill/>
            <a:ln w="9525">
              <a:noFill/>
              <a:miter lim="800000"/>
              <a:headEnd/>
              <a:tailEnd/>
            </a:ln>
          </p:spPr>
        </p:pic>
      </p:grpSp>
      <p:sp>
        <p:nvSpPr>
          <p:cNvPr id="112646" name="TextBox 3"/>
          <p:cNvSpPr txBox="1">
            <a:spLocks noChangeArrowheads="1"/>
          </p:cNvSpPr>
          <p:nvPr/>
        </p:nvSpPr>
        <p:spPr bwMode="auto">
          <a:xfrm>
            <a:off x="4930775" y="260350"/>
            <a:ext cx="1657350" cy="641350"/>
          </a:xfrm>
          <a:prstGeom prst="rect">
            <a:avLst/>
          </a:prstGeom>
          <a:noFill/>
          <a:ln w="9525">
            <a:noFill/>
            <a:miter lim="800000"/>
            <a:headEnd/>
            <a:tailEnd/>
          </a:ln>
        </p:spPr>
        <p:txBody>
          <a:bodyPr>
            <a:spAutoFit/>
          </a:bodyPr>
          <a:lstStyle/>
          <a:p>
            <a:pPr defTabSz="914400"/>
            <a:r>
              <a:rPr lang="en-GB">
                <a:solidFill>
                  <a:prstClr val="black"/>
                </a:solidFill>
                <a:latin typeface="Calibri" pitchFamily="34" charset="0"/>
              </a:rPr>
              <a:t>Physical health &amp; function</a:t>
            </a:r>
          </a:p>
        </p:txBody>
      </p:sp>
      <p:pic>
        <p:nvPicPr>
          <p:cNvPr id="112647" name="Picture 9"/>
          <p:cNvPicPr>
            <a:picLocks noChangeAspect="1" noChangeArrowheads="1"/>
          </p:cNvPicPr>
          <p:nvPr/>
        </p:nvPicPr>
        <p:blipFill>
          <a:blip r:embed="rId8"/>
          <a:srcRect/>
          <a:stretch>
            <a:fillRect/>
          </a:stretch>
        </p:blipFill>
        <p:spPr bwMode="auto">
          <a:xfrm>
            <a:off x="3203575" y="188913"/>
            <a:ext cx="1765300" cy="2038350"/>
          </a:xfrm>
          <a:prstGeom prst="rect">
            <a:avLst/>
          </a:prstGeom>
          <a:noFill/>
          <a:ln w="9525">
            <a:noFill/>
            <a:miter lim="800000"/>
            <a:headEnd/>
            <a:tailEnd/>
          </a:ln>
        </p:spPr>
      </p:pic>
      <p:sp>
        <p:nvSpPr>
          <p:cNvPr id="112648" name="TextBox 9"/>
          <p:cNvSpPr txBox="1">
            <a:spLocks noChangeArrowheads="1"/>
          </p:cNvSpPr>
          <p:nvPr/>
        </p:nvSpPr>
        <p:spPr bwMode="auto">
          <a:xfrm>
            <a:off x="6372225" y="3122613"/>
            <a:ext cx="2447925" cy="1373187"/>
          </a:xfrm>
          <a:prstGeom prst="rect">
            <a:avLst/>
          </a:prstGeom>
          <a:noFill/>
          <a:ln w="9525">
            <a:noFill/>
            <a:miter lim="800000"/>
            <a:headEnd/>
            <a:tailEnd/>
          </a:ln>
        </p:spPr>
        <p:txBody>
          <a:bodyPr>
            <a:spAutoFit/>
          </a:bodyPr>
          <a:lstStyle/>
          <a:p>
            <a:pPr algn="ctr" defTabSz="914400"/>
            <a:r>
              <a:rPr lang="en-GB" sz="2800" dirty="0">
                <a:solidFill>
                  <a:prstClr val="black"/>
                </a:solidFill>
                <a:latin typeface="Aharoni"/>
                <a:ea typeface="Aharoni"/>
                <a:cs typeface="Aharoni"/>
              </a:rPr>
              <a:t>What Outcomes are </a:t>
            </a:r>
            <a:r>
              <a:rPr lang="en-GB" sz="2800" dirty="0" smtClean="0">
                <a:solidFill>
                  <a:prstClr val="black"/>
                </a:solidFill>
                <a:latin typeface="Aharoni"/>
                <a:ea typeface="Aharoni"/>
                <a:cs typeface="Aharoni"/>
              </a:rPr>
              <a:t>valued</a:t>
            </a:r>
            <a:r>
              <a:rPr lang="en-GB" sz="2800" dirty="0">
                <a:solidFill>
                  <a:prstClr val="black"/>
                </a:solidFill>
                <a:latin typeface="Aharoni"/>
                <a:ea typeface="Aharoni"/>
                <a:cs typeface="Aharoni"/>
              </a:rPr>
              <a:t>?</a:t>
            </a:r>
          </a:p>
        </p:txBody>
      </p:sp>
      <p:pic>
        <p:nvPicPr>
          <p:cNvPr id="112649" name="Picture 21" descr="ANd9GcSnI1wrYiIgo7rHkhomLMXum-Iww5gmUWFFYWhdpGe7cUfuS4eTQabG4Aut">
            <a:hlinkClick r:id="rId9"/>
          </p:cNvPr>
          <p:cNvPicPr>
            <a:picLocks noChangeAspect="1" noChangeArrowheads="1"/>
          </p:cNvPicPr>
          <p:nvPr/>
        </p:nvPicPr>
        <p:blipFill>
          <a:blip r:embed="rId10"/>
          <a:srcRect/>
          <a:stretch>
            <a:fillRect/>
          </a:stretch>
        </p:blipFill>
        <p:spPr bwMode="auto">
          <a:xfrm>
            <a:off x="4284663" y="2709863"/>
            <a:ext cx="1943100" cy="1439862"/>
          </a:xfrm>
          <a:prstGeom prst="rect">
            <a:avLst/>
          </a:prstGeom>
          <a:noFill/>
          <a:ln w="9525">
            <a:noFill/>
            <a:miter lim="800000"/>
            <a:headEnd/>
            <a:tailEnd/>
          </a:ln>
        </p:spPr>
      </p:pic>
      <p:sp>
        <p:nvSpPr>
          <p:cNvPr id="112650" name="Text Box 23"/>
          <p:cNvSpPr txBox="1">
            <a:spLocks noChangeArrowheads="1"/>
          </p:cNvSpPr>
          <p:nvPr/>
        </p:nvSpPr>
        <p:spPr bwMode="auto">
          <a:xfrm>
            <a:off x="4284663" y="2349500"/>
            <a:ext cx="2016125" cy="366713"/>
          </a:xfrm>
          <a:prstGeom prst="rect">
            <a:avLst/>
          </a:prstGeom>
          <a:noFill/>
          <a:ln w="9525">
            <a:noFill/>
            <a:miter lim="800000"/>
            <a:headEnd/>
            <a:tailEnd/>
          </a:ln>
        </p:spPr>
        <p:txBody>
          <a:bodyPr>
            <a:spAutoFit/>
          </a:bodyPr>
          <a:lstStyle/>
          <a:p>
            <a:pPr defTabSz="914400">
              <a:spcBef>
                <a:spcPct val="50000"/>
              </a:spcBef>
            </a:pPr>
            <a:r>
              <a:rPr lang="en-GB">
                <a:solidFill>
                  <a:prstClr val="black"/>
                </a:solidFill>
                <a:latin typeface="Calibri" pitchFamily="34" charset="0"/>
              </a:rPr>
              <a:t>Independent living</a:t>
            </a:r>
          </a:p>
        </p:txBody>
      </p:sp>
    </p:spTree>
    <p:extLst>
      <p:ext uri="{BB962C8B-B14F-4D97-AF65-F5344CB8AC3E}">
        <p14:creationId xmlns:p14="http://schemas.microsoft.com/office/powerpoint/2010/main" val="17430245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descr="HS Powerpoint slides2.jpg"/>
          <p:cNvPicPr>
            <a:picLocks noChangeAspect="1"/>
          </p:cNvPicPr>
          <p:nvPr/>
        </p:nvPicPr>
        <p:blipFill>
          <a:blip r:embed="rId3"/>
          <a:srcRect/>
          <a:stretch>
            <a:fillRect/>
          </a:stretch>
        </p:blipFill>
        <p:spPr bwMode="auto">
          <a:xfrm>
            <a:off x="0" y="0"/>
            <a:ext cx="9170988" cy="6858000"/>
          </a:xfrm>
          <a:prstGeom prst="rect">
            <a:avLst/>
          </a:prstGeom>
          <a:noFill/>
          <a:ln w="9525">
            <a:noFill/>
            <a:miter lim="800000"/>
            <a:headEnd/>
            <a:tailEnd/>
          </a:ln>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989" y="491066"/>
            <a:ext cx="9143999" cy="5706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a:xfrm>
            <a:off x="186267" y="491066"/>
            <a:ext cx="8500533" cy="926571"/>
          </a:xfrm>
          <a:solidFill>
            <a:schemeClr val="bg1"/>
          </a:solidFill>
        </p:spPr>
        <p:txBody>
          <a:bodyPr/>
          <a:lstStyle/>
          <a:p>
            <a:r>
              <a:rPr lang="en-GB" dirty="0" smtClean="0">
                <a:latin typeface="Arial" panose="020B0604020202020204" pitchFamily="34" charset="0"/>
                <a:cs typeface="Arial" panose="020B0604020202020204" pitchFamily="34" charset="0"/>
              </a:rPr>
              <a:t>Strategic outcomes model</a:t>
            </a:r>
            <a:endParaRPr lang="en-GB" dirty="0">
              <a:latin typeface="Arial" panose="020B0604020202020204" pitchFamily="34" charset="0"/>
              <a:cs typeface="Arial" panose="020B0604020202020204" pitchFamily="34" charset="0"/>
            </a:endParaRPr>
          </a:p>
        </p:txBody>
      </p:sp>
      <p:sp>
        <p:nvSpPr>
          <p:cNvPr id="5" name="TextBox 4"/>
          <p:cNvSpPr txBox="1"/>
          <p:nvPr/>
        </p:nvSpPr>
        <p:spPr>
          <a:xfrm rot="5400000">
            <a:off x="-766459" y="3476451"/>
            <a:ext cx="1481296" cy="1384995"/>
          </a:xfrm>
          <a:prstGeom prst="rect">
            <a:avLst/>
          </a:prstGeom>
          <a:solidFill>
            <a:schemeClr val="bg1"/>
          </a:solidFill>
        </p:spPr>
        <p:txBody>
          <a:bodyPr wrap="square" rtlCol="0">
            <a:spAutoFit/>
          </a:bodyPr>
          <a:lstStyle/>
          <a:p>
            <a:r>
              <a:rPr lang="en-GB" sz="2800" dirty="0" err="1" smtClean="0">
                <a:solidFill>
                  <a:schemeClr val="bg1"/>
                </a:solidFill>
                <a:latin typeface="Arial"/>
                <a:cs typeface="Arial"/>
              </a:rPr>
              <a:t>oooooooooooooo</a:t>
            </a:r>
            <a:endParaRPr lang="en-GB" sz="2800" dirty="0" smtClean="0">
              <a:solidFill>
                <a:schemeClr val="bg1"/>
              </a:solidFill>
              <a:latin typeface="Arial"/>
              <a:cs typeface="Arial"/>
            </a:endParaRPr>
          </a:p>
        </p:txBody>
      </p:sp>
    </p:spTree>
    <p:extLst>
      <p:ext uri="{BB962C8B-B14F-4D97-AF65-F5344CB8AC3E}">
        <p14:creationId xmlns:p14="http://schemas.microsoft.com/office/powerpoint/2010/main" val="1696608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5" name="Picture 2" descr="http://www.wrvs.org.uk/Uploads/Images/News%20articles/older%20people%20dancing.jpg"/>
          <p:cNvPicPr>
            <a:picLocks noChangeAspect="1" noChangeArrowheads="1"/>
          </p:cNvPicPr>
          <p:nvPr/>
        </p:nvPicPr>
        <p:blipFill>
          <a:blip r:embed="rId3"/>
          <a:srcRect/>
          <a:stretch>
            <a:fillRect/>
          </a:stretch>
        </p:blipFill>
        <p:spPr bwMode="auto">
          <a:xfrm rot="300000">
            <a:off x="3617855" y="4848774"/>
            <a:ext cx="2338387" cy="1558925"/>
          </a:xfrm>
          <a:prstGeom prst="rect">
            <a:avLst/>
          </a:prstGeom>
          <a:noFill/>
          <a:ln w="9525">
            <a:noFill/>
            <a:miter lim="800000"/>
            <a:headEnd/>
            <a:tailEnd/>
          </a:ln>
        </p:spPr>
      </p:pic>
      <p:sp>
        <p:nvSpPr>
          <p:cNvPr id="108546" name="Title 3"/>
          <p:cNvSpPr>
            <a:spLocks noGrp="1"/>
          </p:cNvSpPr>
          <p:nvPr>
            <p:ph type="title"/>
          </p:nvPr>
        </p:nvSpPr>
        <p:spPr>
          <a:xfrm>
            <a:off x="684213" y="404813"/>
            <a:ext cx="7772400" cy="893762"/>
          </a:xfrm>
        </p:spPr>
        <p:txBody>
          <a:bodyPr/>
          <a:lstStyle/>
          <a:p>
            <a:pPr eaLnBrk="1" hangingPunct="1"/>
            <a:r>
              <a:rPr lang="en-GB" dirty="0" smtClean="0">
                <a:latin typeface="+mn-lt"/>
              </a:rPr>
              <a:t>Key population groups</a:t>
            </a:r>
          </a:p>
        </p:txBody>
      </p:sp>
      <p:pic>
        <p:nvPicPr>
          <p:cNvPr id="108547" name="Content Placeholder 1"/>
          <p:cNvPicPr>
            <a:picLocks noGrp="1" noChangeAspect="1"/>
          </p:cNvPicPr>
          <p:nvPr>
            <p:ph idx="1"/>
          </p:nvPr>
        </p:nvPicPr>
        <p:blipFill>
          <a:blip r:embed="rId4"/>
          <a:srcRect/>
          <a:stretch>
            <a:fillRect/>
          </a:stretch>
        </p:blipFill>
        <p:spPr>
          <a:xfrm rot="20880000">
            <a:off x="1030353" y="3901390"/>
            <a:ext cx="1931988" cy="2578100"/>
          </a:xfrm>
        </p:spPr>
      </p:pic>
      <p:pic>
        <p:nvPicPr>
          <p:cNvPr id="108548" name="Picture 9" descr="older couple 80s"/>
          <p:cNvPicPr>
            <a:picLocks noChangeAspect="1" noChangeArrowheads="1"/>
          </p:cNvPicPr>
          <p:nvPr/>
        </p:nvPicPr>
        <p:blipFill>
          <a:blip r:embed="rId5"/>
          <a:srcRect/>
          <a:stretch>
            <a:fillRect/>
          </a:stretch>
        </p:blipFill>
        <p:spPr bwMode="auto">
          <a:xfrm>
            <a:off x="701066" y="1266554"/>
            <a:ext cx="2397125" cy="1603375"/>
          </a:xfrm>
          <a:prstGeom prst="rect">
            <a:avLst/>
          </a:prstGeom>
          <a:noFill/>
          <a:ln w="9525">
            <a:noFill/>
            <a:miter lim="800000"/>
            <a:headEnd/>
            <a:tailEnd/>
          </a:ln>
        </p:spPr>
      </p:pic>
      <p:pic>
        <p:nvPicPr>
          <p:cNvPr id="108549" name="Picture 10" descr="http://t2.gstatic.com/images?q=tbn:ANd9GcTLEiZc9wwqnRMZf5TudvJriOf2omsVdWjIg-JsEJX4TmNacT92XQ"/>
          <p:cNvPicPr>
            <a:picLocks noChangeAspect="1" noChangeArrowheads="1"/>
          </p:cNvPicPr>
          <p:nvPr/>
        </p:nvPicPr>
        <p:blipFill>
          <a:blip r:embed="rId6"/>
          <a:srcRect/>
          <a:stretch>
            <a:fillRect/>
          </a:stretch>
        </p:blipFill>
        <p:spPr bwMode="auto">
          <a:xfrm>
            <a:off x="3742082" y="1529726"/>
            <a:ext cx="2619375" cy="1743075"/>
          </a:xfrm>
          <a:prstGeom prst="rect">
            <a:avLst/>
          </a:prstGeom>
          <a:noFill/>
          <a:ln w="9525">
            <a:noFill/>
            <a:miter lim="800000"/>
            <a:headEnd/>
            <a:tailEnd/>
          </a:ln>
        </p:spPr>
      </p:pic>
      <p:sp>
        <p:nvSpPr>
          <p:cNvPr id="108550" name="TextBox 9"/>
          <p:cNvSpPr txBox="1">
            <a:spLocks noChangeArrowheads="1"/>
          </p:cNvSpPr>
          <p:nvPr/>
        </p:nvSpPr>
        <p:spPr bwMode="auto">
          <a:xfrm>
            <a:off x="664530" y="2947759"/>
            <a:ext cx="3025920" cy="830997"/>
          </a:xfrm>
          <a:prstGeom prst="rect">
            <a:avLst/>
          </a:prstGeom>
          <a:noFill/>
          <a:ln w="9525">
            <a:noFill/>
            <a:miter lim="800000"/>
            <a:headEnd/>
            <a:tailEnd/>
          </a:ln>
        </p:spPr>
        <p:txBody>
          <a:bodyPr wrap="square">
            <a:spAutoFit/>
          </a:bodyPr>
          <a:lstStyle/>
          <a:p>
            <a:pPr algn="ctr" defTabSz="914400"/>
            <a:r>
              <a:rPr lang="en-GB" sz="1600" b="1" dirty="0" smtClean="0">
                <a:solidFill>
                  <a:srgbClr val="000000"/>
                </a:solidFill>
              </a:rPr>
              <a:t>PREVENTION - Keeping people healthy, active and independent for longer</a:t>
            </a:r>
            <a:endParaRPr lang="en-GB" sz="1600" b="1" dirty="0">
              <a:solidFill>
                <a:srgbClr val="000000"/>
              </a:solidFill>
            </a:endParaRPr>
          </a:p>
        </p:txBody>
      </p:sp>
      <p:pic>
        <p:nvPicPr>
          <p:cNvPr id="108554" name="Picture 4" descr="http://i.telegraph.co.uk/multimedia/archive/02064/elderly-health_2064340b.jpg"/>
          <p:cNvPicPr>
            <a:picLocks noChangeAspect="1" noChangeArrowheads="1"/>
          </p:cNvPicPr>
          <p:nvPr/>
        </p:nvPicPr>
        <p:blipFill>
          <a:blip r:embed="rId7"/>
          <a:srcRect/>
          <a:stretch>
            <a:fillRect/>
          </a:stretch>
        </p:blipFill>
        <p:spPr bwMode="auto">
          <a:xfrm rot="480000">
            <a:off x="6272840" y="2214611"/>
            <a:ext cx="2597150" cy="1625600"/>
          </a:xfrm>
          <a:prstGeom prst="rect">
            <a:avLst/>
          </a:prstGeom>
          <a:noFill/>
          <a:ln w="9525">
            <a:noFill/>
            <a:miter lim="800000"/>
            <a:headEnd/>
            <a:tailEnd/>
          </a:ln>
        </p:spPr>
      </p:pic>
      <p:sp>
        <p:nvSpPr>
          <p:cNvPr id="108555" name="TextBox 12"/>
          <p:cNvSpPr txBox="1">
            <a:spLocks noChangeArrowheads="1"/>
          </p:cNvSpPr>
          <p:nvPr/>
        </p:nvSpPr>
        <p:spPr bwMode="auto">
          <a:xfrm>
            <a:off x="3352801" y="3512847"/>
            <a:ext cx="2558902" cy="1077218"/>
          </a:xfrm>
          <a:prstGeom prst="rect">
            <a:avLst/>
          </a:prstGeom>
          <a:noFill/>
          <a:ln w="9525">
            <a:noFill/>
            <a:miter lim="800000"/>
            <a:headEnd/>
            <a:tailEnd/>
          </a:ln>
        </p:spPr>
        <p:txBody>
          <a:bodyPr wrap="square">
            <a:spAutoFit/>
          </a:bodyPr>
          <a:lstStyle/>
          <a:p>
            <a:pPr algn="ctr" defTabSz="914400"/>
            <a:r>
              <a:rPr lang="en-GB" sz="1600" b="1" dirty="0" smtClean="0">
                <a:solidFill>
                  <a:srgbClr val="000000"/>
                </a:solidFill>
              </a:rPr>
              <a:t>EARLY  INTERVENTION  - those whose health and independence is at risk /in transition</a:t>
            </a:r>
            <a:endParaRPr lang="en-GB" sz="1600" b="1" dirty="0">
              <a:solidFill>
                <a:srgbClr val="000000"/>
              </a:solidFill>
            </a:endParaRPr>
          </a:p>
        </p:txBody>
      </p:sp>
      <p:sp>
        <p:nvSpPr>
          <p:cNvPr id="2" name="TextBox 1"/>
          <p:cNvSpPr txBox="1"/>
          <p:nvPr/>
        </p:nvSpPr>
        <p:spPr>
          <a:xfrm>
            <a:off x="5911702" y="3969982"/>
            <a:ext cx="2714864" cy="830997"/>
          </a:xfrm>
          <a:prstGeom prst="rect">
            <a:avLst/>
          </a:prstGeom>
          <a:noFill/>
        </p:spPr>
        <p:txBody>
          <a:bodyPr wrap="square" rtlCol="0">
            <a:spAutoFit/>
          </a:bodyPr>
          <a:lstStyle/>
          <a:p>
            <a:pPr algn="ctr"/>
            <a:r>
              <a:rPr lang="en-GB" sz="1600" b="1" dirty="0" smtClean="0"/>
              <a:t>TREATMENT AND CARE -  those with high support needs and their carers</a:t>
            </a:r>
            <a:endParaRPr lang="en-GB" sz="1600" b="1" dirty="0"/>
          </a:p>
        </p:txBody>
      </p:sp>
    </p:spTree>
    <p:extLst>
      <p:ext uri="{BB962C8B-B14F-4D97-AF65-F5344CB8AC3E}">
        <p14:creationId xmlns:p14="http://schemas.microsoft.com/office/powerpoint/2010/main" val="26382105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descr="HS Powerpoint slides2.jpg"/>
          <p:cNvPicPr>
            <a:picLocks noChangeAspect="1"/>
          </p:cNvPicPr>
          <p:nvPr/>
        </p:nvPicPr>
        <p:blipFill>
          <a:blip r:embed="rId3"/>
          <a:srcRect/>
          <a:stretch>
            <a:fillRect/>
          </a:stretch>
        </p:blipFill>
        <p:spPr bwMode="auto">
          <a:xfrm>
            <a:off x="0" y="0"/>
            <a:ext cx="9170988" cy="6858000"/>
          </a:xfrm>
          <a:prstGeom prst="rect">
            <a:avLst/>
          </a:prstGeom>
          <a:noFill/>
          <a:ln w="9525">
            <a:noFill/>
            <a:miter lim="800000"/>
            <a:headEnd/>
            <a:tailEnd/>
          </a:ln>
        </p:spPr>
      </p:pic>
      <p:sp>
        <p:nvSpPr>
          <p:cNvPr id="4" name="Title 3"/>
          <p:cNvSpPr>
            <a:spLocks noGrp="1"/>
          </p:cNvSpPr>
          <p:nvPr>
            <p:ph type="title"/>
          </p:nvPr>
        </p:nvSpPr>
        <p:spPr>
          <a:xfrm>
            <a:off x="-1" y="274638"/>
            <a:ext cx="8931349" cy="1143000"/>
          </a:xfrm>
        </p:spPr>
        <p:txBody>
          <a:bodyPr/>
          <a:lstStyle/>
          <a:p>
            <a:r>
              <a:rPr lang="en-GB" sz="4000" dirty="0" smtClean="0">
                <a:latin typeface="Arial" panose="020B0604020202020204" pitchFamily="34" charset="0"/>
                <a:cs typeface="Arial" panose="020B0604020202020204" pitchFamily="34" charset="0"/>
              </a:rPr>
              <a:t>Good practice in outcomes-based JSC</a:t>
            </a:r>
            <a:endParaRPr lang="en-GB" sz="4000" dirty="0">
              <a:latin typeface="Arial" panose="020B0604020202020204" pitchFamily="34" charset="0"/>
              <a:cs typeface="Arial" panose="020B0604020202020204" pitchFamily="34" charset="0"/>
            </a:endParaRPr>
          </a:p>
        </p:txBody>
      </p:sp>
      <p:sp>
        <p:nvSpPr>
          <p:cNvPr id="5" name="Content Placeholder 4"/>
          <p:cNvSpPr>
            <a:spLocks noGrp="1"/>
          </p:cNvSpPr>
          <p:nvPr>
            <p:ph sz="half" idx="1"/>
          </p:nvPr>
        </p:nvSpPr>
        <p:spPr>
          <a:xfrm>
            <a:off x="457199" y="1515140"/>
            <a:ext cx="5050465" cy="4991986"/>
          </a:xfrm>
        </p:spPr>
        <p:txBody>
          <a:bodyPr/>
          <a:lstStyle/>
          <a:p>
            <a:pPr marL="0" indent="0">
              <a:buNone/>
            </a:pPr>
            <a:r>
              <a:rPr lang="en-GB" dirty="0" smtClean="0"/>
              <a:t>Requires the capacity to – </a:t>
            </a:r>
          </a:p>
          <a:p>
            <a:r>
              <a:rPr lang="en-GB" dirty="0" smtClean="0"/>
              <a:t>Co-produce </a:t>
            </a:r>
            <a:r>
              <a:rPr lang="en-GB" dirty="0"/>
              <a:t>an outcomes framework with partners </a:t>
            </a:r>
            <a:r>
              <a:rPr lang="en-GB" dirty="0" smtClean="0"/>
              <a:t>Change/re-design </a:t>
            </a:r>
            <a:r>
              <a:rPr lang="en-GB" dirty="0"/>
              <a:t>procurement processes </a:t>
            </a:r>
            <a:r>
              <a:rPr lang="en-GB" dirty="0" smtClean="0"/>
              <a:t>so that effective services/actions are commissioned</a:t>
            </a:r>
            <a:endParaRPr lang="en-GB" dirty="0"/>
          </a:p>
          <a:p>
            <a:r>
              <a:rPr lang="en-GB" dirty="0"/>
              <a:t>build the awareness and capacity of local providers to support and promote this approach.</a:t>
            </a:r>
          </a:p>
          <a:p>
            <a:pPr marL="0" indent="0">
              <a:buNone/>
            </a:pPr>
            <a:endParaRPr lang="en-GB" dirty="0"/>
          </a:p>
        </p:txBody>
      </p:sp>
      <p:sp>
        <p:nvSpPr>
          <p:cNvPr id="6" name="Content Placeholder 5"/>
          <p:cNvSpPr>
            <a:spLocks noGrp="1"/>
          </p:cNvSpPr>
          <p:nvPr>
            <p:ph sz="half" idx="2"/>
          </p:nvPr>
        </p:nvSpPr>
        <p:spPr>
          <a:xfrm>
            <a:off x="5762846" y="1600200"/>
            <a:ext cx="2923954" cy="4525963"/>
          </a:xfrm>
        </p:spPr>
        <p:txBody>
          <a:bodyPr/>
          <a:lstStyle/>
          <a:p>
            <a:endParaRPr lang="en-GB"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846" y="1600200"/>
            <a:ext cx="2923953"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6335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descr="HS Powerpoint slides2.jpg"/>
          <p:cNvPicPr>
            <a:picLocks noChangeAspect="1"/>
          </p:cNvPicPr>
          <p:nvPr/>
        </p:nvPicPr>
        <p:blipFill>
          <a:blip r:embed="rId3"/>
          <a:srcRect/>
          <a:stretch>
            <a:fillRect/>
          </a:stretch>
        </p:blipFill>
        <p:spPr bwMode="auto">
          <a:xfrm>
            <a:off x="0" y="0"/>
            <a:ext cx="9170988" cy="6858000"/>
          </a:xfrm>
          <a:prstGeom prst="rect">
            <a:avLst/>
          </a:prstGeom>
          <a:noFill/>
          <a:ln w="9525">
            <a:noFill/>
            <a:miter lim="800000"/>
            <a:headEnd/>
            <a:tailEnd/>
          </a:ln>
        </p:spPr>
      </p:pic>
      <p:sp>
        <p:nvSpPr>
          <p:cNvPr id="2" name="Title 1"/>
          <p:cNvSpPr>
            <a:spLocks noGrp="1"/>
          </p:cNvSpPr>
          <p:nvPr>
            <p:ph type="title"/>
          </p:nvPr>
        </p:nvSpPr>
        <p:spPr/>
        <p:txBody>
          <a:bodyPr/>
          <a:lstStyle/>
          <a:p>
            <a:r>
              <a:rPr lang="en-GB" sz="4000" dirty="0" smtClean="0">
                <a:latin typeface="Arial" panose="020B0604020202020204" pitchFamily="34" charset="0"/>
                <a:cs typeface="Arial" panose="020B0604020202020204" pitchFamily="34" charset="0"/>
              </a:rPr>
              <a:t>Most effective contributions</a:t>
            </a:r>
            <a:endParaRPr lang="en-GB" sz="4000"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lstStyle/>
          <a:p>
            <a:endParaRPr lang="en-GB" dirty="0"/>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028" y="1844824"/>
            <a:ext cx="8389088" cy="4586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34741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7648" y="274638"/>
            <a:ext cx="6479151" cy="1143000"/>
          </a:xfrm>
        </p:spPr>
        <p:txBody>
          <a:bodyPr/>
          <a:lstStyle/>
          <a:p>
            <a:r>
              <a:rPr lang="en-GB" i="1" dirty="0" smtClean="0"/>
              <a:t>  </a:t>
            </a:r>
            <a:r>
              <a:rPr lang="en-GB" b="1" dirty="0"/>
              <a:t>A Stitch in </a:t>
            </a:r>
            <a:r>
              <a:rPr lang="en-GB" b="1" dirty="0" smtClean="0"/>
              <a:t>Time?</a:t>
            </a:r>
            <a:endParaRPr lang="en-GB" dirty="0"/>
          </a:p>
        </p:txBody>
      </p:sp>
      <p:sp>
        <p:nvSpPr>
          <p:cNvPr id="4" name="Content Placeholder 3"/>
          <p:cNvSpPr>
            <a:spLocks noGrp="1"/>
          </p:cNvSpPr>
          <p:nvPr>
            <p:ph idx="1"/>
          </p:nvPr>
        </p:nvSpPr>
        <p:spPr>
          <a:xfrm>
            <a:off x="457200" y="1417638"/>
            <a:ext cx="8229600" cy="4747188"/>
          </a:xfrm>
        </p:spPr>
        <p:txBody>
          <a:bodyPr/>
          <a:lstStyle/>
          <a:p>
            <a:pPr marL="0" indent="0">
              <a:buNone/>
            </a:pPr>
            <a:r>
              <a:rPr lang="en-GB" i="1" dirty="0" smtClean="0">
                <a:solidFill>
                  <a:srgbClr val="00B0F0"/>
                </a:solidFill>
              </a:rPr>
              <a:t>To </a:t>
            </a:r>
            <a:r>
              <a:rPr lang="en-GB" i="1" dirty="0">
                <a:solidFill>
                  <a:srgbClr val="00B0F0"/>
                </a:solidFill>
              </a:rPr>
              <a:t>explain the third sector's contribution to Reshaping Care for Older </a:t>
            </a:r>
            <a:r>
              <a:rPr lang="en-GB" i="1" dirty="0" smtClean="0">
                <a:solidFill>
                  <a:srgbClr val="00B0F0"/>
                </a:solidFill>
              </a:rPr>
              <a:t>People</a:t>
            </a:r>
            <a:endParaRPr lang="en-GB" i="1" dirty="0">
              <a:solidFill>
                <a:srgbClr val="00B0F0"/>
              </a:solidFill>
            </a:endParaRPr>
          </a:p>
          <a:p>
            <a:r>
              <a:rPr lang="en-GB" sz="2800" dirty="0" smtClean="0"/>
              <a:t>Overview model</a:t>
            </a:r>
          </a:p>
          <a:p>
            <a:r>
              <a:rPr lang="en-GB" sz="2800" dirty="0" smtClean="0"/>
              <a:t>Nested models – e.g. Day care in West Lothian, Community Transport in Edinburgh</a:t>
            </a:r>
          </a:p>
          <a:p>
            <a:r>
              <a:rPr lang="en-GB" sz="2800" dirty="0" smtClean="0"/>
              <a:t>Case studies – e.g. Community </a:t>
            </a:r>
            <a:r>
              <a:rPr lang="en-GB" sz="2800" dirty="0"/>
              <a:t>Connecting (Edinburgh</a:t>
            </a:r>
            <a:r>
              <a:rPr lang="en-GB" sz="2800" dirty="0" smtClean="0"/>
              <a:t>), </a:t>
            </a:r>
            <a:r>
              <a:rPr lang="en-US" sz="2800" dirty="0"/>
              <a:t>Reducing social isolation for older people in Midlothian</a:t>
            </a:r>
          </a:p>
          <a:p>
            <a:r>
              <a:rPr lang="en-GB" sz="2800" dirty="0" smtClean="0"/>
              <a:t>Literature reviews</a:t>
            </a:r>
          </a:p>
          <a:p>
            <a:r>
              <a:rPr lang="en-GB" sz="2800" dirty="0" smtClean="0"/>
              <a:t>Indicator bank</a:t>
            </a:r>
            <a:endParaRPr lang="en-GB" sz="2800" dirty="0"/>
          </a:p>
        </p:txBody>
      </p:sp>
      <p:sp>
        <p:nvSpPr>
          <p:cNvPr id="3" name="TextBox 2"/>
          <p:cNvSpPr txBox="1"/>
          <p:nvPr/>
        </p:nvSpPr>
        <p:spPr>
          <a:xfrm>
            <a:off x="235974" y="6356550"/>
            <a:ext cx="8369342" cy="307777"/>
          </a:xfrm>
          <a:prstGeom prst="rect">
            <a:avLst/>
          </a:prstGeom>
          <a:noFill/>
        </p:spPr>
        <p:txBody>
          <a:bodyPr wrap="none" rtlCol="0">
            <a:spAutoFit/>
          </a:bodyPr>
          <a:lstStyle/>
          <a:p>
            <a:r>
              <a:rPr lang="en-GB" sz="1400" dirty="0">
                <a:latin typeface="Arial"/>
                <a:cs typeface="Arial"/>
              </a:rPr>
              <a:t>http://www.evaluationsupportscotland.org.uk/how-can-we-help/shared-learning-programmes/stitch-time/</a:t>
            </a:r>
            <a:endParaRPr lang="en-GB" sz="1400" dirty="0" smtClean="0">
              <a:latin typeface="Arial"/>
              <a:cs typeface="Aria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974" y="388988"/>
            <a:ext cx="197167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74332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descr="HS Powerpoint slides2.jpg"/>
          <p:cNvPicPr>
            <a:picLocks noChangeAspect="1"/>
          </p:cNvPicPr>
          <p:nvPr/>
        </p:nvPicPr>
        <p:blipFill>
          <a:blip r:embed="rId3"/>
          <a:srcRect/>
          <a:stretch>
            <a:fillRect/>
          </a:stretch>
        </p:blipFill>
        <p:spPr bwMode="auto">
          <a:xfrm>
            <a:off x="0" y="0"/>
            <a:ext cx="9170988" cy="6858000"/>
          </a:xfrm>
          <a:prstGeom prst="rect">
            <a:avLst/>
          </a:prstGeom>
          <a:noFill/>
          <a:ln w="9525">
            <a:noFill/>
            <a:miter lim="800000"/>
            <a:headEnd/>
            <a:tailEnd/>
          </a:ln>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84" y="659220"/>
            <a:ext cx="10924622" cy="6198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425302"/>
            <a:ext cx="8229600" cy="992336"/>
          </a:xfrm>
          <a:solidFill>
            <a:schemeClr val="bg1"/>
          </a:solidFill>
        </p:spPr>
        <p:txBody>
          <a:bodyPr/>
          <a:lstStyle/>
          <a:p>
            <a:r>
              <a:rPr lang="en-GB" dirty="0" smtClean="0"/>
              <a:t>Nested models</a:t>
            </a:r>
            <a:endParaRPr lang="en-GB" dirty="0"/>
          </a:p>
        </p:txBody>
      </p:sp>
    </p:spTree>
    <p:extLst>
      <p:ext uri="{BB962C8B-B14F-4D97-AF65-F5344CB8AC3E}">
        <p14:creationId xmlns:p14="http://schemas.microsoft.com/office/powerpoint/2010/main" val="28597131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descr="HS Powerpoint slides2.jpg"/>
          <p:cNvPicPr>
            <a:picLocks noChangeAspect="1"/>
          </p:cNvPicPr>
          <p:nvPr/>
        </p:nvPicPr>
        <p:blipFill>
          <a:blip r:embed="rId3"/>
          <a:srcRect/>
          <a:stretch>
            <a:fillRect/>
          </a:stretch>
        </p:blipFill>
        <p:spPr bwMode="auto">
          <a:xfrm>
            <a:off x="0" y="0"/>
            <a:ext cx="9170988" cy="6858000"/>
          </a:xfrm>
          <a:prstGeom prst="rect">
            <a:avLst/>
          </a:prstGeom>
          <a:noFill/>
          <a:ln w="9525">
            <a:noFill/>
            <a:miter lim="800000"/>
            <a:headEnd/>
            <a:tailEnd/>
          </a:ln>
        </p:spPr>
      </p:pic>
      <p:pic>
        <p:nvPicPr>
          <p:cNvPr id="5" name="Picture 2" descr="pathway_complet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95454">
            <a:off x="2085605" y="1314450"/>
            <a:ext cx="4960938" cy="494347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4"/>
          <p:cNvSpPr txBox="1">
            <a:spLocks noChangeArrowheads="1"/>
          </p:cNvSpPr>
          <p:nvPr/>
        </p:nvSpPr>
        <p:spPr bwMode="auto">
          <a:xfrm>
            <a:off x="1283511" y="1449948"/>
            <a:ext cx="236574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914400">
              <a:spcBef>
                <a:spcPct val="50000"/>
              </a:spcBef>
            </a:pPr>
            <a:r>
              <a:rPr lang="en-GB" altLang="en-US" sz="2800" b="1" dirty="0" smtClean="0">
                <a:solidFill>
                  <a:srgbClr val="000000"/>
                </a:solidFill>
                <a:ea typeface="ヒラギノ角ゴ Pro W3" charset="-128"/>
              </a:rPr>
              <a:t>Setting </a:t>
            </a:r>
            <a:br>
              <a:rPr lang="en-GB" altLang="en-US" sz="2800" b="1" dirty="0" smtClean="0">
                <a:solidFill>
                  <a:srgbClr val="000000"/>
                </a:solidFill>
                <a:ea typeface="ヒラギノ角ゴ Pro W3" charset="-128"/>
              </a:rPr>
            </a:br>
            <a:r>
              <a:rPr lang="en-GB" altLang="en-US" sz="2800" b="1" dirty="0" smtClean="0">
                <a:solidFill>
                  <a:srgbClr val="000000"/>
                </a:solidFill>
                <a:ea typeface="ヒラギノ角ゴ Pro W3" charset="-128"/>
              </a:rPr>
              <a:t>Outcomes</a:t>
            </a:r>
            <a:endParaRPr lang="en-GB" altLang="en-US" sz="2800" b="1" i="1" dirty="0" smtClean="0">
              <a:solidFill>
                <a:srgbClr val="000000"/>
              </a:solidFill>
              <a:ea typeface="ヒラギノ角ゴ Pro W3" charset="-128"/>
            </a:endParaRPr>
          </a:p>
        </p:txBody>
      </p:sp>
      <p:sp>
        <p:nvSpPr>
          <p:cNvPr id="7" name="Text Box 5"/>
          <p:cNvSpPr txBox="1">
            <a:spLocks noChangeArrowheads="1"/>
          </p:cNvSpPr>
          <p:nvPr/>
        </p:nvSpPr>
        <p:spPr bwMode="auto">
          <a:xfrm>
            <a:off x="6185114" y="1591340"/>
            <a:ext cx="2456121"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914400">
              <a:spcBef>
                <a:spcPct val="50000"/>
              </a:spcBef>
            </a:pPr>
            <a:r>
              <a:rPr lang="en-GB" altLang="en-US" sz="2800" b="1" dirty="0" smtClean="0">
                <a:solidFill>
                  <a:srgbClr val="000000"/>
                </a:solidFill>
                <a:ea typeface="ヒラギノ角ゴ Pro W3" charset="-128"/>
              </a:rPr>
              <a:t>Collecting information</a:t>
            </a:r>
            <a:r>
              <a:rPr lang="en-GB" altLang="en-US" sz="2000" b="1" dirty="0" smtClean="0">
                <a:solidFill>
                  <a:srgbClr val="000000"/>
                </a:solidFill>
                <a:ea typeface="ヒラギノ角ゴ Pro W3" charset="-128"/>
              </a:rPr>
              <a:t> </a:t>
            </a:r>
          </a:p>
        </p:txBody>
      </p:sp>
      <p:sp>
        <p:nvSpPr>
          <p:cNvPr id="8" name="Text Box 6"/>
          <p:cNvSpPr txBox="1">
            <a:spLocks noChangeArrowheads="1"/>
          </p:cNvSpPr>
          <p:nvPr/>
        </p:nvSpPr>
        <p:spPr bwMode="auto">
          <a:xfrm>
            <a:off x="6431435" y="4960085"/>
            <a:ext cx="282648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914400">
              <a:spcBef>
                <a:spcPct val="50000"/>
              </a:spcBef>
            </a:pPr>
            <a:r>
              <a:rPr lang="en-GB" altLang="en-US" sz="2800" b="1" dirty="0" smtClean="0">
                <a:solidFill>
                  <a:srgbClr val="000000"/>
                </a:solidFill>
                <a:ea typeface="ヒラギノ角ゴ Pro W3" charset="-128"/>
              </a:rPr>
              <a:t>Analysing and Reporting</a:t>
            </a:r>
            <a:r>
              <a:rPr lang="en-GB" altLang="en-US" sz="2400" b="1" dirty="0" smtClean="0">
                <a:solidFill>
                  <a:srgbClr val="000000"/>
                </a:solidFill>
                <a:ea typeface="ヒラギノ角ゴ Pro W3" charset="-128"/>
              </a:rPr>
              <a:t> </a:t>
            </a:r>
          </a:p>
        </p:txBody>
      </p:sp>
      <p:sp>
        <p:nvSpPr>
          <p:cNvPr id="9" name="Text Box 7"/>
          <p:cNvSpPr txBox="1">
            <a:spLocks noChangeArrowheads="1"/>
          </p:cNvSpPr>
          <p:nvPr/>
        </p:nvSpPr>
        <p:spPr bwMode="auto">
          <a:xfrm>
            <a:off x="418730" y="4827180"/>
            <a:ext cx="305508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914400"/>
            <a:r>
              <a:rPr lang="en-GB" altLang="en-US" sz="2800" b="1" dirty="0" smtClean="0">
                <a:solidFill>
                  <a:srgbClr val="000000"/>
                </a:solidFill>
                <a:ea typeface="ヒラギノ角ゴ Pro W3" charset="-128"/>
              </a:rPr>
              <a:t>Learning from your findings</a:t>
            </a:r>
          </a:p>
        </p:txBody>
      </p:sp>
      <p:sp>
        <p:nvSpPr>
          <p:cNvPr id="10" name="Rectangle 10"/>
          <p:cNvSpPr txBox="1">
            <a:spLocks noChangeArrowheads="1"/>
          </p:cNvSpPr>
          <p:nvPr/>
        </p:nvSpPr>
        <p:spPr bwMode="auto">
          <a:xfrm>
            <a:off x="2744227" y="3634527"/>
            <a:ext cx="3797189"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buFont typeface="Wingdings" pitchFamily="2" charset="2"/>
              <a:defRPr sz="4400">
                <a:solidFill>
                  <a:schemeClr val="tx2"/>
                </a:solidFill>
                <a:latin typeface="+mj-lt"/>
                <a:ea typeface="ヒラギノ角ゴ Pro W3" charset="-128"/>
                <a:cs typeface="+mj-cs"/>
              </a:defRPr>
            </a:lvl1pPr>
            <a:lvl2pPr algn="ctr" rtl="0" eaLnBrk="0" fontAlgn="base" hangingPunct="0">
              <a:spcBef>
                <a:spcPct val="0"/>
              </a:spcBef>
              <a:spcAft>
                <a:spcPct val="0"/>
              </a:spcAft>
              <a:buFont typeface="Wingdings" pitchFamily="2" charset="2"/>
              <a:defRPr sz="4400">
                <a:solidFill>
                  <a:schemeClr val="tx2"/>
                </a:solidFill>
                <a:latin typeface="Arial" pitchFamily="34" charset="0"/>
                <a:ea typeface="ヒラギノ角ゴ Pro W3" charset="-128"/>
              </a:defRPr>
            </a:lvl2pPr>
            <a:lvl3pPr algn="ctr" rtl="0" eaLnBrk="0" fontAlgn="base" hangingPunct="0">
              <a:spcBef>
                <a:spcPct val="0"/>
              </a:spcBef>
              <a:spcAft>
                <a:spcPct val="0"/>
              </a:spcAft>
              <a:buFont typeface="Wingdings" pitchFamily="2" charset="2"/>
              <a:defRPr sz="4400">
                <a:solidFill>
                  <a:schemeClr val="tx2"/>
                </a:solidFill>
                <a:latin typeface="Arial" pitchFamily="34" charset="0"/>
                <a:ea typeface="ヒラギノ角ゴ Pro W3" charset="-128"/>
              </a:defRPr>
            </a:lvl3pPr>
            <a:lvl4pPr algn="ctr" rtl="0" eaLnBrk="0" fontAlgn="base" hangingPunct="0">
              <a:spcBef>
                <a:spcPct val="0"/>
              </a:spcBef>
              <a:spcAft>
                <a:spcPct val="0"/>
              </a:spcAft>
              <a:buFont typeface="Wingdings" pitchFamily="2" charset="2"/>
              <a:defRPr sz="4400">
                <a:solidFill>
                  <a:schemeClr val="tx2"/>
                </a:solidFill>
                <a:latin typeface="Arial" pitchFamily="34" charset="0"/>
                <a:ea typeface="ヒラギノ角ゴ Pro W3" charset="-128"/>
              </a:defRPr>
            </a:lvl4pPr>
            <a:lvl5pPr algn="ctr" rtl="0" eaLnBrk="0" fontAlgn="base" hangingPunct="0">
              <a:spcBef>
                <a:spcPct val="0"/>
              </a:spcBef>
              <a:spcAft>
                <a:spcPct val="0"/>
              </a:spcAft>
              <a:buFont typeface="Wingdings" pitchFamily="2" charset="2"/>
              <a:defRPr sz="4400">
                <a:solidFill>
                  <a:schemeClr val="tx2"/>
                </a:solidFill>
                <a:latin typeface="Arial" pitchFamily="34" charset="0"/>
                <a:ea typeface="ヒラギノ角ゴ Pro W3" charset="-128"/>
              </a:defRPr>
            </a:lvl5pPr>
            <a:lvl6pPr marL="457200" algn="ctr" rtl="0" eaLnBrk="1" fontAlgn="base" hangingPunct="1">
              <a:spcBef>
                <a:spcPct val="0"/>
              </a:spcBef>
              <a:spcAft>
                <a:spcPct val="0"/>
              </a:spcAft>
              <a:buFont typeface="Wingdings" pitchFamily="2" charset="2"/>
              <a:defRPr sz="4400">
                <a:solidFill>
                  <a:schemeClr val="tx2"/>
                </a:solidFill>
                <a:latin typeface="Arial" pitchFamily="34" charset="0"/>
              </a:defRPr>
            </a:lvl6pPr>
            <a:lvl7pPr marL="914400" algn="ctr" rtl="0" eaLnBrk="1" fontAlgn="base" hangingPunct="1">
              <a:spcBef>
                <a:spcPct val="0"/>
              </a:spcBef>
              <a:spcAft>
                <a:spcPct val="0"/>
              </a:spcAft>
              <a:buFont typeface="Wingdings" pitchFamily="2" charset="2"/>
              <a:defRPr sz="4400">
                <a:solidFill>
                  <a:schemeClr val="tx2"/>
                </a:solidFill>
                <a:latin typeface="Arial" pitchFamily="34" charset="0"/>
              </a:defRPr>
            </a:lvl7pPr>
            <a:lvl8pPr marL="1371600" algn="ctr" rtl="0" eaLnBrk="1" fontAlgn="base" hangingPunct="1">
              <a:spcBef>
                <a:spcPct val="0"/>
              </a:spcBef>
              <a:spcAft>
                <a:spcPct val="0"/>
              </a:spcAft>
              <a:buFont typeface="Wingdings" pitchFamily="2" charset="2"/>
              <a:defRPr sz="4400">
                <a:solidFill>
                  <a:schemeClr val="tx2"/>
                </a:solidFill>
                <a:latin typeface="Arial" pitchFamily="34" charset="0"/>
              </a:defRPr>
            </a:lvl8pPr>
            <a:lvl9pPr marL="1828800" algn="ctr" rtl="0" eaLnBrk="1" fontAlgn="base" hangingPunct="1">
              <a:spcBef>
                <a:spcPct val="0"/>
              </a:spcBef>
              <a:spcAft>
                <a:spcPct val="0"/>
              </a:spcAft>
              <a:buFont typeface="Wingdings" pitchFamily="2" charset="2"/>
              <a:defRPr sz="4400">
                <a:solidFill>
                  <a:schemeClr val="tx2"/>
                </a:solidFill>
                <a:latin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defRPr/>
            </a:pPr>
            <a:r>
              <a:rPr kumimoji="0" lang="en-GB" altLang="en-US" sz="3200" b="0" i="0" u="none" strike="noStrike" kern="0" cap="none" spc="0" normalizeH="0" baseline="0" noProof="0" smtClean="0">
                <a:ln>
                  <a:noFill/>
                </a:ln>
                <a:solidFill>
                  <a:srgbClr val="000000"/>
                </a:solidFill>
                <a:effectLst/>
                <a:uLnTx/>
                <a:uFillTx/>
                <a:latin typeface="Arial"/>
                <a:ea typeface="ヒラギノ角ゴ Pro W3" charset="-128"/>
              </a:rPr>
              <a:t>Evaluation Pathway</a:t>
            </a:r>
            <a:endParaRPr kumimoji="0" lang="en-GB" altLang="en-US" sz="3200" b="0" i="0" u="none" strike="noStrike" kern="0" cap="none" spc="0" normalizeH="0" baseline="0" noProof="0" dirty="0" smtClean="0">
              <a:ln>
                <a:noFill/>
              </a:ln>
              <a:solidFill>
                <a:srgbClr val="000000"/>
              </a:solidFill>
              <a:effectLst/>
              <a:uLnTx/>
              <a:uFillTx/>
              <a:latin typeface="Arial"/>
              <a:ea typeface="ヒラギノ角ゴ Pro W3" charset="-128"/>
            </a:endParaRPr>
          </a:p>
        </p:txBody>
      </p:sp>
      <p:sp>
        <p:nvSpPr>
          <p:cNvPr id="11" name="Text Box 11"/>
          <p:cNvSpPr txBox="1">
            <a:spLocks noChangeArrowheads="1"/>
          </p:cNvSpPr>
          <p:nvPr/>
        </p:nvSpPr>
        <p:spPr bwMode="auto">
          <a:xfrm>
            <a:off x="148855" y="6491288"/>
            <a:ext cx="4464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eaLnBrk="0" hangingPunct="0">
              <a:spcBef>
                <a:spcPct val="20000"/>
              </a:spcBef>
            </a:pPr>
            <a:r>
              <a:rPr lang="en-GB" altLang="en-US" b="1" smtClean="0">
                <a:solidFill>
                  <a:srgbClr val="000000"/>
                </a:solidFill>
                <a:ea typeface="ヒラギノ角ゴ Pro W3" charset="-128"/>
              </a:rPr>
              <a:t>www.evaluationsupportscotland.org.uk</a:t>
            </a:r>
            <a:endParaRPr lang="en-GB" altLang="en-US" smtClean="0">
              <a:solidFill>
                <a:srgbClr val="000000"/>
              </a:solidFill>
              <a:ea typeface="ヒラギノ角ゴ Pro W3" charset="-128"/>
            </a:endParaRPr>
          </a:p>
        </p:txBody>
      </p:sp>
      <p:sp>
        <p:nvSpPr>
          <p:cNvPr id="4" name="Title 3"/>
          <p:cNvSpPr>
            <a:spLocks noGrp="1"/>
          </p:cNvSpPr>
          <p:nvPr>
            <p:ph type="title"/>
          </p:nvPr>
        </p:nvSpPr>
        <p:spPr>
          <a:xfrm>
            <a:off x="2380880" y="274638"/>
            <a:ext cx="6305920" cy="1143000"/>
          </a:xfrm>
        </p:spPr>
        <p:txBody>
          <a:bodyPr>
            <a:normAutofit fontScale="90000"/>
          </a:bodyPr>
          <a:lstStyle/>
          <a:p>
            <a:r>
              <a:rPr lang="en-GB" dirty="0" smtClean="0"/>
              <a:t>Monitoring and evaluation</a:t>
            </a:r>
            <a:endParaRPr lang="en-GB"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855" y="550914"/>
            <a:ext cx="1968500" cy="79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45856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1249</TotalTime>
  <Words>4142</Words>
  <Application>Microsoft Office PowerPoint</Application>
  <PresentationFormat>On-screen Show (4:3)</PresentationFormat>
  <Paragraphs>414</Paragraphs>
  <Slides>39</Slides>
  <Notes>31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Flow</vt:lpstr>
      <vt:lpstr>      Tackling health inequalities and later life:  Reshaping Care for Older People and Integration of Health and Care</vt:lpstr>
      <vt:lpstr>Care for older people has been changing…</vt:lpstr>
      <vt:lpstr>Impetus</vt:lpstr>
      <vt:lpstr>Key Points from Christie Report</vt:lpstr>
      <vt:lpstr>The shape of our population in 20 years…</vt:lpstr>
      <vt:lpstr>Scotland’s Population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Age-Linked Health Demands</vt:lpstr>
      <vt:lpstr>PowerPoint Presentation</vt:lpstr>
      <vt:lpstr>PowerPoint Presentation</vt:lpstr>
      <vt:lpstr>PowerPoint Presentation</vt:lpstr>
      <vt:lpstr>Behaviours and their Impact on Demand for Health Services</vt:lpstr>
      <vt:lpstr>Impact of deprivation on health</vt:lpstr>
      <vt:lpstr>Reshaping Care for Older People</vt:lpstr>
      <vt:lpstr>Wide ranging initiatives…</vt:lpstr>
      <vt:lpstr>Some good examples…</vt:lpstr>
      <vt:lpstr>What have we done?</vt:lpstr>
      <vt:lpstr>Early Success…</vt:lpstr>
      <vt:lpstr>Public Bodies (Joint Working) (Scotland) Act (2014)  </vt:lpstr>
      <vt:lpstr>Timescales </vt:lpstr>
      <vt:lpstr>What should partnerships be doing now?</vt:lpstr>
      <vt:lpstr>Key challenges</vt:lpstr>
      <vt:lpstr>What next?</vt:lpstr>
      <vt:lpstr>From Personal to National Outcomes</vt:lpstr>
      <vt:lpstr>PowerPoint Presentation</vt:lpstr>
      <vt:lpstr>Strategic outcomes model</vt:lpstr>
      <vt:lpstr>Key population groups</vt:lpstr>
      <vt:lpstr>Good practice in outcomes-based JSC</vt:lpstr>
      <vt:lpstr>Most effective contributions</vt:lpstr>
      <vt:lpstr>  A Stitch in Time?</vt:lpstr>
      <vt:lpstr>Nested models</vt:lpstr>
      <vt:lpstr>Monitoring and evaluation</vt:lpstr>
    </vt:vector>
  </TitlesOfParts>
  <Company>Scottish Government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Reshaping Care for Older People</dc:title>
  <dc:creator>z417343</dc:creator>
  <cp:lastModifiedBy>u202712</cp:lastModifiedBy>
  <cp:revision>49</cp:revision>
  <cp:lastPrinted>2013-07-24T12:58:26Z</cp:lastPrinted>
  <dcterms:created xsi:type="dcterms:W3CDTF">2013-07-17T15:26:36Z</dcterms:created>
  <dcterms:modified xsi:type="dcterms:W3CDTF">2014-10-09T08:34:56Z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A9427311</vt:lpwstr>
  </property>
  <property fmtid="{D5CDD505-2E9C-101B-9397-08002B2CF9AE}" pid="4" name="Objective-Title">
    <vt:lpwstr>VHS - SLIDES</vt:lpwstr>
  </property>
  <property fmtid="{D5CDD505-2E9C-101B-9397-08002B2CF9AE}" pid="5" name="Objective-Comment">
    <vt:lpwstr>
    </vt:lpwstr>
  </property>
  <property fmtid="{D5CDD505-2E9C-101B-9397-08002B2CF9AE}" pid="6" name="Objective-CreationStamp">
    <vt:filetime>2014-10-07T13:58:02Z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vt:lpwstr>
  </property>
  <property fmtid="{D5CDD505-2E9C-101B-9397-08002B2CF9AE}" pid="10" name="Objective-ModificationStamp">
    <vt:filetime>2014-10-09T08:12:00Z</vt:filetime>
  </property>
  <property fmtid="{D5CDD505-2E9C-101B-9397-08002B2CF9AE}" pid="11" name="Objective-Owner">
    <vt:lpwstr>Lyall, Richard R (u202712)</vt:lpwstr>
  </property>
  <property fmtid="{D5CDD505-2E9C-101B-9397-08002B2CF9AE}" pid="12" name="Objective-Path">
    <vt:lpwstr>Objective Global Folder:SG File Plan:Health, nutrition and care:Care:General:Advice and policy: Care - general:Integration and Reshaping Care: Care home provision for older people: Advice and Policy: Care: general: 2013-2018:</vt:lpwstr>
  </property>
  <property fmtid="{D5CDD505-2E9C-101B-9397-08002B2CF9AE}" pid="13" name="Objective-Parent">
    <vt:lpwstr>Integration and Reshaping Care: Care home provision for older people: Advice and Policy: Care: general: 2013-2018</vt:lpwstr>
  </property>
  <property fmtid="{D5CDD505-2E9C-101B-9397-08002B2CF9AE}" pid="14" name="Objective-State">
    <vt:lpwstr>Being Edited</vt:lpwstr>
  </property>
  <property fmtid="{D5CDD505-2E9C-101B-9397-08002B2CF9AE}" pid="15" name="Objective-Version">
    <vt:lpwstr>0.2</vt:lpwstr>
  </property>
  <property fmtid="{D5CDD505-2E9C-101B-9397-08002B2CF9AE}" pid="16" name="Objective-VersionNumber">
    <vt:i4>2</vt:i4>
  </property>
  <property fmtid="{D5CDD505-2E9C-101B-9397-08002B2CF9AE}" pid="17" name="Objective-VersionComment">
    <vt:lpwstr>
    </vt:lpwstr>
  </property>
  <property fmtid="{D5CDD505-2E9C-101B-9397-08002B2CF9AE}" pid="18" name="Objective-FileNumber">
    <vt:lpwstr>POL/18912</vt:lpwstr>
  </property>
  <property fmtid="{D5CDD505-2E9C-101B-9397-08002B2CF9AE}" pid="19" name="Objective-Classification">
    <vt:lpwstr>[Inherited - Not Protectively Marked]</vt:lpwstr>
  </property>
  <property fmtid="{D5CDD505-2E9C-101B-9397-08002B2CF9AE}" pid="20" name="Objective-Caveats">
    <vt:lpwstr>
    </vt:lpwstr>
  </property>
  <property fmtid="{D5CDD505-2E9C-101B-9397-08002B2CF9AE}" pid="21" name="Objective-Date of Original [system]">
    <vt:lpwstr>
    </vt:lpwstr>
  </property>
  <property fmtid="{D5CDD505-2E9C-101B-9397-08002B2CF9AE}" pid="22" name="Objective-Date Received [system]">
    <vt:lpwstr>
    </vt:lpwstr>
  </property>
  <property fmtid="{D5CDD505-2E9C-101B-9397-08002B2CF9AE}" pid="23" name="Objective-SG Web Publication - Category [system]">
    <vt:lpwstr>
    </vt:lpwstr>
  </property>
  <property fmtid="{D5CDD505-2E9C-101B-9397-08002B2CF9AE}" pid="24" name="Objective-SG Web Publication - Category 2 Classification [system]">
    <vt:lpwstr>
    </vt:lpwstr>
  </property>
</Properties>
</file>