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99" r:id="rId2"/>
    <p:sldId id="327" r:id="rId3"/>
    <p:sldId id="288" r:id="rId4"/>
    <p:sldId id="287" r:id="rId5"/>
    <p:sldId id="290" r:id="rId6"/>
    <p:sldId id="291" r:id="rId7"/>
    <p:sldId id="292" r:id="rId8"/>
    <p:sldId id="317" r:id="rId9"/>
    <p:sldId id="294" r:id="rId10"/>
    <p:sldId id="328" r:id="rId11"/>
    <p:sldId id="339" r:id="rId12"/>
    <p:sldId id="316" r:id="rId13"/>
    <p:sldId id="329" r:id="rId14"/>
    <p:sldId id="313" r:id="rId15"/>
    <p:sldId id="300" r:id="rId16"/>
    <p:sldId id="312" r:id="rId17"/>
    <p:sldId id="310" r:id="rId18"/>
    <p:sldId id="305" r:id="rId19"/>
    <p:sldId id="306" r:id="rId20"/>
    <p:sldId id="321" r:id="rId21"/>
    <p:sldId id="336" r:id="rId22"/>
    <p:sldId id="337" r:id="rId23"/>
    <p:sldId id="335" r:id="rId24"/>
    <p:sldId id="319" r:id="rId25"/>
    <p:sldId id="340" r:id="rId26"/>
    <p:sldId id="322" r:id="rId27"/>
    <p:sldId id="345" r:id="rId28"/>
    <p:sldId id="350" r:id="rId29"/>
    <p:sldId id="343" r:id="rId30"/>
    <p:sldId id="334" r:id="rId31"/>
    <p:sldId id="355" r:id="rId32"/>
    <p:sldId id="358" r:id="rId33"/>
    <p:sldId id="320" r:id="rId34"/>
    <p:sldId id="351" r:id="rId35"/>
    <p:sldId id="354" r:id="rId36"/>
    <p:sldId id="357" r:id="rId37"/>
  </p:sldIdLst>
  <p:sldSz cx="9144000" cy="6858000" type="screen4x3"/>
  <p:notesSz cx="6884988" cy="100187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2" autoAdjust="0"/>
    <p:restoredTop sz="52167" autoAdjust="0"/>
  </p:normalViewPr>
  <p:slideViewPr>
    <p:cSldViewPr>
      <p:cViewPr varScale="1">
        <p:scale>
          <a:sx n="94" d="100"/>
          <a:sy n="94" d="100"/>
        </p:scale>
        <p:origin x="-7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-2490" y="-96"/>
      </p:cViewPr>
      <p:guideLst>
        <p:guide orient="horz" pos="3156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3495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9900" y="0"/>
            <a:ext cx="2983495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6141"/>
            <a:ext cx="2983495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60" tIns="46630" rIns="93260" bIns="4663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9900" y="9516141"/>
            <a:ext cx="2983495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60" tIns="46630" rIns="93260" bIns="4663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BA89B62-E1B6-48BE-AA12-0932900F7EB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703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3495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900" y="0"/>
            <a:ext cx="2983495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08562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499" y="4758890"/>
            <a:ext cx="5507990" cy="4508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60" tIns="46630" rIns="93260" bIns="466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6141"/>
            <a:ext cx="2983495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60" tIns="46630" rIns="93260" bIns="4663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900" y="9516141"/>
            <a:ext cx="2983495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60" tIns="46630" rIns="93260" bIns="4663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8FF749E-9128-4FF2-AD5A-4D089935D7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509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28</a:t>
            </a:fld>
            <a:endParaRPr lang="en-GB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30</a:t>
            </a:fld>
            <a:endParaRPr lang="en-GB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35</a:t>
            </a:fld>
            <a:endParaRPr lang="en-GB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F749E-9128-4FF2-AD5A-4D089935D746}" type="slidenum">
              <a:rPr lang="en-GB" smtClean="0"/>
              <a:pPr/>
              <a:t>36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260350"/>
            <a:ext cx="2057400" cy="5894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260350"/>
            <a:ext cx="6019800" cy="5894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 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1032" name="Picture 8" descr="Centre Borders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9750" y="260350"/>
            <a:ext cx="116522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539750" y="6165850"/>
            <a:ext cx="2232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ym typeface="Wingdings" pitchFamily="2" charset="2"/>
              </a:rPr>
              <a:t></a:t>
            </a:r>
            <a:r>
              <a:rPr lang="en-GB">
                <a:solidFill>
                  <a:srgbClr val="3366FF"/>
                </a:solidFill>
              </a:rPr>
              <a:t>0845 602 3921</a:t>
            </a:r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5940425" y="6165850"/>
            <a:ext cx="273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sym typeface="Wingdings" pitchFamily="2" charset="2"/>
              </a:rPr>
              <a:t></a:t>
            </a:r>
            <a:r>
              <a:rPr lang="en-GB"/>
              <a:t> </a:t>
            </a:r>
            <a:r>
              <a:rPr lang="en-GB">
                <a:solidFill>
                  <a:srgbClr val="3366FF"/>
                </a:solidFill>
              </a:rPr>
              <a:t>www.vcborders.org.uk</a:t>
            </a:r>
          </a:p>
        </p:txBody>
      </p:sp>
      <p:sp>
        <p:nvSpPr>
          <p:cNvPr id="1039" name="Text Box 15"/>
          <p:cNvSpPr txBox="1">
            <a:spLocks noChangeArrowheads="1"/>
          </p:cNvSpPr>
          <p:nvPr userDrawn="1"/>
        </p:nvSpPr>
        <p:spPr bwMode="auto">
          <a:xfrm>
            <a:off x="1835150" y="549275"/>
            <a:ext cx="68405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b="1">
                <a:solidFill>
                  <a:srgbClr val="3366FF"/>
                </a:solidFill>
                <a:latin typeface="Verdana" pitchFamily="34" charset="0"/>
              </a:rPr>
              <a:t>Volunteer Centre Borders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rtl="0" fontAlgn="base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Verdana" pitchFamily="34" charset="0"/>
          <a:cs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Verdana" pitchFamily="34" charset="0"/>
          <a:cs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Verdana" pitchFamily="34" charset="0"/>
          <a:cs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Verdana" pitchFamily="34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Verdana" pitchFamily="34" charset="0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Verdana" pitchFamily="34" charset="0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Verdana" pitchFamily="34" charset="0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 b="1">
          <a:solidFill>
            <a:srgbClr val="3366FF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sz="7200" dirty="0" smtClean="0"/>
              <a:t>Men’s Sheds</a:t>
            </a:r>
            <a:endParaRPr lang="en-US" sz="7200" dirty="0"/>
          </a:p>
        </p:txBody>
      </p:sp>
      <p:pic>
        <p:nvPicPr>
          <p:cNvPr id="3074" name="Picture 2" descr="Westhill Mens Sh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924944"/>
            <a:ext cx="214312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132856"/>
            <a:ext cx="8229600" cy="4176464"/>
          </a:xfrm>
        </p:spPr>
        <p:txBody>
          <a:bodyPr/>
          <a:lstStyle/>
          <a:p>
            <a:pPr algn="ctr">
              <a:buNone/>
            </a:pPr>
            <a:r>
              <a:rPr lang="en-GB" dirty="0" smtClean="0"/>
              <a:t>Before we even heard of Men’s Sheds</a:t>
            </a:r>
          </a:p>
          <a:p>
            <a:pPr algn="ctr">
              <a:buNone/>
            </a:pPr>
            <a:endParaRPr lang="en-GB" i="1" dirty="0" smtClean="0"/>
          </a:p>
          <a:p>
            <a:pPr algn="ctr">
              <a:buNone/>
            </a:pPr>
            <a:r>
              <a:rPr lang="en-GB" i="1" dirty="0" smtClean="0"/>
              <a:t>Barriers to successful matching of volunteers to opportunities</a:t>
            </a:r>
          </a:p>
          <a:p>
            <a:pPr algn="ctr">
              <a:buNone/>
            </a:pPr>
            <a:r>
              <a:rPr lang="en-GB" sz="2400" i="1" dirty="0" smtClean="0"/>
              <a:t> (no available volunteering placements, inability to travel, perceived lack of skills and reluctance to try something new in a gender/age group where confidence can be low)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r>
              <a:rPr lang="en-GB" dirty="0" smtClean="0"/>
              <a:t>What is a Men’s Shed?</a:t>
            </a:r>
          </a:p>
          <a:p>
            <a:pPr>
              <a:buNone/>
            </a:pPr>
            <a:endParaRPr lang="en-GB" dirty="0" smtClean="0"/>
          </a:p>
          <a:p>
            <a:r>
              <a:rPr lang="en-GB" sz="2000" dirty="0" smtClean="0"/>
              <a:t>Community based version of the shed at the bottom of the garden</a:t>
            </a:r>
          </a:p>
          <a:p>
            <a:pPr>
              <a:buNone/>
            </a:pPr>
            <a:endParaRPr lang="en-GB" sz="2000" dirty="0" smtClean="0"/>
          </a:p>
          <a:p>
            <a:r>
              <a:rPr lang="en-GB" sz="2000" dirty="0" smtClean="0"/>
              <a:t>A place where men with time to spare can share their skills and interests, work on projects together, have a laugh and a cuppa amongst friends.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  Where did the idea come from for a Men’s Shed ?</a:t>
            </a:r>
          </a:p>
          <a:p>
            <a:pPr algn="ctr"/>
            <a:r>
              <a:rPr lang="en-GB" sz="2000" dirty="0" smtClean="0"/>
              <a:t>Started in Australia 12 years ago 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Now spread across the world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Now over 60 in England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First sheds in Scotland opened last year</a:t>
            </a:r>
          </a:p>
          <a:p>
            <a:pPr algn="ctr">
              <a:buNone/>
            </a:pPr>
            <a:endParaRPr lang="en-GB" sz="20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What activities can take place in the shed?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   </a:t>
            </a:r>
            <a:r>
              <a:rPr lang="en-GB" sz="2000" dirty="0" smtClean="0"/>
              <a:t>The list is endless and depends on what the members of the shed are interested in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dirty="0" smtClean="0"/>
              <a:t>Sheds have been used for:</a:t>
            </a:r>
          </a:p>
          <a:p>
            <a:pPr algn="ctr">
              <a:buNone/>
            </a:pPr>
            <a:endParaRPr lang="en-GB" dirty="0" smtClean="0"/>
          </a:p>
          <a:p>
            <a:pPr algn="ctr"/>
            <a:r>
              <a:rPr lang="en-GB" sz="2000" dirty="0" smtClean="0"/>
              <a:t>Restoring furniture</a:t>
            </a:r>
          </a:p>
          <a:p>
            <a:pPr algn="ctr"/>
            <a:r>
              <a:rPr lang="en-GB" sz="2000" dirty="0" smtClean="0"/>
              <a:t>Tool renovation</a:t>
            </a:r>
          </a:p>
          <a:p>
            <a:pPr algn="ctr"/>
            <a:r>
              <a:rPr lang="en-GB" sz="2000" dirty="0" smtClean="0"/>
              <a:t>Model engineering</a:t>
            </a:r>
          </a:p>
          <a:p>
            <a:pPr algn="ctr"/>
            <a:r>
              <a:rPr lang="en-GB" sz="2000" dirty="0" smtClean="0"/>
              <a:t>Gardening</a:t>
            </a:r>
          </a:p>
          <a:p>
            <a:pPr algn="ctr"/>
            <a:r>
              <a:rPr lang="en-GB" sz="2000" dirty="0" smtClean="0"/>
              <a:t>Cooking</a:t>
            </a:r>
          </a:p>
          <a:p>
            <a:pPr algn="ctr"/>
            <a:r>
              <a:rPr lang="en-GB" sz="2000" dirty="0" smtClean="0"/>
              <a:t>Fixing bicycles</a:t>
            </a:r>
          </a:p>
          <a:p>
            <a:pPr algn="ctr"/>
            <a:r>
              <a:rPr lang="en-GB" sz="2000" dirty="0" smtClean="0"/>
              <a:t>Computer classes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</a:t>
            </a:r>
          </a:p>
          <a:p>
            <a:pPr>
              <a:buNone/>
            </a:pPr>
            <a:r>
              <a:rPr lang="en-GB" dirty="0" smtClean="0"/>
              <a:t>   Does it have to be a traditional wooden shed?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sz="2000" dirty="0" smtClean="0"/>
              <a:t>     No – a Men’s Shed can be located in any building which has heating, lighting and can be locked up (village hall, community centre etc)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dirty="0" smtClean="0"/>
              <a:t>Benefits</a:t>
            </a:r>
          </a:p>
          <a:p>
            <a:pPr algn="ctr">
              <a:buNone/>
            </a:pPr>
            <a:r>
              <a:rPr lang="en-GB" sz="2400" dirty="0" smtClean="0"/>
              <a:t>Health/Community/Social</a:t>
            </a:r>
          </a:p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r>
              <a:rPr lang="en-GB" sz="1800" dirty="0" smtClean="0"/>
              <a:t>Something to do</a:t>
            </a:r>
          </a:p>
          <a:p>
            <a:pPr algn="ctr">
              <a:buNone/>
            </a:pPr>
            <a:r>
              <a:rPr lang="en-GB" sz="1800" dirty="0" smtClean="0"/>
              <a:t>Somewhere to go</a:t>
            </a:r>
          </a:p>
          <a:p>
            <a:pPr algn="ctr">
              <a:buNone/>
            </a:pPr>
            <a:r>
              <a:rPr lang="en-GB" sz="1800" dirty="0" smtClean="0"/>
              <a:t>Meet new people</a:t>
            </a:r>
          </a:p>
          <a:p>
            <a:pPr algn="ctr">
              <a:buNone/>
            </a:pPr>
            <a:r>
              <a:rPr lang="en-GB" sz="1800" dirty="0" smtClean="0"/>
              <a:t>Learn new skills</a:t>
            </a:r>
          </a:p>
          <a:p>
            <a:pPr algn="ctr">
              <a:buNone/>
            </a:pPr>
            <a:r>
              <a:rPr lang="en-GB" sz="1800" dirty="0" smtClean="0"/>
              <a:t>Share knowledge</a:t>
            </a:r>
          </a:p>
          <a:p>
            <a:pPr algn="ctr">
              <a:buNone/>
            </a:pPr>
            <a:r>
              <a:rPr lang="en-GB" sz="1800" dirty="0" smtClean="0"/>
              <a:t>Make things</a:t>
            </a:r>
          </a:p>
          <a:p>
            <a:pPr algn="ctr">
              <a:buNone/>
            </a:pPr>
            <a:r>
              <a:rPr lang="en-GB" sz="1800" dirty="0" smtClean="0"/>
              <a:t>Combat isolation/loneliness</a:t>
            </a:r>
          </a:p>
          <a:p>
            <a:pPr algn="ctr">
              <a:buNone/>
            </a:pPr>
            <a:r>
              <a:rPr lang="en-GB" sz="1800" dirty="0" smtClean="0"/>
              <a:t>Enhance self esteem/personal achievement</a:t>
            </a:r>
          </a:p>
          <a:p>
            <a:pPr algn="ctr">
              <a:buNone/>
            </a:pPr>
            <a:endParaRPr lang="en-GB" sz="2400" dirty="0" smtClean="0"/>
          </a:p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     Quotes from some men involved in Sheds – </a:t>
            </a:r>
            <a:r>
              <a:rPr lang="en-GB" sz="1600" dirty="0" smtClean="0"/>
              <a:t>(Taken off UK Men’s Shed Association website)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“It’s wonderful here I just wish you could have done it 30 years ago” </a:t>
            </a:r>
            <a:r>
              <a:rPr lang="en-GB" sz="1600" dirty="0" smtClean="0"/>
              <a:t>(Harry Aged 91)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“ Men’s Sheds fill the hole in my life left by retirement, it makes me feel valued again and it’s great to be part of a team again”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“ Coming to the Shed is the best thing that has happened to me since retirement and I’m proud to be a member”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r>
              <a:rPr lang="en-GB" dirty="0" smtClean="0"/>
              <a:t>The </a:t>
            </a:r>
            <a:r>
              <a:rPr lang="en-GB" dirty="0" err="1" smtClean="0"/>
              <a:t>Galashiels</a:t>
            </a:r>
            <a:r>
              <a:rPr lang="en-GB" dirty="0" smtClean="0"/>
              <a:t> Shed </a:t>
            </a:r>
          </a:p>
          <a:p>
            <a:pPr algn="ctr">
              <a:buNone/>
            </a:pPr>
            <a:endParaRPr lang="en-GB" sz="2000" dirty="0" smtClean="0"/>
          </a:p>
          <a:p>
            <a:pPr algn="ctr">
              <a:buNone/>
            </a:pPr>
            <a:r>
              <a:rPr lang="en-GB" sz="2000" b="1" dirty="0" smtClean="0"/>
              <a:t>The journey so far</a:t>
            </a:r>
          </a:p>
          <a:p>
            <a:pPr algn="ctr">
              <a:buNone/>
            </a:pP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GB" sz="2000" b="1" dirty="0" smtClean="0"/>
          </a:p>
          <a:p>
            <a:pPr algn="ctr">
              <a:buNone/>
            </a:pPr>
            <a:endParaRPr lang="en-GB" sz="2000" b="1" dirty="0" smtClean="0"/>
          </a:p>
          <a:p>
            <a:pPr algn="ctr">
              <a:buNone/>
            </a:pPr>
            <a:r>
              <a:rPr lang="en-GB" sz="2000" b="1" dirty="0" smtClean="0"/>
              <a:t>September 2013</a:t>
            </a:r>
          </a:p>
          <a:p>
            <a:pPr algn="ctr">
              <a:buNone/>
            </a:pPr>
            <a:endParaRPr lang="en-GB" sz="2000" dirty="0" smtClean="0"/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 A chat with partners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A public meeting to gauge demand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348880"/>
            <a:ext cx="8229600" cy="3805858"/>
          </a:xfrm>
        </p:spPr>
        <p:txBody>
          <a:bodyPr/>
          <a:lstStyle/>
          <a:p>
            <a:pPr algn="ctr">
              <a:buNone/>
            </a:pPr>
            <a:r>
              <a:rPr lang="en-GB" sz="2000" b="1" dirty="0" smtClean="0"/>
              <a:t>November 2013</a:t>
            </a:r>
          </a:p>
          <a:p>
            <a:endParaRPr lang="en-GB" sz="2000" dirty="0" smtClean="0"/>
          </a:p>
          <a:p>
            <a:pPr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Public meeting 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12 attended (although 8 from other service providers)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772815"/>
            <a:ext cx="8229600" cy="4381923"/>
          </a:xfrm>
        </p:spPr>
        <p:txBody>
          <a:bodyPr/>
          <a:lstStyle/>
          <a:p>
            <a:pPr algn="ctr">
              <a:buNone/>
            </a:pPr>
            <a:endParaRPr lang="en-GB" sz="2000" b="1" dirty="0" smtClean="0"/>
          </a:p>
          <a:p>
            <a:pPr algn="ctr">
              <a:buNone/>
            </a:pPr>
            <a:r>
              <a:rPr lang="en-GB" sz="2000" b="1" dirty="0" smtClean="0"/>
              <a:t>December 2013</a:t>
            </a:r>
          </a:p>
          <a:p>
            <a:pPr algn="ctr">
              <a:buNone/>
            </a:pPr>
            <a:endParaRPr lang="en-GB" sz="2000" b="1" dirty="0" smtClean="0"/>
          </a:p>
          <a:p>
            <a:pPr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Core group of ‘shedders’ formed 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Regular meetings in run up to Christmas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Trip to </a:t>
            </a:r>
            <a:r>
              <a:rPr lang="en-GB" sz="2000" dirty="0" err="1" smtClean="0"/>
              <a:t>Macmerry</a:t>
            </a:r>
            <a:endParaRPr lang="en-GB" sz="2000" dirty="0" smtClean="0"/>
          </a:p>
          <a:p>
            <a:pPr>
              <a:buNone/>
            </a:pPr>
            <a:endParaRPr lang="en-GB" sz="2000" dirty="0" smtClean="0"/>
          </a:p>
          <a:p>
            <a:endParaRPr lang="en-GB" sz="2000" dirty="0" smtClean="0"/>
          </a:p>
          <a:p>
            <a:endParaRPr lang="en-GB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.Sargent\AppData\Local\Microsoft\Windows\Temporary Internet Files\Content.Outlook\L41EPKUH\photo (4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0131" y="1628775"/>
            <a:ext cx="45259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844824"/>
            <a:ext cx="8229600" cy="4309914"/>
          </a:xfrm>
        </p:spPr>
        <p:txBody>
          <a:bodyPr/>
          <a:lstStyle/>
          <a:p>
            <a:pPr algn="ctr">
              <a:buNone/>
            </a:pPr>
            <a:r>
              <a:rPr lang="en-GB" sz="2000" b="1" dirty="0" smtClean="0"/>
              <a:t>January 2014</a:t>
            </a:r>
          </a:p>
          <a:p>
            <a:pPr algn="ctr">
              <a:buNone/>
            </a:pPr>
            <a:endParaRPr lang="en-GB" sz="2000" b="1" dirty="0" smtClean="0"/>
          </a:p>
          <a:p>
            <a:endParaRPr lang="en-GB" sz="2000" dirty="0" smtClean="0"/>
          </a:p>
          <a:p>
            <a:pPr algn="ctr"/>
            <a:r>
              <a:rPr lang="en-GB" sz="2000" dirty="0" smtClean="0"/>
              <a:t>Meeting with local Community Centre Management Committee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Use of room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Numbers growing – enthusiasm high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.Sargent\AppData\Local\Microsoft\Windows\Temporary Internet Files\Content.Outlook\L41EPKUH\photo (8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348880"/>
            <a:ext cx="8229600" cy="3805858"/>
          </a:xfrm>
        </p:spPr>
        <p:txBody>
          <a:bodyPr/>
          <a:lstStyle/>
          <a:p>
            <a:pPr algn="ctr">
              <a:buNone/>
            </a:pPr>
            <a:r>
              <a:rPr lang="en-GB" sz="2000" b="1" dirty="0" smtClean="0"/>
              <a:t>February/March 2014</a:t>
            </a:r>
          </a:p>
          <a:p>
            <a:endParaRPr lang="en-GB" sz="2000" dirty="0" smtClean="0"/>
          </a:p>
          <a:p>
            <a:endParaRPr lang="en-GB" sz="2000" dirty="0" smtClean="0"/>
          </a:p>
          <a:p>
            <a:pPr algn="ctr"/>
            <a:r>
              <a:rPr lang="en-GB" sz="2000" dirty="0" smtClean="0"/>
              <a:t>Funding &amp; Donations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Formation of Committee (rules, H&amp;S etc)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.Sargent\AppData\Local\Microsoft\Windows\Temporary Internet Files\Content.Outlook\L41EPKUH\Jewsons presentatio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2878" y="1628775"/>
            <a:ext cx="678046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.Sargent\AppData\Local\Microsoft\Windows\Temporary Internet Files\Content.Outlook\L41EPKUH\we hold these truths to be self evident (5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026" name="Picture 2" descr="C:\Users\N.Sargent\AppData\Local\Microsoft\Windows\Temporary Internet Files\Content.Outlook\L41EPKUH\photo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646802"/>
            <a:ext cx="5760640" cy="4230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sz="2000" b="1" dirty="0" smtClean="0"/>
              <a:t>April  - June 2014</a:t>
            </a:r>
          </a:p>
          <a:p>
            <a:pPr>
              <a:buNone/>
            </a:pPr>
            <a:endParaRPr lang="en-GB" dirty="0" smtClean="0"/>
          </a:p>
          <a:p>
            <a:pPr algn="ctr"/>
            <a:r>
              <a:rPr lang="en-GB" sz="2000" dirty="0" smtClean="0"/>
              <a:t>Council  agree lease  of  building 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Core group established (range of ages, backgrounds, skills)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Projects underway / Health Checks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Referrals &amp; enquiries continuing to grow (local and wider)</a:t>
            </a:r>
          </a:p>
          <a:p>
            <a:pPr algn="ctr">
              <a:buNone/>
            </a:pPr>
            <a:endParaRPr lang="en-GB" sz="2000" dirty="0" smtClean="0"/>
          </a:p>
          <a:p>
            <a:pPr algn="ctr"/>
            <a:r>
              <a:rPr lang="en-GB" sz="2000" dirty="0" smtClean="0"/>
              <a:t>Official opening  - 3</a:t>
            </a:r>
            <a:r>
              <a:rPr lang="en-GB" sz="2000" baseline="30000" dirty="0" smtClean="0"/>
              <a:t>rd</a:t>
            </a:r>
            <a:r>
              <a:rPr lang="en-GB" sz="2000" dirty="0" smtClean="0"/>
              <a:t> July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VC\Pictures\Men's shed opening\mums cam 26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.Sargent\AppData\Local\Microsoft\Windows\Temporary Internet Files\Content.Outlook\L41EPKUH\photo (6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.Sargent\AppData\Local\Microsoft\Windows\Temporary Internet Files\Content.Outlook\L41EPKUH\photo (5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0131" y="1628775"/>
            <a:ext cx="4525963" cy="4176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.Sargent\AppData\Local\Microsoft\Windows\Temporary Internet Files\Content.Outlook\L41EPKUH\photo (6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5804" y="1628775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12777"/>
            <a:ext cx="8229600" cy="4741962"/>
          </a:xfrm>
        </p:spPr>
        <p:txBody>
          <a:bodyPr/>
          <a:lstStyle/>
          <a:p>
            <a:pPr algn="ctr">
              <a:buNone/>
            </a:pPr>
            <a:r>
              <a:rPr lang="en-GB" sz="2000" b="1" dirty="0" smtClean="0"/>
              <a:t>The Shedders</a:t>
            </a:r>
          </a:p>
          <a:p>
            <a:pPr algn="ctr">
              <a:buNone/>
            </a:pPr>
            <a:endParaRPr lang="en-GB" sz="2000" b="1" dirty="0" smtClean="0"/>
          </a:p>
          <a:p>
            <a:pPr algn="ctr"/>
            <a:r>
              <a:rPr lang="en-GB" sz="2000" dirty="0" smtClean="0"/>
              <a:t>22 through the door</a:t>
            </a:r>
          </a:p>
          <a:p>
            <a:pPr algn="ctr"/>
            <a:r>
              <a:rPr lang="en-GB" sz="2000" dirty="0" smtClean="0"/>
              <a:t>Core Group established</a:t>
            </a:r>
          </a:p>
          <a:p>
            <a:pPr algn="ctr"/>
            <a:r>
              <a:rPr lang="en-GB" sz="2000" dirty="0" smtClean="0"/>
              <a:t>Age range 19 - 81 (but most over 50)</a:t>
            </a:r>
          </a:p>
          <a:p>
            <a:pPr algn="ctr"/>
            <a:r>
              <a:rPr lang="en-GB" sz="2000" dirty="0" smtClean="0"/>
              <a:t>Range of backgrounds and skills</a:t>
            </a:r>
          </a:p>
          <a:p>
            <a:pPr algn="ctr"/>
            <a:r>
              <a:rPr lang="en-GB" sz="2000" dirty="0" smtClean="0"/>
              <a:t>Some retired, some unemployed</a:t>
            </a:r>
          </a:p>
          <a:p>
            <a:pPr algn="ctr"/>
            <a:r>
              <a:rPr lang="en-GB" sz="2000" dirty="0" smtClean="0"/>
              <a:t>Health issues</a:t>
            </a:r>
          </a:p>
          <a:p>
            <a:pPr algn="ctr"/>
            <a:r>
              <a:rPr lang="en-GB" sz="2000" dirty="0" smtClean="0"/>
              <a:t>Confidence issues/isolation</a:t>
            </a:r>
          </a:p>
          <a:p>
            <a:pPr algn="ctr"/>
            <a:endParaRPr lang="en-GB" sz="2000" dirty="0" smtClean="0"/>
          </a:p>
          <a:p>
            <a:pPr algn="ctr"/>
            <a:r>
              <a:rPr lang="en-GB" sz="2000" dirty="0" smtClean="0"/>
              <a:t>Evolving dynamic</a:t>
            </a:r>
          </a:p>
          <a:p>
            <a:pPr algn="ctr"/>
            <a:r>
              <a:rPr lang="en-GB" sz="2000" dirty="0" smtClean="0"/>
              <a:t>Growing integration</a:t>
            </a:r>
          </a:p>
          <a:p>
            <a:pPr algn="ctr"/>
            <a:r>
              <a:rPr lang="en-GB" sz="2000" dirty="0" smtClean="0"/>
              <a:t>(Latent?) Abilities and interests emerging</a:t>
            </a:r>
          </a:p>
          <a:p>
            <a:pPr algn="ctr"/>
            <a:r>
              <a:rPr lang="en-GB" sz="2000" dirty="0" smtClean="0"/>
              <a:t>Positive energy</a:t>
            </a:r>
          </a:p>
          <a:p>
            <a:pPr lvl="1" algn="ctr"/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060848"/>
            <a:ext cx="8229600" cy="4093890"/>
          </a:xfrm>
        </p:spPr>
        <p:txBody>
          <a:bodyPr/>
          <a:lstStyle/>
          <a:p>
            <a:pPr algn="ctr">
              <a:buNone/>
            </a:pPr>
            <a:r>
              <a:rPr lang="en-GB" dirty="0" smtClean="0"/>
              <a:t>Some challenges ahead</a:t>
            </a:r>
          </a:p>
          <a:p>
            <a:pPr algn="ctr">
              <a:buNone/>
            </a:pPr>
            <a:endParaRPr lang="en-GB" dirty="0" smtClean="0"/>
          </a:p>
          <a:p>
            <a:pPr algn="ctr"/>
            <a:r>
              <a:rPr lang="en-GB" dirty="0" smtClean="0"/>
              <a:t>Membership</a:t>
            </a:r>
          </a:p>
          <a:p>
            <a:pPr algn="ctr"/>
            <a:r>
              <a:rPr lang="en-GB" dirty="0" smtClean="0"/>
              <a:t>Sustainability</a:t>
            </a:r>
          </a:p>
          <a:p>
            <a:pPr algn="ctr"/>
            <a:r>
              <a:rPr lang="en-GB" dirty="0" smtClean="0"/>
              <a:t>Ownership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12777"/>
            <a:ext cx="8229600" cy="4741962"/>
          </a:xfrm>
        </p:spPr>
        <p:txBody>
          <a:bodyPr/>
          <a:lstStyle/>
          <a:p>
            <a:pPr algn="ctr">
              <a:buNone/>
            </a:pPr>
            <a:r>
              <a:rPr lang="en-GB" sz="1200" dirty="0" smtClean="0"/>
              <a:t>Hidden demand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Don’t underestimate the energy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Grasping an idea... embarking on a journey!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Funding applications – need to be kept simple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“Shed is working as it allows men to gather socially, regularly, voluntarily, happily, safely and do hands on things together”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Everyone is equal – inclusive and welcoming of all men – “no patients/clients/customers – shed is not patronising”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Enquiries re. ‘service provision’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Filling a gap – range of referrals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Outcomes are diverse and powerful - Meets varied agendas ..... but dangers here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Engage range of partners</a:t>
            </a:r>
          </a:p>
          <a:p>
            <a:pPr algn="ctr">
              <a:buNone/>
            </a:pPr>
            <a:endParaRPr lang="en-GB" sz="1200" dirty="0" smtClean="0"/>
          </a:p>
          <a:p>
            <a:pPr algn="ctr">
              <a:buNone/>
            </a:pPr>
            <a:r>
              <a:rPr lang="en-GB" sz="1200" dirty="0" smtClean="0"/>
              <a:t>Who’s shed is it?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......and helping to tackle health inequalities in later life.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N.Sargent\AppData\Local\Microsoft\Windows\Temporary Internet Files\Content.Outlook\L41EPKUH\mens shed grand opening 03072014 040 (2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8640" y="1628775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1421</TotalTime>
  <Words>664</Words>
  <Application>Microsoft Office PowerPoint</Application>
  <PresentationFormat>On-screen Show (4:3)</PresentationFormat>
  <Paragraphs>192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Volunteer Centre Borders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Team – Our Work</dc:title>
  <dc:creator>Jocelyn Naylor-Kolodziej</dc:creator>
  <cp:lastModifiedBy>Susan Lowes</cp:lastModifiedBy>
  <cp:revision>159</cp:revision>
  <dcterms:created xsi:type="dcterms:W3CDTF">2007-09-24T12:19:57Z</dcterms:created>
  <dcterms:modified xsi:type="dcterms:W3CDTF">2014-10-13T13:52:11Z</dcterms:modified>
</cp:coreProperties>
</file>