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56" r:id="rId2"/>
    <p:sldId id="359" r:id="rId3"/>
    <p:sldId id="337" r:id="rId4"/>
    <p:sldId id="342" r:id="rId5"/>
    <p:sldId id="343" r:id="rId6"/>
    <p:sldId id="346" r:id="rId7"/>
    <p:sldId id="347" r:id="rId8"/>
    <p:sldId id="348" r:id="rId9"/>
    <p:sldId id="350" r:id="rId10"/>
    <p:sldId id="357" r:id="rId11"/>
    <p:sldId id="352" r:id="rId12"/>
    <p:sldId id="354" r:id="rId13"/>
    <p:sldId id="355" r:id="rId14"/>
    <p:sldId id="356" r:id="rId15"/>
    <p:sldId id="360" r:id="rId16"/>
    <p:sldId id="358" r:id="rId17"/>
    <p:sldId id="279" r:id="rId18"/>
    <p:sldId id="362" r:id="rId19"/>
    <p:sldId id="361" r:id="rId2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60"/>
  </p:normalViewPr>
  <p:slideViewPr>
    <p:cSldViewPr>
      <p:cViewPr>
        <p:scale>
          <a:sx n="80" d="100"/>
          <a:sy n="80" d="100"/>
        </p:scale>
        <p:origin x="-110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6726"/>
    </p:cViewPr>
  </p:sorterViewPr>
  <p:notesViewPr>
    <p:cSldViewPr showGuides="1">
      <p:cViewPr varScale="1">
        <p:scale>
          <a:sx n="46" d="100"/>
          <a:sy n="46" d="100"/>
        </p:scale>
        <p:origin x="-2940" y="-108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CE50DB7-2A32-4577-AB6C-18A98DB27EA3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989439E-6866-442B-8C42-DF2E948447A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09456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D07CA-E812-41D4-BB7C-22ADA520EAAE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7B797-4B41-4E29-9F46-D0269F6E60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56553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3569" y="813048"/>
            <a:ext cx="7681913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01" y="1916832"/>
            <a:ext cx="7543800" cy="1524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40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7805738" cy="64881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67214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7875" y="0"/>
            <a:ext cx="7682557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8430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4237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10304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8937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7653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8134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94178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6659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D3D3FDF-A630-428F-BA1D-4F6AA692D187}" type="datetimeFigureOut">
              <a:rPr lang="en-GB" smtClean="0"/>
              <a:pPr/>
              <a:t>08/10/2014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67175" y="6264275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388868-0D50-4293-84CF-136917C0ECC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26226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716056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4213" y="1557338"/>
            <a:ext cx="75438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-13569" y="0"/>
            <a:ext cx="7681913" cy="11967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4104" name="Picture 2" descr="\\mvmsan.mvm.ed.ac.uk\MVMHome2\ringram2\Win7\Desktop\LOGO\SCPHRP logo - Final fina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001" t="35027" r="8002" b="3238"/>
          <a:stretch>
            <a:fillRect/>
          </a:stretch>
        </p:blipFill>
        <p:spPr bwMode="auto">
          <a:xfrm>
            <a:off x="7164288" y="6214684"/>
            <a:ext cx="17637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1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26389"/>
            <a:ext cx="32035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Title Placeholder 1"/>
          <p:cNvSpPr>
            <a:spLocks noGrp="1"/>
          </p:cNvSpPr>
          <p:nvPr>
            <p:ph type="title"/>
          </p:nvPr>
        </p:nvSpPr>
        <p:spPr bwMode="auto">
          <a:xfrm>
            <a:off x="777875" y="115888"/>
            <a:ext cx="780573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rgbClr val="FBAC4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FBAC45"/>
          </a:solidFill>
          <a:latin typeface="Verdan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116631"/>
            <a:ext cx="7812360" cy="3744417"/>
          </a:xfrm>
        </p:spPr>
        <p:txBody>
          <a:bodyPr/>
          <a:lstStyle/>
          <a:p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sz="2400" b="1" dirty="0"/>
              <a:t/>
            </a:r>
            <a:br>
              <a:rPr lang="en-GB" sz="2400" b="1" dirty="0"/>
            </a:br>
            <a:r>
              <a:rPr lang="en-GB" sz="2400" b="1" dirty="0" smtClean="0"/>
              <a:t/>
            </a:r>
            <a:br>
              <a:rPr lang="en-GB" sz="2400" b="1" dirty="0" smtClean="0"/>
            </a:br>
            <a:r>
              <a:rPr lang="en-GB" sz="2400" b="1" dirty="0" smtClean="0"/>
              <a:t> </a:t>
            </a:r>
            <a:r>
              <a:rPr lang="en-GB" sz="4800" dirty="0"/>
              <a:t/>
            </a:r>
            <a:br>
              <a:rPr lang="en-GB" sz="4800" dirty="0"/>
            </a:br>
            <a:r>
              <a:rPr lang="en-GB" sz="4800" dirty="0" smtClean="0"/>
              <a:t/>
            </a:r>
            <a:br>
              <a:rPr lang="en-GB" sz="4800" dirty="0" smtClean="0"/>
            </a:br>
            <a:r>
              <a:rPr lang="en-GB" sz="4800" dirty="0"/>
              <a:t/>
            </a:r>
            <a:br>
              <a:rPr lang="en-GB" sz="4800" dirty="0"/>
            </a:br>
            <a:r>
              <a:rPr lang="en-GB" b="1" dirty="0" smtClean="0"/>
              <a:t>Setting </a:t>
            </a:r>
            <a:r>
              <a:rPr lang="en-GB" b="1" dirty="0"/>
              <a:t>the Scene: </a:t>
            </a:r>
            <a:r>
              <a:rPr lang="en-GB" sz="4800" dirty="0"/>
              <a:t>tackling health inequalities in later life</a:t>
            </a:r>
            <a:br>
              <a:rPr lang="en-GB" sz="4800" dirty="0"/>
            </a:br>
            <a:endParaRPr lang="en-GB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3948555"/>
            <a:ext cx="266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7044" y="4437112"/>
            <a:ext cx="80865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Dr Daryll Archibald, Scottish Collaboration for Public Health Research and Policy (</a:t>
            </a:r>
            <a:r>
              <a:rPr lang="en-GB" b="1" dirty="0" smtClean="0">
                <a:solidFill>
                  <a:schemeClr val="tx2"/>
                </a:solidFill>
              </a:rPr>
              <a:t>SCPHRP), University </a:t>
            </a:r>
            <a:r>
              <a:rPr lang="en-GB" b="1" dirty="0" smtClean="0">
                <a:solidFill>
                  <a:schemeClr val="tx2"/>
                </a:solidFill>
              </a:rPr>
              <a:t>of </a:t>
            </a:r>
            <a:r>
              <a:rPr lang="en-GB" b="1" dirty="0" smtClean="0">
                <a:solidFill>
                  <a:schemeClr val="tx2"/>
                </a:solidFill>
              </a:rPr>
              <a:t>Edinburgh</a:t>
            </a:r>
          </a:p>
          <a:p>
            <a:endParaRPr lang="en-GB" b="1" dirty="0" smtClean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Lead Researcher for the SCPHRP Later Life Working Group</a:t>
            </a:r>
            <a:endParaRPr lang="en-GB" b="1" dirty="0">
              <a:solidFill>
                <a:schemeClr val="tx2"/>
              </a:solidFill>
            </a:endParaRPr>
          </a:p>
          <a:p>
            <a:r>
              <a:rPr lang="en-GB" b="1" dirty="0" smtClean="0">
                <a:solidFill>
                  <a:schemeClr val="tx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87285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b="1" dirty="0" smtClean="0"/>
              <a:t>Presentation Outline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r>
              <a:rPr lang="en-GB" sz="2200" dirty="0" smtClean="0"/>
              <a:t>The basics: what are health inequalities?</a:t>
            </a:r>
          </a:p>
          <a:p>
            <a:pPr marL="457200" indent="-457200">
              <a:buAutoNum type="arabicPeriod"/>
            </a:pPr>
            <a:r>
              <a:rPr lang="en-GB" sz="2200" dirty="0" smtClean="0"/>
              <a:t>What factors explain the existence of health inequalities?</a:t>
            </a:r>
          </a:p>
          <a:p>
            <a:pPr marL="457200" indent="-457200">
              <a:buAutoNum type="arabicPeriod"/>
            </a:pPr>
            <a:r>
              <a:rPr lang="en-GB" sz="2200" dirty="0" smtClean="0"/>
              <a:t>Broad issues around health inequalities in later life.</a:t>
            </a:r>
          </a:p>
          <a:p>
            <a:pPr marL="457200" indent="-457200">
              <a:buAutoNum type="arabicPeriod"/>
            </a:pPr>
            <a:r>
              <a:rPr lang="en-GB" sz="2200" dirty="0" smtClean="0"/>
              <a:t>Predictors of poor health in later life.</a:t>
            </a:r>
          </a:p>
          <a:p>
            <a:pPr marL="457200" indent="-457200">
              <a:buAutoNum type="arabicPeriod"/>
            </a:pPr>
            <a:r>
              <a:rPr lang="en-GB" sz="2200" dirty="0" smtClean="0"/>
              <a:t>T</a:t>
            </a:r>
            <a:r>
              <a:rPr lang="en-GB" sz="2200" dirty="0" smtClean="0"/>
              <a:t>he importance of social networks for health inequalities in later life.</a:t>
            </a:r>
          </a:p>
          <a:p>
            <a:pPr marL="457200" indent="-457200">
              <a:buAutoNum type="arabicPeriod"/>
            </a:pPr>
            <a:r>
              <a:rPr lang="en-GB" sz="2200" dirty="0" smtClean="0"/>
              <a:t>H</a:t>
            </a:r>
            <a:r>
              <a:rPr lang="en-GB" sz="2200" dirty="0" smtClean="0"/>
              <a:t>ow have social isolation and loneliness been tackled?</a:t>
            </a:r>
          </a:p>
          <a:p>
            <a:pPr marL="457200" indent="-457200">
              <a:buAutoNum type="arabicPeriod"/>
            </a:pPr>
            <a:r>
              <a:rPr lang="en-GB" sz="2200" dirty="0" smtClean="0"/>
              <a:t>Conclusion. </a:t>
            </a:r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endParaRPr lang="en-GB" sz="2200" dirty="0" smtClean="0"/>
          </a:p>
          <a:p>
            <a:pPr marL="457200" indent="-457200">
              <a:buAutoNum type="arabicPeriod"/>
            </a:pPr>
            <a:endParaRPr lang="en-GB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The basics: what are health inequalities?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268760"/>
            <a:ext cx="7543800" cy="4680520"/>
          </a:xfrm>
        </p:spPr>
        <p:txBody>
          <a:bodyPr/>
          <a:lstStyle/>
          <a:p>
            <a:r>
              <a:rPr lang="en-GB" sz="2000" dirty="0" smtClean="0"/>
              <a:t>Health inequalities are </a:t>
            </a:r>
            <a:r>
              <a:rPr lang="en-GB" sz="2000" dirty="0" smtClean="0"/>
              <a:t>differences </a:t>
            </a:r>
            <a:r>
              <a:rPr lang="en-GB" sz="2000" dirty="0" smtClean="0"/>
              <a:t>in health status or in the distribution of health determinants between different population groups. </a:t>
            </a:r>
            <a:endParaRPr lang="en-GB" sz="2000" dirty="0" smtClean="0"/>
          </a:p>
          <a:p>
            <a:pPr>
              <a:buFont typeface="Arial" pitchFamily="34" charset="0"/>
              <a:buChar char="•"/>
            </a:pPr>
            <a:endParaRPr lang="en-GB" sz="2000" dirty="0" smtClean="0"/>
          </a:p>
          <a:p>
            <a:r>
              <a:rPr lang="en-GB" sz="2000" dirty="0" smtClean="0"/>
              <a:t>For example:</a:t>
            </a:r>
          </a:p>
          <a:p>
            <a:endParaRPr lang="en-GB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dirty="0" smtClean="0"/>
              <a:t>differences </a:t>
            </a:r>
            <a:r>
              <a:rPr lang="en-GB" sz="2000" dirty="0" smtClean="0"/>
              <a:t>in mobility between elderly people and younger </a:t>
            </a:r>
            <a:r>
              <a:rPr lang="en-GB" sz="2000" dirty="0" smtClean="0"/>
              <a:t>populations.</a:t>
            </a:r>
          </a:p>
          <a:p>
            <a:pPr marL="285750" indent="-285750"/>
            <a:endParaRPr lang="en-GB" sz="20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GB" sz="2000" dirty="0" smtClean="0"/>
              <a:t>differences </a:t>
            </a:r>
            <a:r>
              <a:rPr lang="en-GB" sz="2000" dirty="0" smtClean="0"/>
              <a:t>in mortality rates between people from different social classes. </a:t>
            </a:r>
            <a:endParaRPr lang="en-GB" sz="2000" dirty="0" smtClean="0"/>
          </a:p>
          <a:p>
            <a:endParaRPr lang="en-GB" sz="1200" dirty="0" smtClean="0"/>
          </a:p>
        </p:txBody>
      </p:sp>
    </p:spTree>
    <p:extLst>
      <p:ext uri="{BB962C8B-B14F-4D97-AF65-F5344CB8AC3E}">
        <p14:creationId xmlns:p14="http://schemas.microsoft.com/office/powerpoint/2010/main" xmlns="" val="8147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The basics: what are health inequalities?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268760"/>
            <a:ext cx="7543800" cy="4680520"/>
          </a:xfrm>
        </p:spPr>
        <p:txBody>
          <a:bodyPr/>
          <a:lstStyle/>
          <a:p>
            <a:endParaRPr lang="en-GB" sz="1200" dirty="0" smtClean="0"/>
          </a:p>
          <a:p>
            <a:r>
              <a:rPr lang="en-GB" sz="2000" b="1" u="sng" dirty="0" smtClean="0"/>
              <a:t>It </a:t>
            </a:r>
            <a:r>
              <a:rPr lang="en-GB" sz="2000" b="1" u="sng" dirty="0" smtClean="0"/>
              <a:t>is important to distinguish between inequality in health and inequity.</a:t>
            </a:r>
            <a:r>
              <a:rPr lang="en-GB" sz="2000" dirty="0" smtClean="0"/>
              <a:t>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Some </a:t>
            </a:r>
            <a:r>
              <a:rPr lang="en-GB" sz="2000" dirty="0" smtClean="0"/>
              <a:t>health inequalities </a:t>
            </a:r>
            <a:r>
              <a:rPr lang="en-GB" sz="2000" dirty="0" smtClean="0"/>
              <a:t>are:</a:t>
            </a:r>
          </a:p>
          <a:p>
            <a:endParaRPr lang="en-GB" sz="2000" dirty="0" smtClean="0"/>
          </a:p>
          <a:p>
            <a:pPr marL="400050" indent="-400050">
              <a:buFont typeface="Wingdings" pitchFamily="2" charset="2"/>
              <a:buChar char="Ø"/>
            </a:pPr>
            <a:r>
              <a:rPr lang="en-GB" sz="2000" dirty="0" smtClean="0"/>
              <a:t>A</a:t>
            </a:r>
            <a:r>
              <a:rPr lang="en-GB" sz="2000" dirty="0" smtClean="0"/>
              <a:t>ttributable </a:t>
            </a:r>
            <a:r>
              <a:rPr lang="en-GB" sz="2000" dirty="0" smtClean="0"/>
              <a:t>to biological variations or free </a:t>
            </a:r>
            <a:r>
              <a:rPr lang="en-GB" sz="2000" dirty="0" smtClean="0"/>
              <a:t>choice.</a:t>
            </a:r>
          </a:p>
          <a:p>
            <a:pPr marL="285750" indent="-285750"/>
            <a:endParaRPr lang="en-GB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/>
              <a:t>Changing health determinants in these cases </a:t>
            </a:r>
            <a:r>
              <a:rPr lang="en-GB" sz="2000" dirty="0" smtClean="0"/>
              <a:t>may be impossible or ethically or ideologically unacceptable </a:t>
            </a:r>
            <a:r>
              <a:rPr lang="en-GB" sz="2000" dirty="0" smtClean="0"/>
              <a:t>so these </a:t>
            </a:r>
            <a:r>
              <a:rPr lang="en-GB" sz="2000" dirty="0" smtClean="0"/>
              <a:t>health inequalities are unavoidable</a:t>
            </a:r>
            <a:r>
              <a:rPr lang="en-GB" sz="2000" dirty="0" smtClean="0"/>
              <a:t>.</a:t>
            </a:r>
          </a:p>
          <a:p>
            <a:pPr marL="285750" indent="-285750"/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8147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The basics: what are health inequalities?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268760"/>
            <a:ext cx="7543800" cy="4680520"/>
          </a:xfrm>
        </p:spPr>
        <p:txBody>
          <a:bodyPr/>
          <a:lstStyle/>
          <a:p>
            <a:pPr marL="285750" indent="-285750"/>
            <a:endParaRPr lang="en-GB" sz="2000" dirty="0" smtClean="0"/>
          </a:p>
          <a:p>
            <a:pPr marL="285750" indent="-285750"/>
            <a:r>
              <a:rPr lang="en-GB" sz="1800" dirty="0" smtClean="0"/>
              <a:t>Others are:</a:t>
            </a:r>
          </a:p>
          <a:p>
            <a:pPr marL="285750" indent="-285750"/>
            <a:endParaRPr lang="en-GB" sz="1800" dirty="0" smtClean="0"/>
          </a:p>
          <a:p>
            <a:pPr marL="400050" indent="-400050">
              <a:buFont typeface="Wingdings" pitchFamily="2" charset="2"/>
              <a:buChar char="Ø"/>
            </a:pPr>
            <a:r>
              <a:rPr lang="en-GB" sz="1800" dirty="0" smtClean="0"/>
              <a:t>A</a:t>
            </a:r>
            <a:r>
              <a:rPr lang="en-GB" sz="1800" dirty="0" smtClean="0"/>
              <a:t>ttributable to the external environment and conditions mainly outside the control of individuals. </a:t>
            </a:r>
          </a:p>
          <a:p>
            <a:pPr marL="400050" indent="-400050"/>
            <a:endParaRPr lang="en-GB" sz="1800" dirty="0" smtClean="0"/>
          </a:p>
          <a:p>
            <a:pPr marL="400050" indent="-400050">
              <a:buFont typeface="Arial" pitchFamily="34" charset="0"/>
              <a:buChar char="•"/>
            </a:pPr>
            <a:r>
              <a:rPr lang="en-GB" sz="1800" dirty="0" smtClean="0"/>
              <a:t>U</a:t>
            </a:r>
            <a:r>
              <a:rPr lang="en-GB" sz="1800" dirty="0" smtClean="0"/>
              <a:t>neven distribution in health outcomes in this case may be unnecessary and avoidable and the resulting health inequalities also lead to inequity in health.</a:t>
            </a:r>
          </a:p>
          <a:p>
            <a:pPr marL="400050" indent="-400050">
              <a:buFont typeface="Arial" pitchFamily="34" charset="0"/>
              <a:buChar char="•"/>
            </a:pPr>
            <a:endParaRPr lang="en-GB" sz="1800" dirty="0" smtClean="0"/>
          </a:p>
          <a:p>
            <a:pPr marL="400050" indent="-400050">
              <a:buFont typeface="Arial" pitchFamily="34" charset="0"/>
              <a:buChar char="•"/>
            </a:pPr>
            <a:r>
              <a:rPr lang="en-GB" sz="1800" dirty="0" smtClean="0"/>
              <a:t>D</a:t>
            </a:r>
            <a:r>
              <a:rPr lang="en-GB" sz="1800" dirty="0" smtClean="0"/>
              <a:t>ifferences </a:t>
            </a:r>
            <a:r>
              <a:rPr lang="en-GB" sz="1800" dirty="0" smtClean="0"/>
              <a:t>in rates of illness and health affect everyone: health and socio-economic status diminish continually along the </a:t>
            </a:r>
            <a:r>
              <a:rPr lang="en-GB" sz="1800" dirty="0" smtClean="0"/>
              <a:t>social </a:t>
            </a:r>
            <a:r>
              <a:rPr lang="en-GB" sz="1800" dirty="0" smtClean="0"/>
              <a:t>gradient in </a:t>
            </a:r>
            <a:r>
              <a:rPr lang="en-GB" sz="1800" dirty="0" smtClean="0"/>
              <a:t>health.</a:t>
            </a:r>
          </a:p>
          <a:p>
            <a:pPr marL="400050" indent="-400050">
              <a:buFont typeface="Arial" pitchFamily="34" charset="0"/>
              <a:buChar char="•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8147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332656"/>
            <a:ext cx="7805738" cy="648072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What explains the existence of health inequalities?</a:t>
            </a:r>
            <a:endParaRPr lang="en-GB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r>
              <a:rPr lang="en-GB" sz="2000" dirty="0" smtClean="0"/>
              <a:t> </a:t>
            </a:r>
          </a:p>
          <a:p>
            <a:r>
              <a:rPr lang="en-GB" sz="2000" dirty="0" smtClean="0"/>
              <a:t>Material deprivation? </a:t>
            </a:r>
          </a:p>
          <a:p>
            <a:endParaRPr lang="en-GB" sz="2000" dirty="0" smtClean="0"/>
          </a:p>
          <a:p>
            <a:pPr lvl="1">
              <a:buFont typeface="Wingdings" pitchFamily="2" charset="2"/>
              <a:buChar char="Ø"/>
            </a:pPr>
            <a:r>
              <a:rPr lang="en-GB" sz="1800" dirty="0" smtClean="0"/>
              <a:t>the </a:t>
            </a:r>
            <a:r>
              <a:rPr lang="en-GB" sz="1800" dirty="0" smtClean="0"/>
              <a:t>graded relation </a:t>
            </a:r>
            <a:r>
              <a:rPr lang="en-GB" sz="1800" dirty="0" smtClean="0"/>
              <a:t>between socioeconomic </a:t>
            </a:r>
            <a:r>
              <a:rPr lang="en-GB" sz="1800" dirty="0" smtClean="0"/>
              <a:t>position and access to tangible material </a:t>
            </a:r>
            <a:r>
              <a:rPr lang="en-GB" sz="1800" dirty="0" smtClean="0"/>
              <a:t>conditions, from </a:t>
            </a:r>
            <a:r>
              <a:rPr lang="en-GB" sz="1800" dirty="0" smtClean="0"/>
              <a:t>basics such as food, shelter, and access to </a:t>
            </a:r>
            <a:r>
              <a:rPr lang="en-GB" sz="1800" dirty="0" smtClean="0"/>
              <a:t>services and </a:t>
            </a:r>
            <a:r>
              <a:rPr lang="en-GB" sz="1800" dirty="0" smtClean="0"/>
              <a:t>amenities, as well as car and home ownership, access </a:t>
            </a:r>
            <a:r>
              <a:rPr lang="en-GB" sz="1800" dirty="0" smtClean="0"/>
              <a:t>to telephones </a:t>
            </a:r>
            <a:r>
              <a:rPr lang="en-GB" sz="1800" dirty="0" smtClean="0"/>
              <a:t>and the </a:t>
            </a:r>
            <a:r>
              <a:rPr lang="en-GB" sz="1800" dirty="0" smtClean="0"/>
              <a:t>internet...</a:t>
            </a:r>
          </a:p>
          <a:p>
            <a:endParaRPr lang="en-GB" sz="1100" dirty="0" smtClean="0"/>
          </a:p>
          <a:p>
            <a:endParaRPr lang="en-GB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332656"/>
            <a:ext cx="7805738" cy="648072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What explains the existence of health inequalities?</a:t>
            </a:r>
            <a:endParaRPr lang="en-GB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r>
              <a:rPr lang="en-GB" sz="2000" dirty="0" smtClean="0"/>
              <a:t> </a:t>
            </a:r>
          </a:p>
          <a:p>
            <a:r>
              <a:rPr lang="en-GB" sz="2000" dirty="0" smtClean="0"/>
              <a:t>Psychosocial factors? </a:t>
            </a:r>
          </a:p>
          <a:p>
            <a:endParaRPr lang="en-GB" sz="2000" dirty="0" smtClean="0"/>
          </a:p>
          <a:p>
            <a:pPr lvl="1">
              <a:buFont typeface="Wingdings" pitchFamily="2" charset="2"/>
              <a:buChar char="Ø"/>
            </a:pPr>
            <a:r>
              <a:rPr lang="en-GB" sz="1800" dirty="0" smtClean="0"/>
              <a:t>the </a:t>
            </a:r>
            <a:r>
              <a:rPr lang="en-GB" sz="1800" dirty="0" smtClean="0"/>
              <a:t>direct or indirect effects </a:t>
            </a:r>
            <a:r>
              <a:rPr lang="en-GB" sz="1800" dirty="0" smtClean="0"/>
              <a:t>of stress </a:t>
            </a:r>
            <a:r>
              <a:rPr lang="en-GB" sz="1800" dirty="0" smtClean="0"/>
              <a:t>stemming from either being lower on the </a:t>
            </a:r>
            <a:r>
              <a:rPr lang="en-GB" sz="1800" dirty="0" smtClean="0"/>
              <a:t>socioeconomic gradient, </a:t>
            </a:r>
            <a:r>
              <a:rPr lang="en-GB" sz="1800" dirty="0" smtClean="0"/>
              <a:t>or living under conditions of relative </a:t>
            </a:r>
            <a:r>
              <a:rPr lang="en-GB" sz="1800" dirty="0" smtClean="0"/>
              <a:t>socioeconomic disadvantage.</a:t>
            </a:r>
          </a:p>
          <a:p>
            <a:endParaRPr lang="en-GB" sz="1100" dirty="0" smtClean="0"/>
          </a:p>
          <a:p>
            <a:endParaRPr lang="en-GB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332656"/>
            <a:ext cx="7805738" cy="648072"/>
          </a:xfrm>
        </p:spPr>
        <p:txBody>
          <a:bodyPr>
            <a:noAutofit/>
          </a:bodyPr>
          <a:lstStyle/>
          <a:p>
            <a:r>
              <a:rPr lang="en-GB" sz="2400" b="1" dirty="0" smtClean="0"/>
              <a:t>What explains the existence of health inequalities?</a:t>
            </a:r>
            <a:endParaRPr lang="en-GB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endParaRPr lang="en-GB" sz="2000" dirty="0" smtClean="0"/>
          </a:p>
          <a:p>
            <a:r>
              <a:rPr lang="en-GB" sz="2000" dirty="0" smtClean="0"/>
              <a:t>Answer: both!</a:t>
            </a:r>
          </a:p>
          <a:p>
            <a:endParaRPr lang="en-GB" sz="2000" dirty="0" smtClean="0"/>
          </a:p>
          <a:p>
            <a:pPr lvl="1">
              <a:buFont typeface="Wingdings" pitchFamily="2" charset="2"/>
              <a:buChar char="Ø"/>
            </a:pPr>
            <a:r>
              <a:rPr lang="en-GB" sz="1800" dirty="0" smtClean="0"/>
              <a:t>All </a:t>
            </a:r>
            <a:r>
              <a:rPr lang="en-GB" sz="1800" dirty="0" smtClean="0"/>
              <a:t>material resources of some relevance </a:t>
            </a:r>
            <a:r>
              <a:rPr lang="en-GB" sz="1800" dirty="0" smtClean="0"/>
              <a:t>to daily </a:t>
            </a:r>
            <a:r>
              <a:rPr lang="en-GB" sz="1800" dirty="0" smtClean="0"/>
              <a:t>life have some psychosocial meaning attached to it. </a:t>
            </a:r>
            <a:endParaRPr lang="en-GB" sz="1800" dirty="0" smtClean="0"/>
          </a:p>
          <a:p>
            <a:pPr lvl="1">
              <a:buFont typeface="Wingdings" pitchFamily="2" charset="2"/>
              <a:buChar char="Ø"/>
            </a:pPr>
            <a:endParaRPr lang="en-GB" sz="1800" dirty="0" smtClean="0"/>
          </a:p>
          <a:p>
            <a:pPr lvl="1">
              <a:buFont typeface="Wingdings" pitchFamily="2" charset="2"/>
              <a:buChar char="Ø"/>
            </a:pPr>
            <a:r>
              <a:rPr lang="en-GB" sz="1800" dirty="0" smtClean="0"/>
              <a:t>For example</a:t>
            </a:r>
            <a:r>
              <a:rPr lang="en-GB" sz="1800" dirty="0" smtClean="0"/>
              <a:t>, home or car ownership has both a </a:t>
            </a:r>
            <a:r>
              <a:rPr lang="en-GB" sz="1800" dirty="0" smtClean="0"/>
              <a:t>material interpretation and </a:t>
            </a:r>
            <a:r>
              <a:rPr lang="en-GB" sz="1800" dirty="0" smtClean="0"/>
              <a:t>a psychosocial one (as in the </a:t>
            </a:r>
            <a:r>
              <a:rPr lang="en-GB" sz="1800" dirty="0" smtClean="0"/>
              <a:t>symbolic sense </a:t>
            </a:r>
            <a:r>
              <a:rPr lang="en-GB" sz="1800" dirty="0" smtClean="0"/>
              <a:t>of security that home or car ownership affords</a:t>
            </a:r>
            <a:r>
              <a:rPr lang="en-GB" sz="1800" dirty="0" smtClean="0"/>
              <a:t>).</a:t>
            </a:r>
            <a:endParaRPr lang="en-GB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/>
          </a:bodyPr>
          <a:lstStyle/>
          <a:p>
            <a:r>
              <a:rPr lang="en-GB" sz="3000" b="1" dirty="0" smtClean="0"/>
              <a:t>H</a:t>
            </a:r>
            <a:r>
              <a:rPr lang="en-GB" sz="3000" b="1" dirty="0" smtClean="0"/>
              <a:t>ealth inequalities </a:t>
            </a:r>
            <a:r>
              <a:rPr lang="en-GB" sz="3000" b="1" dirty="0" smtClean="0"/>
              <a:t>in 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endParaRPr lang="en-GB" sz="1100" dirty="0" smtClean="0"/>
          </a:p>
          <a:p>
            <a:endParaRPr lang="en-GB" sz="1100" dirty="0" smtClean="0"/>
          </a:p>
          <a:p>
            <a:pPr marL="360000" lvl="1"/>
            <a:r>
              <a:rPr lang="en-GB" dirty="0" smtClean="0"/>
              <a:t>Relatively little research has been carried out to investigate health inequalities at older ages.</a:t>
            </a:r>
          </a:p>
          <a:p>
            <a:endParaRPr lang="en-GB" dirty="0" smtClean="0"/>
          </a:p>
          <a:p>
            <a:r>
              <a:rPr lang="en-GB" dirty="0" smtClean="0"/>
              <a:t>Key debate:</a:t>
            </a:r>
          </a:p>
          <a:p>
            <a:endParaRPr lang="en-GB" dirty="0" smtClean="0"/>
          </a:p>
          <a:p>
            <a:pPr marL="360000" lvl="1"/>
            <a:r>
              <a:rPr lang="en-GB" dirty="0" smtClean="0"/>
              <a:t>Whether socio-economic differences in    mortality and health found at younger ages persist in later life?</a:t>
            </a:r>
            <a:endParaRPr lang="en-GB" dirty="0" smtClean="0"/>
          </a:p>
          <a:p>
            <a:endParaRPr lang="en-GB" sz="1100" dirty="0" smtClean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/>
          </a:bodyPr>
          <a:lstStyle/>
          <a:p>
            <a:r>
              <a:rPr lang="en-GB" sz="3000" b="1" dirty="0" smtClean="0"/>
              <a:t>H</a:t>
            </a:r>
            <a:r>
              <a:rPr lang="en-GB" sz="3000" b="1" dirty="0" smtClean="0"/>
              <a:t>ealth inequalities </a:t>
            </a:r>
            <a:r>
              <a:rPr lang="en-GB" sz="3000" b="1" dirty="0" smtClean="0"/>
              <a:t>in 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268760"/>
            <a:ext cx="7543800" cy="4608512"/>
          </a:xfrm>
        </p:spPr>
        <p:txBody>
          <a:bodyPr/>
          <a:lstStyle/>
          <a:p>
            <a:endParaRPr lang="en-GB" sz="1400" dirty="0" smtClean="0"/>
          </a:p>
          <a:p>
            <a:endParaRPr lang="en-GB" sz="1400" dirty="0" smtClean="0"/>
          </a:p>
          <a:p>
            <a:endParaRPr lang="en-GB" sz="1400" dirty="0" smtClean="0"/>
          </a:p>
          <a:p>
            <a:endParaRPr lang="en-GB" sz="1400" dirty="0" smtClean="0"/>
          </a:p>
          <a:p>
            <a:pPr marL="360000" lvl="1"/>
            <a:r>
              <a:rPr lang="en-GB" sz="1600" dirty="0" smtClean="0"/>
              <a:t>Social </a:t>
            </a:r>
            <a:r>
              <a:rPr lang="en-GB" sz="1600" dirty="0" smtClean="0"/>
              <a:t>inequalities in health persist </a:t>
            </a:r>
            <a:r>
              <a:rPr lang="en-GB" sz="1600" dirty="0" smtClean="0"/>
              <a:t>at older </a:t>
            </a:r>
            <a:r>
              <a:rPr lang="en-GB" sz="1600" dirty="0" smtClean="0"/>
              <a:t>ages and, as at younger </a:t>
            </a:r>
            <a:r>
              <a:rPr lang="en-GB" sz="1600" dirty="0" smtClean="0"/>
              <a:t>ages, these </a:t>
            </a:r>
            <a:r>
              <a:rPr lang="en-GB" sz="1600" dirty="0" smtClean="0"/>
              <a:t>inequalities have </a:t>
            </a:r>
            <a:r>
              <a:rPr lang="en-GB" sz="1600" dirty="0" smtClean="0"/>
              <a:t>widened over time.</a:t>
            </a:r>
          </a:p>
          <a:p>
            <a:endParaRPr lang="en-GB" sz="1600" dirty="0" smtClean="0"/>
          </a:p>
          <a:p>
            <a:pPr marL="360000" lvl="1"/>
            <a:r>
              <a:rPr lang="en-GB" sz="1600" dirty="0" smtClean="0"/>
              <a:t>There </a:t>
            </a:r>
            <a:r>
              <a:rPr lang="en-GB" sz="1600" dirty="0" smtClean="0"/>
              <a:t>has been </a:t>
            </a:r>
            <a:r>
              <a:rPr lang="en-GB" sz="1600" dirty="0" smtClean="0"/>
              <a:t>an increase </a:t>
            </a:r>
            <a:r>
              <a:rPr lang="en-GB" sz="1600" dirty="0" smtClean="0"/>
              <a:t>in the gap in life </a:t>
            </a:r>
            <a:r>
              <a:rPr lang="en-GB" sz="1600" dirty="0" smtClean="0"/>
              <a:t>expectancy at </a:t>
            </a:r>
            <a:r>
              <a:rPr lang="en-GB" sz="1600" dirty="0" smtClean="0"/>
              <a:t>age 65 between Social Classes </a:t>
            </a:r>
            <a:r>
              <a:rPr lang="en-GB" sz="1600" dirty="0" smtClean="0"/>
              <a:t>I and V.</a:t>
            </a:r>
          </a:p>
          <a:p>
            <a:pPr marL="360000" lvl="1"/>
            <a:endParaRPr lang="en-GB" sz="1600" dirty="0" smtClean="0"/>
          </a:p>
          <a:p>
            <a:pPr marL="360000" lvl="1"/>
            <a:r>
              <a:rPr lang="en-GB" sz="1600" dirty="0" smtClean="0"/>
              <a:t>In the UK socio-economic </a:t>
            </a:r>
            <a:r>
              <a:rPr lang="en-GB" sz="1600" dirty="0" smtClean="0"/>
              <a:t>class I can expect to live an additional 17.5 years once they reach the </a:t>
            </a:r>
            <a:r>
              <a:rPr lang="en-GB" sz="1600" dirty="0" smtClean="0"/>
              <a:t>age of </a:t>
            </a:r>
            <a:r>
              <a:rPr lang="en-GB" sz="1600" dirty="0" smtClean="0"/>
              <a:t>65, while those in social class V can expect to live only another 13.4 </a:t>
            </a:r>
            <a:r>
              <a:rPr lang="en-GB" sz="1600" dirty="0" smtClean="0"/>
              <a:t>years.</a:t>
            </a:r>
          </a:p>
          <a:p>
            <a:pPr marL="360000" lvl="1"/>
            <a:endParaRPr lang="en-GB" sz="1600" dirty="0" smtClean="0"/>
          </a:p>
          <a:p>
            <a:pPr marL="360000" lvl="1"/>
            <a:r>
              <a:rPr lang="en-GB" sz="1600" dirty="0" smtClean="0"/>
              <a:t>The </a:t>
            </a:r>
            <a:r>
              <a:rPr lang="en-GB" sz="1600" dirty="0" smtClean="0"/>
              <a:t>importance of </a:t>
            </a:r>
            <a:r>
              <a:rPr lang="en-GB" sz="1600" dirty="0" smtClean="0"/>
              <a:t>socio-economic </a:t>
            </a:r>
            <a:r>
              <a:rPr lang="en-GB" sz="1600" dirty="0" smtClean="0"/>
              <a:t>status and </a:t>
            </a:r>
            <a:r>
              <a:rPr lang="en-GB" sz="1600" dirty="0" smtClean="0"/>
              <a:t>inequality </a:t>
            </a:r>
            <a:r>
              <a:rPr lang="en-GB" sz="1600" dirty="0" smtClean="0"/>
              <a:t>in the UK therefore has profound implications for </a:t>
            </a:r>
            <a:r>
              <a:rPr lang="en-GB" sz="1600" dirty="0" smtClean="0"/>
              <a:t>health in later life just </a:t>
            </a:r>
            <a:r>
              <a:rPr lang="en-GB" sz="1600" dirty="0" smtClean="0"/>
              <a:t>as it does in all other age </a:t>
            </a:r>
            <a:r>
              <a:rPr lang="en-GB" sz="1600" dirty="0" smtClean="0"/>
              <a:t>groups.</a:t>
            </a:r>
          </a:p>
          <a:p>
            <a:pPr lvl="1"/>
            <a:endParaRPr lang="en-GB" sz="12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sz="3000" b="1" dirty="0" smtClean="0"/>
              <a:t>Factors leading to h</a:t>
            </a:r>
            <a:r>
              <a:rPr lang="en-GB" sz="3000" b="1" dirty="0" smtClean="0"/>
              <a:t>ealth inequalities </a:t>
            </a:r>
            <a:r>
              <a:rPr lang="en-GB" sz="3000" b="1" dirty="0" smtClean="0"/>
              <a:t>in 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360000" lvl="1"/>
            <a:endParaRPr lang="en-GB" sz="1500" dirty="0" smtClean="0"/>
          </a:p>
          <a:p>
            <a:pPr marL="360000" lvl="1"/>
            <a:endParaRPr lang="en-GB" sz="1500" dirty="0" smtClean="0"/>
          </a:p>
          <a:p>
            <a:pPr marL="360000" lvl="1"/>
            <a:r>
              <a:rPr lang="en-GB" sz="1500" dirty="0" smtClean="0"/>
              <a:t>Research </a:t>
            </a:r>
            <a:r>
              <a:rPr lang="en-GB" sz="1500" dirty="0" smtClean="0"/>
              <a:t>examining </a:t>
            </a:r>
            <a:r>
              <a:rPr lang="en-GB" sz="1500" dirty="0" smtClean="0"/>
              <a:t>circumstances in </a:t>
            </a:r>
            <a:r>
              <a:rPr lang="en-GB" sz="1500" dirty="0" smtClean="0"/>
              <a:t>childhood and in adulthood </a:t>
            </a:r>
            <a:r>
              <a:rPr lang="en-GB" sz="1500" dirty="0" smtClean="0"/>
              <a:t>has shown </a:t>
            </a:r>
            <a:r>
              <a:rPr lang="en-GB" sz="1500" dirty="0" smtClean="0"/>
              <a:t>the continued impact </a:t>
            </a:r>
            <a:r>
              <a:rPr lang="en-GB" sz="1500" dirty="0" smtClean="0"/>
              <a:t>of childhood </a:t>
            </a:r>
            <a:r>
              <a:rPr lang="en-GB" sz="1500" dirty="0" smtClean="0"/>
              <a:t>factors, such as </a:t>
            </a:r>
            <a:r>
              <a:rPr lang="en-GB" sz="1500" dirty="0" smtClean="0"/>
              <a:t>father’s social </a:t>
            </a:r>
            <a:r>
              <a:rPr lang="en-GB" sz="1500" dirty="0" smtClean="0"/>
              <a:t>class, on later life health</a:t>
            </a:r>
            <a:r>
              <a:rPr lang="en-GB" sz="1500" dirty="0" smtClean="0"/>
              <a:t>.</a:t>
            </a:r>
          </a:p>
          <a:p>
            <a:pPr marL="360000" lvl="1">
              <a:buNone/>
            </a:pPr>
            <a:endParaRPr lang="en-GB" sz="1500" dirty="0" smtClean="0"/>
          </a:p>
          <a:p>
            <a:pPr marL="360000" lvl="1"/>
            <a:r>
              <a:rPr lang="en-GB" sz="1500" dirty="0" smtClean="0"/>
              <a:t>However</a:t>
            </a:r>
            <a:r>
              <a:rPr lang="en-GB" sz="1500" dirty="0" smtClean="0"/>
              <a:t>, current circumstances </a:t>
            </a:r>
            <a:r>
              <a:rPr lang="en-GB" sz="1500" dirty="0" smtClean="0"/>
              <a:t>such as </a:t>
            </a:r>
            <a:r>
              <a:rPr lang="en-GB" sz="1500" dirty="0" smtClean="0"/>
              <a:t>health and socio-economic </a:t>
            </a:r>
            <a:r>
              <a:rPr lang="en-GB" sz="1500" dirty="0" smtClean="0"/>
              <a:t>status appear </a:t>
            </a:r>
            <a:r>
              <a:rPr lang="en-GB" sz="1500" dirty="0" smtClean="0"/>
              <a:t>to have greater influence </a:t>
            </a:r>
            <a:r>
              <a:rPr lang="en-GB" sz="1500" dirty="0" smtClean="0"/>
              <a:t>on health </a:t>
            </a:r>
            <a:r>
              <a:rPr lang="en-GB" sz="1500" dirty="0" smtClean="0"/>
              <a:t>outcomes</a:t>
            </a:r>
            <a:r>
              <a:rPr lang="en-GB" sz="1500" dirty="0" smtClean="0"/>
              <a:t>.</a:t>
            </a:r>
          </a:p>
          <a:p>
            <a:pPr marL="360000" lvl="1"/>
            <a:endParaRPr lang="en-GB" sz="1500" dirty="0" smtClean="0"/>
          </a:p>
          <a:p>
            <a:pPr marL="360000" lvl="1"/>
            <a:r>
              <a:rPr lang="en-GB" sz="1500" dirty="0" smtClean="0"/>
              <a:t>Early age at </a:t>
            </a:r>
            <a:r>
              <a:rPr lang="en-GB" sz="1500" dirty="0" smtClean="0"/>
              <a:t>retirement and experiencing </a:t>
            </a:r>
            <a:r>
              <a:rPr lang="en-GB" sz="1500" dirty="0" smtClean="0"/>
              <a:t>a job </a:t>
            </a:r>
            <a:r>
              <a:rPr lang="en-GB" sz="1500" dirty="0" smtClean="0"/>
              <a:t>loss are </a:t>
            </a:r>
            <a:r>
              <a:rPr lang="en-GB" sz="1500" dirty="0" smtClean="0"/>
              <a:t>also associated with poorer physical, and in some cases, mental health in mid and later life.</a:t>
            </a:r>
          </a:p>
          <a:p>
            <a:pPr marL="360000" lvl="1"/>
            <a:endParaRPr lang="en-GB" sz="1500" dirty="0" smtClean="0"/>
          </a:p>
          <a:p>
            <a:pPr marL="360000" lvl="1"/>
            <a:r>
              <a:rPr lang="en-GB" sz="1500" dirty="0" smtClean="0"/>
              <a:t>More time spent unemployed is generally associated with poorer health, as is working life spent </a:t>
            </a:r>
            <a:r>
              <a:rPr lang="en-GB" sz="1500" dirty="0" smtClean="0"/>
              <a:t>in low </a:t>
            </a:r>
            <a:r>
              <a:rPr lang="en-GB" sz="1500" dirty="0" smtClean="0"/>
              <a:t>control jobs or in passive jobs. </a:t>
            </a:r>
            <a:endParaRPr lang="en-GB" sz="1500" dirty="0" smtClean="0"/>
          </a:p>
          <a:p>
            <a:pPr marL="360000" lvl="1"/>
            <a:endParaRPr lang="en-GB" sz="1500" dirty="0" smtClean="0"/>
          </a:p>
          <a:p>
            <a:pPr marL="360000" lvl="1"/>
            <a:r>
              <a:rPr lang="en-GB" sz="1500" dirty="0" smtClean="0"/>
              <a:t>Life-long </a:t>
            </a:r>
            <a:r>
              <a:rPr lang="en-GB" sz="1500" dirty="0" smtClean="0"/>
              <a:t>economic hardship is also associated with worse </a:t>
            </a:r>
            <a:r>
              <a:rPr lang="en-GB" sz="1500" dirty="0" smtClean="0"/>
              <a:t>health outcomes </a:t>
            </a:r>
            <a:r>
              <a:rPr lang="en-GB" sz="1500" dirty="0" smtClean="0"/>
              <a:t>in later life.</a:t>
            </a:r>
          </a:p>
          <a:p>
            <a:endParaRPr lang="en-GB" sz="1100" dirty="0" smtClean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sz="3000" b="1" dirty="0" smtClean="0"/>
              <a:t>The significance of social support in </a:t>
            </a:r>
            <a:r>
              <a:rPr lang="en-GB" sz="3000" b="1" dirty="0" smtClean="0"/>
              <a:t>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360000" lvl="1"/>
            <a:r>
              <a:rPr lang="en-GB" sz="1600" dirty="0" smtClean="0"/>
              <a:t>Social </a:t>
            </a:r>
            <a:r>
              <a:rPr lang="en-GB" sz="1600" dirty="0" smtClean="0"/>
              <a:t>s</a:t>
            </a:r>
            <a:r>
              <a:rPr lang="en-GB" sz="1600" dirty="0" smtClean="0"/>
              <a:t>upport is a key dimension of well-being at older ages.</a:t>
            </a:r>
          </a:p>
          <a:p>
            <a:endParaRPr lang="en-GB" sz="1600" dirty="0" smtClean="0"/>
          </a:p>
          <a:p>
            <a:r>
              <a:rPr lang="en-GB" sz="1600" dirty="0" smtClean="0"/>
              <a:t>This encompasses: </a:t>
            </a:r>
          </a:p>
          <a:p>
            <a:endParaRPr lang="en-GB" sz="1600" dirty="0" smtClean="0"/>
          </a:p>
          <a:p>
            <a:pPr marL="285750" indent="-285750">
              <a:buAutoNum type="romanLcParenBoth"/>
            </a:pPr>
            <a:r>
              <a:rPr lang="en-GB" sz="1600" dirty="0" smtClean="0"/>
              <a:t>social </a:t>
            </a:r>
            <a:r>
              <a:rPr lang="en-GB" sz="1600" dirty="0" smtClean="0"/>
              <a:t>network </a:t>
            </a:r>
            <a:r>
              <a:rPr lang="en-GB" sz="1600" dirty="0" smtClean="0"/>
              <a:t>characteristics,</a:t>
            </a:r>
          </a:p>
          <a:p>
            <a:pPr marL="285750" indent="-285750">
              <a:buAutoNum type="romanLcParenBoth"/>
            </a:pPr>
            <a:endParaRPr lang="en-GB" sz="1600" dirty="0" smtClean="0"/>
          </a:p>
          <a:p>
            <a:r>
              <a:rPr lang="en-GB" sz="1600" dirty="0" smtClean="0"/>
              <a:t>(ii) social embeddedness such as </a:t>
            </a:r>
            <a:r>
              <a:rPr lang="en-GB" sz="1600" dirty="0" smtClean="0"/>
              <a:t>the frequency </a:t>
            </a:r>
            <a:r>
              <a:rPr lang="en-GB" sz="1600" dirty="0" smtClean="0"/>
              <a:t>of contact with </a:t>
            </a:r>
            <a:r>
              <a:rPr lang="en-GB" sz="1600" dirty="0" smtClean="0"/>
              <a:t>others,</a:t>
            </a:r>
          </a:p>
          <a:p>
            <a:endParaRPr lang="en-GB" sz="1600" dirty="0" smtClean="0"/>
          </a:p>
          <a:p>
            <a:r>
              <a:rPr lang="en-GB" sz="1600" dirty="0" smtClean="0"/>
              <a:t>(iii) emotional assistance, </a:t>
            </a:r>
            <a:r>
              <a:rPr lang="en-GB" sz="1600" dirty="0" smtClean="0"/>
              <a:t>reflecting current </a:t>
            </a:r>
            <a:r>
              <a:rPr lang="en-GB" sz="1600" dirty="0" smtClean="0"/>
              <a:t>and future availability </a:t>
            </a:r>
            <a:r>
              <a:rPr lang="en-GB" sz="1600" dirty="0" smtClean="0"/>
              <a:t>of emotional </a:t>
            </a:r>
            <a:r>
              <a:rPr lang="en-GB" sz="1600" dirty="0" smtClean="0"/>
              <a:t>support, </a:t>
            </a:r>
            <a:r>
              <a:rPr lang="en-GB" sz="1600" dirty="0" smtClean="0"/>
              <a:t>and</a:t>
            </a:r>
          </a:p>
          <a:p>
            <a:endParaRPr lang="en-GB" sz="1600" dirty="0" smtClean="0"/>
          </a:p>
          <a:p>
            <a:r>
              <a:rPr lang="en-GB" sz="1600" dirty="0" smtClean="0"/>
              <a:t>(iv) instrumental assistance (</a:t>
            </a:r>
            <a:r>
              <a:rPr lang="en-GB" sz="1600" dirty="0" smtClean="0"/>
              <a:t>transfers </a:t>
            </a:r>
            <a:r>
              <a:rPr lang="en-GB" sz="1600" dirty="0" smtClean="0"/>
              <a:t>of space, time, and </a:t>
            </a:r>
            <a:r>
              <a:rPr lang="en-GB" sz="1600" dirty="0" smtClean="0"/>
              <a:t>money) from </a:t>
            </a:r>
            <a:r>
              <a:rPr lang="en-GB" sz="1600" dirty="0" smtClean="0"/>
              <a:t>family, friends, </a:t>
            </a:r>
            <a:r>
              <a:rPr lang="en-GB" sz="1600" dirty="0" smtClean="0"/>
              <a:t>neighbours and </a:t>
            </a:r>
            <a:r>
              <a:rPr lang="en-GB" sz="1600" dirty="0" smtClean="0"/>
              <a:t>other community </a:t>
            </a:r>
            <a:r>
              <a:rPr lang="en-GB" sz="1600" dirty="0" smtClean="0"/>
              <a:t>members.</a:t>
            </a: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sz="3000" b="1" dirty="0" smtClean="0"/>
              <a:t>Social Networks &amp; Social </a:t>
            </a:r>
            <a:r>
              <a:rPr lang="en-GB" sz="3000" b="1" dirty="0" err="1" smtClean="0"/>
              <a:t>Embededdness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360000" lvl="1"/>
            <a:r>
              <a:rPr lang="en-GB" sz="1800" dirty="0" smtClean="0"/>
              <a:t>Policy concentration on how these issues affect older people.</a:t>
            </a:r>
          </a:p>
          <a:p>
            <a:endParaRPr lang="en-GB" sz="1800" dirty="0" smtClean="0"/>
          </a:p>
          <a:p>
            <a:pPr marL="360000" lvl="1"/>
            <a:r>
              <a:rPr lang="en-GB" sz="1800" dirty="0" smtClean="0"/>
              <a:t>Older </a:t>
            </a:r>
            <a:r>
              <a:rPr lang="en-GB" sz="1800" dirty="0" smtClean="0"/>
              <a:t>people are particularly vulnerable </a:t>
            </a:r>
            <a:r>
              <a:rPr lang="en-GB" sz="1800" dirty="0" smtClean="0"/>
              <a:t>to social </a:t>
            </a:r>
            <a:r>
              <a:rPr lang="en-GB" sz="1800" dirty="0" smtClean="0"/>
              <a:t>isolation or loneliness owing to </a:t>
            </a:r>
            <a:r>
              <a:rPr lang="en-GB" sz="1800" dirty="0" smtClean="0"/>
              <a:t>loss of </a:t>
            </a:r>
            <a:r>
              <a:rPr lang="en-GB" sz="1800" dirty="0" smtClean="0"/>
              <a:t>friends and family, mobility or income. </a:t>
            </a:r>
            <a:endParaRPr lang="en-GB" sz="1800" dirty="0" smtClean="0"/>
          </a:p>
          <a:p>
            <a:endParaRPr lang="en-GB" sz="1800" dirty="0" smtClean="0"/>
          </a:p>
          <a:p>
            <a:pPr marL="360000" lvl="1"/>
            <a:r>
              <a:rPr lang="en-GB" sz="1800" dirty="0" smtClean="0"/>
              <a:t>Social </a:t>
            </a:r>
            <a:r>
              <a:rPr lang="en-GB" sz="1800" dirty="0" smtClean="0"/>
              <a:t>isolation and loneliness impact </a:t>
            </a:r>
            <a:r>
              <a:rPr lang="en-GB" sz="1800" dirty="0" smtClean="0"/>
              <a:t>upon individuals</a:t>
            </a:r>
            <a:r>
              <a:rPr lang="en-GB" sz="1800" dirty="0" smtClean="0"/>
              <a:t>’ quality of life and </a:t>
            </a:r>
            <a:r>
              <a:rPr lang="en-GB" sz="1800" dirty="0" smtClean="0"/>
              <a:t>wellbeing, adversely </a:t>
            </a:r>
            <a:r>
              <a:rPr lang="en-GB" sz="1800" dirty="0" smtClean="0"/>
              <a:t>affecting health and </a:t>
            </a:r>
            <a:r>
              <a:rPr lang="en-GB" sz="1800" dirty="0" smtClean="0"/>
              <a:t>increasing their </a:t>
            </a:r>
            <a:r>
              <a:rPr lang="en-GB" sz="1800" dirty="0" smtClean="0"/>
              <a:t>use of health and social care services. </a:t>
            </a:r>
            <a:endParaRPr lang="en-GB" sz="1800" dirty="0" smtClean="0"/>
          </a:p>
          <a:p>
            <a:pPr marL="360000" lvl="1"/>
            <a:endParaRPr lang="en-GB" sz="1800" dirty="0" smtClean="0"/>
          </a:p>
          <a:p>
            <a:pPr marL="360000" lvl="1"/>
            <a:r>
              <a:rPr lang="en-GB" sz="1800" dirty="0" smtClean="0"/>
              <a:t>Epidemiological studies clearly demonstrate links between inequality, poor social networks and ill health.</a:t>
            </a:r>
          </a:p>
          <a:p>
            <a:pPr marL="360000" lvl="1"/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sz="3000" b="1" dirty="0" smtClean="0"/>
              <a:t>Tackling social isolation and loneliness in </a:t>
            </a:r>
            <a:r>
              <a:rPr lang="en-GB" sz="3000" b="1" dirty="0" smtClean="0"/>
              <a:t>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r>
              <a:rPr lang="en-GB" sz="1800" dirty="0" smtClean="0"/>
              <a:t>I</a:t>
            </a:r>
            <a:r>
              <a:rPr lang="en-GB" sz="1800" dirty="0" smtClean="0"/>
              <a:t>nterventions </a:t>
            </a:r>
            <a:r>
              <a:rPr lang="en-GB" sz="1800" dirty="0" smtClean="0"/>
              <a:t>to tackle social </a:t>
            </a:r>
            <a:r>
              <a:rPr lang="en-GB" sz="1800" dirty="0" smtClean="0"/>
              <a:t>isolation or </a:t>
            </a:r>
            <a:r>
              <a:rPr lang="en-GB" sz="1800" dirty="0" smtClean="0"/>
              <a:t>loneliness include: </a:t>
            </a:r>
            <a:r>
              <a:rPr lang="en-GB" sz="1800" dirty="0" smtClean="0"/>
              <a:t>befriending, mentoring</a:t>
            </a:r>
            <a:r>
              <a:rPr lang="en-GB" sz="1800" dirty="0" smtClean="0"/>
              <a:t>, Community </a:t>
            </a:r>
            <a:r>
              <a:rPr lang="en-GB" sz="1800" dirty="0" smtClean="0"/>
              <a:t>Navigators and social group schemes.</a:t>
            </a:r>
            <a:endParaRPr lang="en-GB" sz="1800" dirty="0" smtClean="0"/>
          </a:p>
          <a:p>
            <a:pPr marL="360000" lvl="1"/>
            <a:endParaRPr lang="en-GB" sz="1800" dirty="0" smtClean="0"/>
          </a:p>
          <a:p>
            <a:pPr marL="360000" lvl="1"/>
            <a:r>
              <a:rPr lang="en-GB" sz="1800" dirty="0" smtClean="0"/>
              <a:t>People who use befriending or </a:t>
            </a:r>
            <a:r>
              <a:rPr lang="en-GB" sz="1800" dirty="0" smtClean="0"/>
              <a:t>Community Navigator </a:t>
            </a:r>
            <a:r>
              <a:rPr lang="en-GB" sz="1800" dirty="0" smtClean="0"/>
              <a:t>services </a:t>
            </a:r>
            <a:r>
              <a:rPr lang="en-GB" sz="1800" dirty="0" smtClean="0"/>
              <a:t>report they are less </a:t>
            </a:r>
            <a:r>
              <a:rPr lang="en-GB" sz="1800" dirty="0" smtClean="0"/>
              <a:t>lonely and socially isolated following </a:t>
            </a:r>
            <a:r>
              <a:rPr lang="en-GB" sz="1800" dirty="0" smtClean="0"/>
              <a:t>these interventions.</a:t>
            </a:r>
          </a:p>
          <a:p>
            <a:pPr marL="360000" lvl="1"/>
            <a:endParaRPr lang="en-GB" sz="1800" dirty="0" smtClean="0"/>
          </a:p>
          <a:p>
            <a:pPr marL="360000" lvl="1"/>
            <a:r>
              <a:rPr lang="en-GB" sz="1800" dirty="0" smtClean="0"/>
              <a:t>The outcomes from mentoring services </a:t>
            </a:r>
            <a:r>
              <a:rPr lang="en-GB" sz="1800" dirty="0" smtClean="0"/>
              <a:t>are less </a:t>
            </a:r>
            <a:r>
              <a:rPr lang="en-GB" sz="1800" dirty="0" smtClean="0"/>
              <a:t>clear; </a:t>
            </a:r>
            <a:r>
              <a:rPr lang="en-GB" sz="1800" dirty="0" smtClean="0"/>
              <a:t>some improvements in </a:t>
            </a:r>
            <a:r>
              <a:rPr lang="en-GB" sz="1800" dirty="0" smtClean="0"/>
              <a:t>mental and physical </a:t>
            </a:r>
            <a:r>
              <a:rPr lang="en-GB" sz="1800" dirty="0" smtClean="0"/>
              <a:t>health reported, however other studies have found no difference.</a:t>
            </a:r>
          </a:p>
          <a:p>
            <a:pPr marL="360000" lvl="1"/>
            <a:endParaRPr lang="en-GB" sz="14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sz="3000" b="1" dirty="0" smtClean="0"/>
              <a:t>Tackling social isolation and loneliness in </a:t>
            </a:r>
            <a:r>
              <a:rPr lang="en-GB" sz="3000" b="1" dirty="0" smtClean="0"/>
              <a:t>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/>
            <a:endParaRPr lang="en-GB" sz="1200" dirty="0" smtClean="0"/>
          </a:p>
          <a:p>
            <a:pPr marL="360000" lvl="1">
              <a:buNone/>
            </a:pPr>
            <a:endParaRPr lang="en-GB" sz="1400" dirty="0" smtClean="0"/>
          </a:p>
          <a:p>
            <a:pPr marL="360000" lvl="1"/>
            <a:r>
              <a:rPr lang="en-GB" sz="1800" dirty="0" smtClean="0"/>
              <a:t>Where </a:t>
            </a:r>
            <a:r>
              <a:rPr lang="en-GB" sz="1800" dirty="0" smtClean="0"/>
              <a:t>longitudinal studies </a:t>
            </a:r>
            <a:r>
              <a:rPr lang="en-GB" sz="1800" dirty="0" smtClean="0"/>
              <a:t>have recorded survival </a:t>
            </a:r>
            <a:r>
              <a:rPr lang="en-GB" sz="1800" dirty="0" smtClean="0"/>
              <a:t>rates, older people who </a:t>
            </a:r>
            <a:r>
              <a:rPr lang="en-GB" sz="1800" dirty="0" smtClean="0"/>
              <a:t>have taken part in </a:t>
            </a:r>
            <a:r>
              <a:rPr lang="en-GB" sz="1800" dirty="0" smtClean="0"/>
              <a:t>a social group intervention </a:t>
            </a:r>
            <a:r>
              <a:rPr lang="en-GB" sz="1800" dirty="0" smtClean="0"/>
              <a:t>have been found to have </a:t>
            </a:r>
            <a:r>
              <a:rPr lang="en-GB" sz="1800" dirty="0" smtClean="0"/>
              <a:t>a </a:t>
            </a:r>
            <a:r>
              <a:rPr lang="en-GB" sz="1800" dirty="0" smtClean="0"/>
              <a:t>greater chance </a:t>
            </a:r>
            <a:r>
              <a:rPr lang="en-GB" sz="1800" dirty="0" smtClean="0"/>
              <a:t>of survival than those who had </a:t>
            </a:r>
            <a:r>
              <a:rPr lang="en-GB" sz="1800" dirty="0" smtClean="0"/>
              <a:t>not received </a:t>
            </a:r>
            <a:r>
              <a:rPr lang="en-GB" sz="1800" dirty="0" smtClean="0"/>
              <a:t>such a service</a:t>
            </a:r>
            <a:r>
              <a:rPr lang="en-GB" sz="1800" dirty="0" smtClean="0"/>
              <a:t>.</a:t>
            </a:r>
          </a:p>
          <a:p>
            <a:pPr marL="360000" lvl="1">
              <a:buNone/>
            </a:pPr>
            <a:endParaRPr lang="en-GB" sz="1800" dirty="0" smtClean="0"/>
          </a:p>
          <a:p>
            <a:pPr marL="360000" lvl="1"/>
            <a:r>
              <a:rPr lang="en-GB" sz="1800" dirty="0" smtClean="0"/>
              <a:t>Users report high satisfaction with </a:t>
            </a:r>
            <a:r>
              <a:rPr lang="en-GB" sz="1800" dirty="0" smtClean="0"/>
              <a:t>such services and benefit by increasing </a:t>
            </a:r>
            <a:r>
              <a:rPr lang="en-GB" sz="1800" dirty="0" smtClean="0"/>
              <a:t>their social interaction </a:t>
            </a:r>
            <a:r>
              <a:rPr lang="en-GB" sz="1800" dirty="0" smtClean="0"/>
              <a:t>and </a:t>
            </a:r>
            <a:r>
              <a:rPr lang="en-GB" sz="1800" dirty="0" smtClean="0"/>
              <a:t>community </a:t>
            </a:r>
            <a:r>
              <a:rPr lang="en-GB" sz="1800" dirty="0" smtClean="0"/>
              <a:t>involvement. </a:t>
            </a:r>
          </a:p>
          <a:p>
            <a:pPr marL="360000" lvl="1">
              <a:buNone/>
            </a:pPr>
            <a:endParaRPr lang="en-GB" sz="1800" dirty="0" smtClean="0"/>
          </a:p>
          <a:p>
            <a:pPr marL="360000" lvl="1">
              <a:buFont typeface="Wingdings" pitchFamily="2" charset="2"/>
              <a:buChar char="Ø"/>
            </a:pPr>
            <a:r>
              <a:rPr lang="en-GB" sz="1800" dirty="0" smtClean="0"/>
              <a:t>e.g. taking </a:t>
            </a:r>
            <a:r>
              <a:rPr lang="en-GB" sz="1800" dirty="0" smtClean="0"/>
              <a:t>up or </a:t>
            </a:r>
            <a:r>
              <a:rPr lang="en-GB" sz="1800" dirty="0" smtClean="0"/>
              <a:t>going back </a:t>
            </a:r>
            <a:r>
              <a:rPr lang="en-GB" sz="1800" dirty="0" smtClean="0"/>
              <a:t>to hobbies and participating in </a:t>
            </a:r>
            <a:r>
              <a:rPr lang="en-GB" sz="1800" dirty="0" smtClean="0"/>
              <a:t>wider community activities through voluntary work. </a:t>
            </a:r>
            <a:endParaRPr lang="en-GB" sz="18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718" y="187896"/>
            <a:ext cx="6725618" cy="864840"/>
          </a:xfrm>
        </p:spPr>
        <p:txBody>
          <a:bodyPr>
            <a:normAutofit fontScale="90000"/>
          </a:bodyPr>
          <a:lstStyle/>
          <a:p>
            <a:r>
              <a:rPr lang="en-GB" sz="3000" b="1" dirty="0" smtClean="0"/>
              <a:t>Tackling social isolation and loneliness in </a:t>
            </a:r>
            <a:r>
              <a:rPr lang="en-GB" sz="3000" b="1" dirty="0" smtClean="0"/>
              <a:t>later </a:t>
            </a:r>
            <a:r>
              <a:rPr lang="en-GB" sz="3000" b="1" dirty="0" smtClean="0"/>
              <a:t>life</a:t>
            </a:r>
            <a:endParaRPr lang="en-GB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543800" cy="4319934"/>
          </a:xfrm>
        </p:spPr>
        <p:txBody>
          <a:bodyPr/>
          <a:lstStyle/>
          <a:p>
            <a:pPr marL="360000" lvl="1"/>
            <a:endParaRPr lang="en-GB" sz="1600" dirty="0" smtClean="0"/>
          </a:p>
          <a:p>
            <a:pPr marL="360000" lvl="1"/>
            <a:endParaRPr lang="en-GB" sz="1600" dirty="0" smtClean="0"/>
          </a:p>
          <a:p>
            <a:pPr marL="360000" lvl="1"/>
            <a:endParaRPr lang="en-GB" sz="1600" dirty="0" smtClean="0"/>
          </a:p>
          <a:p>
            <a:pPr marL="360000" lvl="1"/>
            <a:r>
              <a:rPr lang="en-GB" sz="1600" dirty="0" smtClean="0"/>
              <a:t>When </a:t>
            </a:r>
            <a:r>
              <a:rPr lang="en-GB" sz="1600" dirty="0" smtClean="0"/>
              <a:t>planning services to reduce </a:t>
            </a:r>
            <a:r>
              <a:rPr lang="en-GB" sz="1600" dirty="0" smtClean="0"/>
              <a:t>social isolation </a:t>
            </a:r>
            <a:r>
              <a:rPr lang="en-GB" sz="1600" dirty="0" smtClean="0"/>
              <a:t>or loneliness, strong </a:t>
            </a:r>
            <a:r>
              <a:rPr lang="en-GB" sz="1600" dirty="0" smtClean="0"/>
              <a:t>partnership arrangements </a:t>
            </a:r>
            <a:r>
              <a:rPr lang="en-GB" sz="1600" dirty="0" smtClean="0"/>
              <a:t>need to be in place </a:t>
            </a:r>
            <a:r>
              <a:rPr lang="en-GB" sz="1600" dirty="0" smtClean="0"/>
              <a:t>between organisations </a:t>
            </a:r>
            <a:r>
              <a:rPr lang="en-GB" sz="1600" dirty="0" smtClean="0"/>
              <a:t>to ensure developed </a:t>
            </a:r>
            <a:r>
              <a:rPr lang="en-GB" sz="1600" dirty="0" smtClean="0"/>
              <a:t>services can </a:t>
            </a:r>
            <a:r>
              <a:rPr lang="en-GB" sz="1600" dirty="0" smtClean="0"/>
              <a:t>be sustained. </a:t>
            </a:r>
            <a:endParaRPr lang="en-GB" sz="1600" dirty="0" smtClean="0"/>
          </a:p>
          <a:p>
            <a:pPr marL="360000" lvl="1"/>
            <a:endParaRPr lang="en-GB" sz="1600" dirty="0" smtClean="0"/>
          </a:p>
          <a:p>
            <a:pPr marL="360000" lvl="1"/>
            <a:r>
              <a:rPr lang="en-GB" sz="1600" dirty="0" smtClean="0"/>
              <a:t>There is a need </a:t>
            </a:r>
            <a:r>
              <a:rPr lang="en-GB" sz="1600" dirty="0" smtClean="0"/>
              <a:t>to invest in proven </a:t>
            </a:r>
            <a:r>
              <a:rPr lang="en-GB" sz="1600" dirty="0" smtClean="0"/>
              <a:t>projects. Community </a:t>
            </a:r>
            <a:r>
              <a:rPr lang="en-GB" sz="1600" dirty="0" smtClean="0"/>
              <a:t>Navigator interventions </a:t>
            </a:r>
            <a:r>
              <a:rPr lang="en-GB" sz="1600" dirty="0" smtClean="0"/>
              <a:t> have </a:t>
            </a:r>
            <a:r>
              <a:rPr lang="en-GB" sz="1600" dirty="0" smtClean="0"/>
              <a:t>been shown to be effective </a:t>
            </a:r>
            <a:r>
              <a:rPr lang="en-GB" sz="1600" dirty="0" smtClean="0"/>
              <a:t>in identifying </a:t>
            </a:r>
            <a:r>
              <a:rPr lang="en-GB" sz="1600" dirty="0" smtClean="0"/>
              <a:t>those individuals who </a:t>
            </a:r>
            <a:r>
              <a:rPr lang="en-GB" sz="1600" dirty="0" smtClean="0"/>
              <a:t>are socially </a:t>
            </a:r>
            <a:r>
              <a:rPr lang="en-GB" sz="1600" dirty="0" smtClean="0"/>
              <a:t>isolated. </a:t>
            </a:r>
            <a:endParaRPr lang="en-GB" sz="1600" dirty="0" smtClean="0"/>
          </a:p>
          <a:p>
            <a:pPr marL="360000" lvl="1"/>
            <a:endParaRPr lang="en-GB" sz="1600" dirty="0" smtClean="0"/>
          </a:p>
          <a:p>
            <a:pPr marL="360000" lvl="1"/>
            <a:r>
              <a:rPr lang="en-GB" sz="1600" dirty="0" smtClean="0"/>
              <a:t>Research needs to be carried out </a:t>
            </a:r>
            <a:r>
              <a:rPr lang="en-GB" sz="1600" dirty="0" smtClean="0"/>
              <a:t>on interventions </a:t>
            </a:r>
            <a:r>
              <a:rPr lang="en-GB" sz="1600" dirty="0" smtClean="0"/>
              <a:t>that include </a:t>
            </a:r>
            <a:r>
              <a:rPr lang="en-GB" sz="1600" dirty="0" smtClean="0"/>
              <a:t>different genders</a:t>
            </a:r>
            <a:r>
              <a:rPr lang="en-GB" sz="1600" dirty="0" smtClean="0"/>
              <a:t>, populations and localities.</a:t>
            </a:r>
          </a:p>
          <a:p>
            <a:pPr marL="360000" lvl="1"/>
            <a:endParaRPr lang="en-GB" sz="1600" dirty="0" smtClean="0"/>
          </a:p>
          <a:p>
            <a:pPr marL="360000" lvl="1"/>
            <a:r>
              <a:rPr lang="en-GB" sz="1600" dirty="0" smtClean="0"/>
              <a:t>There </a:t>
            </a:r>
            <a:r>
              <a:rPr lang="en-GB" sz="1600" dirty="0" smtClean="0"/>
              <a:t>is an </a:t>
            </a:r>
            <a:r>
              <a:rPr lang="en-GB" sz="1600" dirty="0" smtClean="0"/>
              <a:t>significant </a:t>
            </a:r>
            <a:r>
              <a:rPr lang="en-GB" sz="1600" dirty="0" smtClean="0"/>
              <a:t>need for </a:t>
            </a:r>
            <a:r>
              <a:rPr lang="en-GB" sz="1600" dirty="0" smtClean="0"/>
              <a:t>more longitudinal</a:t>
            </a:r>
            <a:r>
              <a:rPr lang="en-GB" sz="1600" dirty="0" smtClean="0"/>
              <a:t>, randomised controlled </a:t>
            </a:r>
            <a:r>
              <a:rPr lang="en-GB" sz="1600" dirty="0" smtClean="0"/>
              <a:t> trials </a:t>
            </a:r>
            <a:r>
              <a:rPr lang="en-GB" sz="1600" dirty="0" smtClean="0"/>
              <a:t>that incorporate </a:t>
            </a:r>
            <a:r>
              <a:rPr lang="en-GB" sz="1600" dirty="0" smtClean="0"/>
              <a:t>standardised quality-of-life </a:t>
            </a:r>
            <a:r>
              <a:rPr lang="en-GB" sz="1600" dirty="0" smtClean="0"/>
              <a:t>and cost measures. </a:t>
            </a:r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 smtClean="0"/>
          </a:p>
          <a:p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404471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781800" cy="936104"/>
          </a:xfrm>
        </p:spPr>
        <p:txBody>
          <a:bodyPr>
            <a:normAutofit/>
          </a:bodyPr>
          <a:lstStyle/>
          <a:p>
            <a:r>
              <a:rPr lang="en-GB" sz="5400" dirty="0" smtClean="0"/>
              <a:t>Conclusions</a:t>
            </a:r>
            <a:endParaRPr lang="en-GB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352928" cy="4464496"/>
          </a:xfrm>
        </p:spPr>
        <p:txBody>
          <a:bodyPr anchor="t">
            <a:normAutofit/>
          </a:bodyPr>
          <a:lstStyle/>
          <a:p>
            <a:pPr marL="360000" lvl="1"/>
            <a:r>
              <a:rPr lang="en-GB" sz="2000" dirty="0" smtClean="0"/>
              <a:t>Ageing well is a </a:t>
            </a:r>
            <a:r>
              <a:rPr lang="en-GB" sz="2000" dirty="0" smtClean="0"/>
              <a:t>21st </a:t>
            </a:r>
            <a:r>
              <a:rPr lang="en-GB" sz="2000" dirty="0" smtClean="0"/>
              <a:t>century challenge for global populations. </a:t>
            </a:r>
            <a:endParaRPr lang="en-GB" sz="2000" dirty="0" smtClean="0"/>
          </a:p>
          <a:p>
            <a:pPr marL="360000" lvl="1"/>
            <a:endParaRPr lang="en-GB" sz="2000" dirty="0" smtClean="0"/>
          </a:p>
          <a:p>
            <a:pPr marL="360000" lvl="1"/>
            <a:r>
              <a:rPr lang="en-GB" sz="2000" dirty="0" smtClean="0"/>
              <a:t>Population </a:t>
            </a:r>
            <a:r>
              <a:rPr lang="en-GB" sz="2000" dirty="0" smtClean="0"/>
              <a:t>ageing is often </a:t>
            </a:r>
            <a:r>
              <a:rPr lang="en-GB" sz="2000" dirty="0" smtClean="0"/>
              <a:t>discussed in terms </a:t>
            </a:r>
            <a:r>
              <a:rPr lang="en-GB" sz="2000" dirty="0" smtClean="0"/>
              <a:t>of risk and </a:t>
            </a:r>
            <a:r>
              <a:rPr lang="en-GB" sz="2000" dirty="0" smtClean="0"/>
              <a:t>problems posed by </a:t>
            </a:r>
            <a:r>
              <a:rPr lang="en-GB" sz="2000" dirty="0" smtClean="0"/>
              <a:t>demographic </a:t>
            </a:r>
            <a:r>
              <a:rPr lang="en-GB" sz="2000" dirty="0" smtClean="0"/>
              <a:t>challenges, </a:t>
            </a:r>
            <a:r>
              <a:rPr lang="en-GB" sz="2000" dirty="0" smtClean="0"/>
              <a:t>with limited discussion and </a:t>
            </a:r>
            <a:r>
              <a:rPr lang="en-GB" sz="2000" dirty="0" smtClean="0"/>
              <a:t>understanding </a:t>
            </a:r>
            <a:r>
              <a:rPr lang="en-GB" sz="2000" dirty="0" smtClean="0"/>
              <a:t>about benefits and </a:t>
            </a:r>
            <a:r>
              <a:rPr lang="en-GB" sz="2000" dirty="0" smtClean="0"/>
              <a:t>opportunities</a:t>
            </a:r>
            <a:r>
              <a:rPr lang="en-GB" sz="2000" dirty="0" smtClean="0"/>
              <a:t>.</a:t>
            </a:r>
          </a:p>
          <a:p>
            <a:pPr marL="360000" lvl="1">
              <a:buNone/>
            </a:pPr>
            <a:endParaRPr lang="en-GB" sz="2000" dirty="0" smtClean="0"/>
          </a:p>
          <a:p>
            <a:pPr marL="360000" lvl="1">
              <a:buFont typeface="Wingdings" pitchFamily="2" charset="2"/>
              <a:buChar char="Ø"/>
            </a:pPr>
            <a:r>
              <a:rPr lang="en-GB" sz="2000" dirty="0" smtClean="0"/>
              <a:t>The </a:t>
            </a:r>
            <a:r>
              <a:rPr lang="en-GB" sz="2000" dirty="0" smtClean="0"/>
              <a:t>key challenge is </a:t>
            </a:r>
            <a:r>
              <a:rPr lang="en-GB" sz="2000" dirty="0" smtClean="0"/>
              <a:t>to understand how the population can </a:t>
            </a:r>
            <a:r>
              <a:rPr lang="en-GB" sz="2000" dirty="0" smtClean="0"/>
              <a:t>age </a:t>
            </a:r>
            <a:r>
              <a:rPr lang="en-GB" sz="2000" dirty="0" smtClean="0"/>
              <a:t>whilst flourishing and remaining as healthy as </a:t>
            </a:r>
            <a:r>
              <a:rPr lang="en-GB" sz="2000" dirty="0" smtClean="0"/>
              <a:t>possible.</a:t>
            </a:r>
          </a:p>
          <a:p>
            <a:pPr marL="360000" lvl="1">
              <a:buNone/>
            </a:pPr>
            <a:endParaRPr lang="en-GB" sz="2400" dirty="0" smtClean="0"/>
          </a:p>
          <a:p>
            <a:pPr marL="360000" lvl="1">
              <a:buNone/>
            </a:pPr>
            <a:r>
              <a:rPr lang="en-GB" sz="2400" dirty="0" smtClean="0"/>
              <a:t>However ...</a:t>
            </a:r>
          </a:p>
          <a:p>
            <a:pPr marL="360000" lvl="1">
              <a:buNone/>
            </a:pPr>
            <a:endParaRPr lang="en-GB" sz="1900" b="1" u="sng" dirty="0" smtClean="0"/>
          </a:p>
          <a:p>
            <a:pPr marL="360000" lvl="1"/>
            <a:endParaRPr lang="en-GB" sz="1900" dirty="0" smtClean="0"/>
          </a:p>
          <a:p>
            <a:pPr marL="360000" lvl="1"/>
            <a:endParaRPr lang="en-GB" sz="1900" dirty="0" smtClean="0"/>
          </a:p>
          <a:p>
            <a:pPr marL="360000" indent="0">
              <a:buNone/>
            </a:pPr>
            <a:endParaRPr lang="en-GB" sz="1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781800" cy="936104"/>
          </a:xfrm>
        </p:spPr>
        <p:txBody>
          <a:bodyPr>
            <a:normAutofit/>
          </a:bodyPr>
          <a:lstStyle/>
          <a:p>
            <a:r>
              <a:rPr lang="en-GB" sz="5400" dirty="0" smtClean="0"/>
              <a:t>Conclusions</a:t>
            </a:r>
            <a:endParaRPr lang="en-GB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352928" cy="4464496"/>
          </a:xfrm>
        </p:spPr>
        <p:txBody>
          <a:bodyPr anchor="t">
            <a:normAutofit/>
          </a:bodyPr>
          <a:lstStyle/>
          <a:p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It is crucial that particular attention is given to helping people </a:t>
            </a:r>
            <a:r>
              <a:rPr lang="en-GB" b="1" dirty="0" smtClean="0"/>
              <a:t>from disadvantaged social </a:t>
            </a:r>
            <a:r>
              <a:rPr lang="en-GB" b="1" dirty="0" smtClean="0"/>
              <a:t>classes to </a:t>
            </a:r>
            <a:r>
              <a:rPr lang="en-GB" b="1" dirty="0" smtClean="0"/>
              <a:t>achieve </a:t>
            </a:r>
            <a:r>
              <a:rPr lang="en-GB" b="1" dirty="0" smtClean="0"/>
              <a:t>the </a:t>
            </a:r>
            <a:r>
              <a:rPr lang="en-GB" b="1" dirty="0" smtClean="0"/>
              <a:t>good health that is attained by more advantaged </a:t>
            </a:r>
            <a:r>
              <a:rPr lang="en-GB" b="1" dirty="0" smtClean="0"/>
              <a:t>groups in order </a:t>
            </a:r>
            <a:r>
              <a:rPr lang="en-GB" b="1" dirty="0" smtClean="0"/>
              <a:t>to reduce need and </a:t>
            </a:r>
            <a:r>
              <a:rPr lang="en-GB" b="1" dirty="0" smtClean="0"/>
              <a:t>tackle health </a:t>
            </a:r>
            <a:r>
              <a:rPr lang="en-GB" b="1" dirty="0" smtClean="0"/>
              <a:t>inequalities among elderly people as the population </a:t>
            </a:r>
            <a:r>
              <a:rPr lang="en-GB" b="1" dirty="0" smtClean="0"/>
              <a:t>ages</a:t>
            </a:r>
            <a:r>
              <a:rPr lang="en-GB" b="1" dirty="0" smtClean="0"/>
              <a:t>.</a:t>
            </a:r>
          </a:p>
          <a:p>
            <a:pPr marL="360000" lvl="1">
              <a:buFont typeface="Wingdings" pitchFamily="2" charset="2"/>
              <a:buChar char="Ø"/>
            </a:pPr>
            <a:endParaRPr lang="en-GB" sz="1900" b="1" u="sng" dirty="0" smtClean="0"/>
          </a:p>
          <a:p>
            <a:pPr marL="360000" lvl="1"/>
            <a:endParaRPr lang="en-GB" sz="1900" dirty="0" smtClean="0"/>
          </a:p>
          <a:p>
            <a:pPr marL="360000" lvl="1"/>
            <a:endParaRPr lang="en-GB" sz="1900" dirty="0" smtClean="0"/>
          </a:p>
          <a:p>
            <a:pPr marL="360000" indent="0">
              <a:buNone/>
            </a:pPr>
            <a:endParaRPr lang="en-GB" sz="19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74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805738" cy="648816"/>
          </a:xfrm>
        </p:spPr>
        <p:txBody>
          <a:bodyPr>
            <a:noAutofit/>
          </a:bodyPr>
          <a:lstStyle/>
          <a:p>
            <a:r>
              <a:rPr lang="en-GB" sz="4000" dirty="0" smtClean="0"/>
              <a:t>Thank </a:t>
            </a:r>
            <a:r>
              <a:rPr lang="en-GB" sz="4000" dirty="0" smtClean="0"/>
              <a:t>You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12776"/>
            <a:ext cx="6552728" cy="4536504"/>
          </a:xfrm>
        </p:spPr>
        <p:txBody>
          <a:bodyPr/>
          <a:lstStyle/>
          <a:p>
            <a:pPr lvl="1"/>
            <a:r>
              <a:rPr lang="en-GB" sz="2800" dirty="0" smtClean="0"/>
              <a:t>Follow us on Twitter: @SCPHRP</a:t>
            </a:r>
          </a:p>
          <a:p>
            <a:pPr lvl="1"/>
            <a:endParaRPr lang="en-GB" sz="2800" dirty="0" smtClean="0"/>
          </a:p>
          <a:p>
            <a:pPr lvl="1"/>
            <a:r>
              <a:rPr lang="en-GB" sz="2800" dirty="0" smtClean="0"/>
              <a:t>YouTube: youtube.com/scphrp1</a:t>
            </a:r>
          </a:p>
          <a:p>
            <a:pPr lvl="1"/>
            <a:endParaRPr lang="en-GB" sz="2800" dirty="0"/>
          </a:p>
          <a:p>
            <a:pPr lvl="1"/>
            <a:r>
              <a:rPr lang="en-GB" sz="2800" dirty="0" smtClean="0"/>
              <a:t>Webpage: http</a:t>
            </a:r>
            <a:r>
              <a:rPr lang="en-GB" sz="2800" dirty="0"/>
              <a:t>://www.scphrp.ac.uk/</a:t>
            </a:r>
          </a:p>
        </p:txBody>
      </p:sp>
    </p:spTree>
    <p:extLst>
      <p:ext uri="{BB962C8B-B14F-4D97-AF65-F5344CB8AC3E}">
        <p14:creationId xmlns:p14="http://schemas.microsoft.com/office/powerpoint/2010/main" xmlns="" val="406251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PHRP">
  <a:themeElements>
    <a:clrScheme name="Custom 1">
      <a:dk1>
        <a:srgbClr val="FA9D24"/>
      </a:dk1>
      <a:lt1>
        <a:srgbClr val="FFFFFF"/>
      </a:lt1>
      <a:dk2>
        <a:srgbClr val="00508B"/>
      </a:dk2>
      <a:lt2>
        <a:srgbClr val="FFFFFF"/>
      </a:lt2>
      <a:accent1>
        <a:srgbClr val="00508B"/>
      </a:accent1>
      <a:accent2>
        <a:srgbClr val="F96A1B"/>
      </a:accent2>
      <a:accent3>
        <a:srgbClr val="00508B"/>
      </a:accent3>
      <a:accent4>
        <a:srgbClr val="7C984A"/>
      </a:accent4>
      <a:accent5>
        <a:srgbClr val="C2AD8D"/>
      </a:accent5>
      <a:accent6>
        <a:srgbClr val="506E94"/>
      </a:accent6>
      <a:hlink>
        <a:srgbClr val="FA9D24"/>
      </a:hlink>
      <a:folHlink>
        <a:srgbClr val="FA9D24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SCPHRP</Template>
  <TotalTime>6473</TotalTime>
  <Words>1240</Words>
  <Application>Microsoft Office PowerPoint</Application>
  <PresentationFormat>On-screen Show (4:3)</PresentationFormat>
  <Paragraphs>183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SCPHRP</vt:lpstr>
      <vt:lpstr>                  Setting the Scene: tackling health inequalities in later life </vt:lpstr>
      <vt:lpstr>Presentation Outline</vt:lpstr>
      <vt:lpstr>The basics: what are health inequalities?</vt:lpstr>
      <vt:lpstr>The basics: what are health inequalities?</vt:lpstr>
      <vt:lpstr>The basics: what are health inequalities?</vt:lpstr>
      <vt:lpstr>What explains the existence of health inequalities?</vt:lpstr>
      <vt:lpstr>What explains the existence of health inequalities?</vt:lpstr>
      <vt:lpstr>What explains the existence of health inequalities?</vt:lpstr>
      <vt:lpstr>Health inequalities in later life</vt:lpstr>
      <vt:lpstr>Health inequalities in later life</vt:lpstr>
      <vt:lpstr>Factors leading to health inequalities in later life</vt:lpstr>
      <vt:lpstr>The significance of social support in later life</vt:lpstr>
      <vt:lpstr>Social Networks &amp; Social Embededdness</vt:lpstr>
      <vt:lpstr>Tackling social isolation and loneliness in later life</vt:lpstr>
      <vt:lpstr>Tackling social isolation and loneliness in later life</vt:lpstr>
      <vt:lpstr>Tackling social isolation and loneliness in later life</vt:lpstr>
      <vt:lpstr>Conclusions</vt:lpstr>
      <vt:lpstr>Conclusions</vt:lpstr>
      <vt:lpstr>Thank You</vt:lpstr>
    </vt:vector>
  </TitlesOfParts>
  <Company>University of Edinburgh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SCPHRP The Next Five Years</dc:title>
  <dc:creator>Renee Ingram</dc:creator>
  <cp:lastModifiedBy>Daryll</cp:lastModifiedBy>
  <cp:revision>295</cp:revision>
  <cp:lastPrinted>2013-09-26T11:11:49Z</cp:lastPrinted>
  <dcterms:created xsi:type="dcterms:W3CDTF">2013-09-12T09:18:08Z</dcterms:created>
  <dcterms:modified xsi:type="dcterms:W3CDTF">2014-10-10T14:25:18Z</dcterms:modified>
</cp:coreProperties>
</file>