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8"/>
  </p:notesMasterIdLst>
  <p:sldIdLst>
    <p:sldId id="256" r:id="rId2"/>
    <p:sldId id="262" r:id="rId3"/>
    <p:sldId id="266" r:id="rId4"/>
    <p:sldId id="258" r:id="rId5"/>
    <p:sldId id="257" r:id="rId6"/>
    <p:sldId id="259" r:id="rId7"/>
    <p:sldId id="260" r:id="rId8"/>
    <p:sldId id="261" r:id="rId9"/>
    <p:sldId id="264" r:id="rId10"/>
    <p:sldId id="273" r:id="rId11"/>
    <p:sldId id="274" r:id="rId12"/>
    <p:sldId id="265" r:id="rId13"/>
    <p:sldId id="269" r:id="rId14"/>
    <p:sldId id="271" r:id="rId15"/>
    <p:sldId id="270" r:id="rId16"/>
    <p:sldId id="276" r:id="rId1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469" autoAdjust="0"/>
  </p:normalViewPr>
  <p:slideViewPr>
    <p:cSldViewPr>
      <p:cViewPr>
        <p:scale>
          <a:sx n="82" d="100"/>
          <a:sy n="82" d="100"/>
        </p:scale>
        <p:origin x="-1614" y="2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CBBDC7D-9AC5-4E23-8B5C-B2422C3B6B90}" type="datetimeFigureOut">
              <a:rPr lang="en-GB" smtClean="0"/>
              <a:t>20/08/2014</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D8B8783-0465-45B5-B620-A9D4A56F3941}" type="slidenum">
              <a:rPr lang="en-GB" smtClean="0"/>
              <a:t>‹#›</a:t>
            </a:fld>
            <a:endParaRPr lang="en-GB"/>
          </a:p>
        </p:txBody>
      </p:sp>
    </p:spTree>
    <p:extLst>
      <p:ext uri="{BB962C8B-B14F-4D97-AF65-F5344CB8AC3E}">
        <p14:creationId xmlns:p14="http://schemas.microsoft.com/office/powerpoint/2010/main" val="381873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[Introduce self]….speaking</a:t>
            </a:r>
            <a:r>
              <a:rPr lang="en-GB" baseline="0" dirty="0" smtClean="0"/>
              <a:t> on </a:t>
            </a:r>
            <a:r>
              <a:rPr lang="en-GB" dirty="0" smtClean="0"/>
              <a:t>the work the Scottish Government are doing to tackle health inequalities.</a:t>
            </a:r>
            <a:r>
              <a:rPr lang="en-GB" baseline="0" dirty="0" smtClean="0"/>
              <a:t> -&gt;</a:t>
            </a:r>
            <a:endParaRPr lang="en-GB" dirty="0"/>
          </a:p>
        </p:txBody>
      </p:sp>
      <p:sp>
        <p:nvSpPr>
          <p:cNvPr id="4" name="Slide Number Placeholder 3"/>
          <p:cNvSpPr>
            <a:spLocks noGrp="1"/>
          </p:cNvSpPr>
          <p:nvPr>
            <p:ph type="sldNum" sz="quarter" idx="10"/>
          </p:nvPr>
        </p:nvSpPr>
        <p:spPr/>
        <p:txBody>
          <a:bodyPr/>
          <a:lstStyle/>
          <a:p>
            <a:fld id="{2D8B8783-0465-45B5-B620-A9D4A56F3941}" type="slidenum">
              <a:rPr lang="en-GB" smtClean="0"/>
              <a:t>1</a:t>
            </a:fld>
            <a:endParaRPr lang="en-GB"/>
          </a:p>
        </p:txBody>
      </p:sp>
    </p:spTree>
    <p:extLst>
      <p:ext uri="{BB962C8B-B14F-4D97-AF65-F5344CB8AC3E}">
        <p14:creationId xmlns:p14="http://schemas.microsoft.com/office/powerpoint/2010/main" val="3867599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first give you a quick overview of what I will speak</a:t>
            </a:r>
            <a:r>
              <a:rPr lang="en-GB" baseline="0" dirty="0" smtClean="0"/>
              <a:t> on over the next 15-20 </a:t>
            </a:r>
            <a:r>
              <a:rPr lang="en-GB" baseline="0" dirty="0" err="1" smtClean="0"/>
              <a:t>mins</a:t>
            </a:r>
            <a:r>
              <a:rPr lang="en-GB" baseline="0" dirty="0" smtClean="0"/>
              <a:t>, I’ll begin with Ministerial Task Force on Health </a:t>
            </a:r>
            <a:r>
              <a:rPr lang="en-GB" baseline="0" dirty="0" err="1" smtClean="0"/>
              <a:t>Inequaliities</a:t>
            </a:r>
            <a:r>
              <a:rPr lang="en-GB" baseline="0" dirty="0" smtClean="0"/>
              <a:t> and its latest report;</a:t>
            </a:r>
          </a:p>
          <a:p>
            <a:endParaRPr lang="en-GB" baseline="0" dirty="0" smtClean="0"/>
          </a:p>
          <a:p>
            <a:r>
              <a:rPr lang="en-GB" baseline="0" dirty="0" smtClean="0"/>
              <a:t>Next I will discuss the role the Scottish Government envisages other organisations playing to better tackle health inequalities.</a:t>
            </a:r>
            <a:endParaRPr lang="en-GB" dirty="0" smtClean="0"/>
          </a:p>
          <a:p>
            <a:r>
              <a:rPr lang="en-GB" dirty="0" smtClean="0"/>
              <a:t> </a:t>
            </a:r>
          </a:p>
          <a:p>
            <a:r>
              <a:rPr lang="en-GB" baseline="0" dirty="0" smtClean="0"/>
              <a:t>Finally I will consider the priority areas for action identified by the Ministerial Task Force. </a:t>
            </a:r>
            <a:endParaRPr lang="en-GB" dirty="0"/>
          </a:p>
        </p:txBody>
      </p:sp>
      <p:sp>
        <p:nvSpPr>
          <p:cNvPr id="4" name="Slide Number Placeholder 3"/>
          <p:cNvSpPr>
            <a:spLocks noGrp="1"/>
          </p:cNvSpPr>
          <p:nvPr>
            <p:ph type="sldNum" sz="quarter" idx="10"/>
          </p:nvPr>
        </p:nvSpPr>
        <p:spPr/>
        <p:txBody>
          <a:bodyPr/>
          <a:lstStyle/>
          <a:p>
            <a:fld id="{2D8B8783-0465-45B5-B620-A9D4A56F3941}" type="slidenum">
              <a:rPr lang="en-GB" smtClean="0"/>
              <a:t>2</a:t>
            </a:fld>
            <a:endParaRPr lang="en-GB"/>
          </a:p>
        </p:txBody>
      </p:sp>
    </p:spTree>
    <p:extLst>
      <p:ext uri="{BB962C8B-B14F-4D97-AF65-F5344CB8AC3E}">
        <p14:creationId xmlns:p14="http://schemas.microsoft.com/office/powerpoint/2010/main" val="2670572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to begin</a:t>
            </a:r>
            <a:r>
              <a:rPr lang="en-GB" baseline="0" dirty="0" smtClean="0"/>
              <a:t> by </a:t>
            </a:r>
            <a:r>
              <a:rPr lang="en-GB" dirty="0" smtClean="0"/>
              <a:t>reminding you all of the background</a:t>
            </a:r>
            <a:r>
              <a:rPr lang="en-GB" baseline="0" dirty="0" smtClean="0"/>
              <a:t> to the Scottish Government’s current position on health inequalities -&gt;</a:t>
            </a:r>
            <a:endParaRPr lang="en-GB" dirty="0" smtClean="0"/>
          </a:p>
        </p:txBody>
      </p:sp>
      <p:sp>
        <p:nvSpPr>
          <p:cNvPr id="4" name="Slide Number Placeholder 3"/>
          <p:cNvSpPr>
            <a:spLocks noGrp="1"/>
          </p:cNvSpPr>
          <p:nvPr>
            <p:ph type="sldNum" sz="quarter" idx="10"/>
          </p:nvPr>
        </p:nvSpPr>
        <p:spPr/>
        <p:txBody>
          <a:bodyPr/>
          <a:lstStyle/>
          <a:p>
            <a:fld id="{2D8B8783-0465-45B5-B620-A9D4A56F3941}" type="slidenum">
              <a:rPr lang="en-GB" smtClean="0"/>
              <a:t>3</a:t>
            </a:fld>
            <a:endParaRPr lang="en-GB"/>
          </a:p>
        </p:txBody>
      </p:sp>
    </p:spTree>
    <p:extLst>
      <p:ext uri="{BB962C8B-B14F-4D97-AF65-F5344CB8AC3E}">
        <p14:creationId xmlns:p14="http://schemas.microsoft.com/office/powerpoint/2010/main" val="3154522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2008</a:t>
            </a:r>
            <a:r>
              <a:rPr lang="en-GB" baseline="0" dirty="0" smtClean="0"/>
              <a:t> </a:t>
            </a:r>
            <a:r>
              <a:rPr lang="en-GB" i="1" dirty="0" smtClean="0"/>
              <a:t>Equally Well </a:t>
            </a:r>
            <a:r>
              <a:rPr lang="en-GB" dirty="0" smtClean="0"/>
              <a:t>was</a:t>
            </a:r>
            <a:r>
              <a:rPr lang="en-GB" baseline="0" dirty="0" smtClean="0"/>
              <a:t> </a:t>
            </a:r>
            <a:r>
              <a:rPr lang="en-GB" dirty="0" smtClean="0"/>
              <a:t>published,</a:t>
            </a:r>
            <a:r>
              <a:rPr lang="en-GB" baseline="0" dirty="0" smtClean="0"/>
              <a:t> based on the understanding we all share in this room that health inequalities are unacceptable, and most importantly, preventable. At the time it adopted a ground breaking approach by focusing on the wider determinants impacting on individuals’ life chances, and the need for action from across policy areas and Ministerial portfolios within the Scottish Government. It was also the first in a set of 3 linked social policy frameworks tackling inequality – beside </a:t>
            </a:r>
            <a:r>
              <a:rPr lang="en-GB" i="1" baseline="0" dirty="0" smtClean="0"/>
              <a:t>Early Years Framework</a:t>
            </a:r>
            <a:r>
              <a:rPr lang="en-GB" i="0" baseline="0" dirty="0" smtClean="0"/>
              <a:t> and the poverty strategy </a:t>
            </a:r>
            <a:r>
              <a:rPr lang="en-GB" i="1" baseline="0" dirty="0" smtClean="0"/>
              <a:t>Achieving our Potential </a:t>
            </a:r>
            <a:r>
              <a:rPr lang="en-GB" i="0" baseline="0" dirty="0" smtClean="0"/>
              <a:t>(both 2008). </a:t>
            </a:r>
          </a:p>
          <a:p>
            <a:endParaRPr lang="en-GB" i="0" baseline="0" dirty="0" smtClean="0"/>
          </a:p>
          <a:p>
            <a:r>
              <a:rPr lang="en-GB" i="0" baseline="0" dirty="0" smtClean="0"/>
              <a:t>Equally Well found 4 primary areas for action [as specified in slide]</a:t>
            </a:r>
          </a:p>
          <a:p>
            <a:pPr marL="171450" indent="-171450">
              <a:buFontTx/>
              <a:buChar char="-"/>
            </a:pPr>
            <a:r>
              <a:rPr lang="en-GB" dirty="0" smtClean="0"/>
              <a:t>children’s very early years;</a:t>
            </a:r>
          </a:p>
          <a:p>
            <a:pPr marL="0" indent="0">
              <a:buNone/>
            </a:pPr>
            <a:r>
              <a:rPr lang="en-GB" dirty="0" smtClean="0"/>
              <a:t>- mental health and wellbeing;</a:t>
            </a:r>
          </a:p>
          <a:p>
            <a:pPr marL="171450" indent="-171450">
              <a:buFontTx/>
              <a:buChar char="-"/>
            </a:pPr>
            <a:r>
              <a:rPr lang="en-GB" dirty="0" smtClean="0"/>
              <a:t>harm associated with violence, drug and alcohol abuse;</a:t>
            </a:r>
          </a:p>
          <a:p>
            <a:pPr marL="0" indent="0">
              <a:buNone/>
            </a:pPr>
            <a:r>
              <a:rPr lang="en-GB" dirty="0" smtClean="0"/>
              <a:t>- big killer diseases (heart disease and cancers), together with their risk factors, e.g. smoking.  </a:t>
            </a:r>
          </a:p>
          <a:p>
            <a:endParaRPr lang="en-GB" i="0" baseline="0" dirty="0" smtClean="0"/>
          </a:p>
          <a:p>
            <a:r>
              <a:rPr lang="en-GB" i="0" baseline="0" dirty="0" smtClean="0"/>
              <a:t>In order to deliver change on health inequalities, the Scottish Government committed itself to later publishing an Implementation Plan (2008), as well as subsequent reviews of progress, which would see the Task Force reconvened in 2010 and 2012. </a:t>
            </a:r>
          </a:p>
          <a:p>
            <a:endParaRPr lang="en-GB" i="0" baseline="0" dirty="0" smtClean="0"/>
          </a:p>
          <a:p>
            <a:r>
              <a:rPr lang="en-GB" i="0" baseline="0" dirty="0" smtClean="0"/>
              <a:t>The 2010 review would later conclude there was a need for greater focus on prevention and preventative spending, as well as reinforcement of the principle that poor health is not simply caused by life style choices – being linked as well to people’s aspirations and sense of control. A collaborative approach across public services </a:t>
            </a:r>
            <a:r>
              <a:rPr lang="en-GB" b="1" i="0" baseline="0" dirty="0" smtClean="0"/>
              <a:t>was also </a:t>
            </a:r>
            <a:r>
              <a:rPr lang="en-GB" i="0" baseline="0" dirty="0" smtClean="0"/>
              <a:t>reemphasised. </a:t>
            </a:r>
            <a:endParaRPr lang="en-GB" dirty="0"/>
          </a:p>
        </p:txBody>
      </p:sp>
      <p:sp>
        <p:nvSpPr>
          <p:cNvPr id="4" name="Slide Number Placeholder 3"/>
          <p:cNvSpPr>
            <a:spLocks noGrp="1"/>
          </p:cNvSpPr>
          <p:nvPr>
            <p:ph type="sldNum" sz="quarter" idx="10"/>
          </p:nvPr>
        </p:nvSpPr>
        <p:spPr/>
        <p:txBody>
          <a:bodyPr/>
          <a:lstStyle/>
          <a:p>
            <a:fld id="{2D8B8783-0465-45B5-B620-A9D4A56F3941}" type="slidenum">
              <a:rPr lang="en-GB" smtClean="0"/>
              <a:t>4</a:t>
            </a:fld>
            <a:endParaRPr lang="en-GB"/>
          </a:p>
        </p:txBody>
      </p:sp>
    </p:spTree>
    <p:extLst>
      <p:ext uri="{BB962C8B-B14F-4D97-AF65-F5344CB8AC3E}">
        <p14:creationId xmlns:p14="http://schemas.microsoft.com/office/powerpoint/2010/main" val="3110572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smtClean="0"/>
              <a:t>Moving</a:t>
            </a:r>
            <a:r>
              <a:rPr lang="en-GB" b="0" baseline="0" dirty="0" smtClean="0"/>
              <a:t> on to consider the latest policy review by the Ministerial Task Force (which reported back 2013, published March 2014).</a:t>
            </a:r>
            <a:endParaRPr lang="en-GB" b="0" dirty="0" smtClean="0"/>
          </a:p>
          <a:p>
            <a:endParaRPr lang="en-GB" b="1" dirty="0" smtClean="0"/>
          </a:p>
          <a:p>
            <a:r>
              <a:rPr lang="en-GB" b="1" dirty="0" smtClean="0"/>
              <a:t>Remit:</a:t>
            </a:r>
            <a:r>
              <a:rPr lang="en-GB" b="1" baseline="0" dirty="0" smtClean="0"/>
              <a:t> </a:t>
            </a:r>
            <a:r>
              <a:rPr lang="en-GB" dirty="0" smtClean="0"/>
              <a:t>When Task Force reconvened in Nov</a:t>
            </a:r>
            <a:r>
              <a:rPr lang="en-GB" baseline="0" dirty="0" smtClean="0"/>
              <a:t> 2012, its was clear health inequalities hadn’t reduced; coupled with the anticipated pressure of economic crisis and welfare reform. The Christie Commission </a:t>
            </a:r>
            <a:r>
              <a:rPr lang="en-GB" i="0" baseline="0" dirty="0" smtClean="0"/>
              <a:t>(</a:t>
            </a:r>
            <a:r>
              <a:rPr lang="en-GB" i="1" baseline="0" dirty="0" smtClean="0"/>
              <a:t>Report on the Future Delivery of Public Services</a:t>
            </a:r>
            <a:r>
              <a:rPr lang="en-GB" i="0" baseline="0" dirty="0" smtClean="0"/>
              <a:t> ) had reset expectations around the public sector and Community Planning Partnerships – specifically building around the needs/skills of individuals and communities; working in partnership to achieve outcomes; and the prioritisation of prevention.</a:t>
            </a:r>
          </a:p>
          <a:p>
            <a:endParaRPr lang="en-GB" i="0" baseline="0" dirty="0" smtClean="0"/>
          </a:p>
          <a:p>
            <a:r>
              <a:rPr lang="en-GB" i="0" baseline="0" dirty="0" smtClean="0"/>
              <a:t>It was therefore decided that the Task Force’s priorities should be to: [see objectives specified on slide]</a:t>
            </a:r>
          </a:p>
          <a:p>
            <a:pPr marL="171450" indent="-171450">
              <a:buFont typeface="Arial" pitchFamily="34" charset="0"/>
              <a:buChar char="•"/>
            </a:pPr>
            <a:r>
              <a:rPr lang="en-GB" b="1" dirty="0" smtClean="0"/>
              <a:t>to identify key priorities that would support delivery of </a:t>
            </a:r>
            <a:r>
              <a:rPr lang="en-GB" b="1" i="1" dirty="0" smtClean="0"/>
              <a:t>Equally Well </a:t>
            </a:r>
            <a:r>
              <a:rPr lang="en-GB" b="1" dirty="0" smtClean="0"/>
              <a:t>in coming years. </a:t>
            </a:r>
          </a:p>
          <a:p>
            <a:pPr marL="171450" indent="-171450">
              <a:buFont typeface="Arial" pitchFamily="34" charset="0"/>
              <a:buChar char="•"/>
            </a:pPr>
            <a:r>
              <a:rPr lang="en-GB" dirty="0" smtClean="0"/>
              <a:t>Reflect on changes in the way that people &amp; communities are engaged in decisions that affect them;</a:t>
            </a:r>
          </a:p>
          <a:p>
            <a:pPr marL="171450" indent="-171450">
              <a:buFont typeface="Arial" pitchFamily="34" charset="0"/>
              <a:buChar char="•"/>
            </a:pPr>
            <a:r>
              <a:rPr lang="en-GB" dirty="0" smtClean="0"/>
              <a:t>Consider implications of the Christie Commission’s (2011) conclusions relating to health inequalities;</a:t>
            </a:r>
          </a:p>
          <a:p>
            <a:pPr marL="171450" indent="-171450">
              <a:buFont typeface="Arial" pitchFamily="34" charset="0"/>
              <a:buChar char="•"/>
            </a:pPr>
            <a:r>
              <a:rPr lang="en-GB" dirty="0" smtClean="0"/>
              <a:t>Look at how characteristics of “place” had an impact on health inequalities in Scotland.</a:t>
            </a:r>
          </a:p>
          <a:p>
            <a:endParaRPr lang="en-GB" i="0" baseline="0" dirty="0" smtClean="0"/>
          </a:p>
          <a:p>
            <a:r>
              <a:rPr lang="en-GB" dirty="0" smtClean="0"/>
              <a:t>Building</a:t>
            </a:r>
            <a:r>
              <a:rPr lang="en-GB" baseline="0" dirty="0" smtClean="0"/>
              <a:t> on the cross-policy area / cross-portfolio approach of </a:t>
            </a:r>
            <a:r>
              <a:rPr lang="en-GB" i="1" baseline="0" dirty="0" smtClean="0"/>
              <a:t>Equally Well</a:t>
            </a:r>
            <a:r>
              <a:rPr lang="en-GB" baseline="0" dirty="0" smtClean="0"/>
              <a:t>, there was also a s</a:t>
            </a:r>
            <a:r>
              <a:rPr lang="en-GB" dirty="0" smtClean="0"/>
              <a:t>hared understanding amongst members</a:t>
            </a:r>
            <a:r>
              <a:rPr lang="en-GB" baseline="0" dirty="0" smtClean="0"/>
              <a:t> that </a:t>
            </a:r>
            <a:r>
              <a:rPr lang="en-GB" dirty="0" smtClean="0"/>
              <a:t>tackling health inequalities should sit at heart of government alongside other key social policy frameworks.</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2D8B8783-0465-45B5-B620-A9D4A56F3941}" type="slidenum">
              <a:rPr lang="en-GB" smtClean="0"/>
              <a:t>5</a:t>
            </a:fld>
            <a:endParaRPr lang="en-GB"/>
          </a:p>
        </p:txBody>
      </p:sp>
    </p:spTree>
    <p:extLst>
      <p:ext uri="{BB962C8B-B14F-4D97-AF65-F5344CB8AC3E}">
        <p14:creationId xmlns:p14="http://schemas.microsoft.com/office/powerpoint/2010/main" val="4203891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 this review the evidence of note considered by the</a:t>
            </a:r>
            <a:r>
              <a:rPr lang="en-GB" baseline="0" dirty="0" smtClean="0"/>
              <a:t> Task Force was that: </a:t>
            </a:r>
          </a:p>
          <a:p>
            <a:endParaRPr lang="en-GB" baseline="0" dirty="0" smtClean="0"/>
          </a:p>
          <a:p>
            <a:r>
              <a:rPr lang="en-GB" dirty="0" smtClean="0"/>
              <a:t>Health in Scotland is improving, but more slowly than other European countries – needs faster improvement in most deprived areas, which conventional approaches have failed to achieve;</a:t>
            </a:r>
          </a:p>
          <a:p>
            <a:pPr marL="0" indent="0">
              <a:buNone/>
            </a:pPr>
            <a:endParaRPr lang="en-GB" dirty="0" smtClean="0"/>
          </a:p>
          <a:p>
            <a:r>
              <a:rPr lang="en-GB" dirty="0" smtClean="0"/>
              <a:t>Level of deaths amongst the 15-44 age group contributing significantly to poor European standing; </a:t>
            </a:r>
          </a:p>
          <a:p>
            <a:pPr marL="0" indent="0">
              <a:buNone/>
            </a:pPr>
            <a:endParaRPr lang="en-GB" dirty="0" smtClean="0"/>
          </a:p>
          <a:p>
            <a:r>
              <a:rPr lang="en-GB" dirty="0" smtClean="0"/>
              <a:t>Despite many similarities, Glasgow &amp; the West of Scotland are experiencing more deaths than comparable cities &amp; regions in the UK. One potential contributing factor identified is the difference in social capital;</a:t>
            </a:r>
          </a:p>
          <a:p>
            <a:pPr marL="0" indent="0">
              <a:buNone/>
            </a:pPr>
            <a:endParaRPr lang="en-GB" dirty="0" smtClean="0"/>
          </a:p>
          <a:p>
            <a:r>
              <a:rPr lang="en-GB" dirty="0" smtClean="0"/>
              <a:t>The immediate environment makes a significant impact on health and wellbeing. </a:t>
            </a:r>
          </a:p>
          <a:p>
            <a:endParaRPr lang="en-GB" dirty="0"/>
          </a:p>
        </p:txBody>
      </p:sp>
      <p:sp>
        <p:nvSpPr>
          <p:cNvPr id="4" name="Slide Number Placeholder 3"/>
          <p:cNvSpPr>
            <a:spLocks noGrp="1"/>
          </p:cNvSpPr>
          <p:nvPr>
            <p:ph type="sldNum" sz="quarter" idx="10"/>
          </p:nvPr>
        </p:nvSpPr>
        <p:spPr/>
        <p:txBody>
          <a:bodyPr/>
          <a:lstStyle/>
          <a:p>
            <a:fld id="{2D8B8783-0465-45B5-B620-A9D4A56F3941}" type="slidenum">
              <a:rPr lang="en-GB" smtClean="0"/>
              <a:t>6</a:t>
            </a:fld>
            <a:endParaRPr lang="en-GB"/>
          </a:p>
        </p:txBody>
      </p:sp>
    </p:spTree>
    <p:extLst>
      <p:ext uri="{BB962C8B-B14F-4D97-AF65-F5344CB8AC3E}">
        <p14:creationId xmlns:p14="http://schemas.microsoft.com/office/powerpoint/2010/main" val="1784407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Rather than make specific new recommendations, the Task Force agreed to identify priority areas (which I will briefly cover now). These priorities build on the</a:t>
            </a:r>
            <a:r>
              <a:rPr lang="en-GB" sz="1200" kern="1200" baseline="0" dirty="0" smtClean="0">
                <a:solidFill>
                  <a:schemeClr val="tx1"/>
                </a:solidFill>
                <a:effectLst/>
                <a:latin typeface="+mn-lt"/>
                <a:ea typeface="+mn-ea"/>
                <a:cs typeface="+mn-cs"/>
              </a:rPr>
              <a:t> evidence </a:t>
            </a:r>
            <a:r>
              <a:rPr lang="en-GB" sz="1200" kern="1200" dirty="0" smtClean="0">
                <a:solidFill>
                  <a:schemeClr val="tx1"/>
                </a:solidFill>
                <a:effectLst/>
                <a:latin typeface="+mn-lt"/>
                <a:ea typeface="+mn-ea"/>
                <a:cs typeface="+mn-cs"/>
              </a:rPr>
              <a:t>heard,</a:t>
            </a:r>
            <a:r>
              <a:rPr lang="en-GB" sz="1200" kern="1200" baseline="0" dirty="0" smtClean="0">
                <a:solidFill>
                  <a:schemeClr val="tx1"/>
                </a:solidFill>
                <a:effectLst/>
                <a:latin typeface="+mn-lt"/>
                <a:ea typeface="+mn-ea"/>
                <a:cs typeface="+mn-cs"/>
              </a:rPr>
              <a:t> and </a:t>
            </a:r>
            <a:r>
              <a:rPr lang="en-GB" sz="1200" kern="1200" dirty="0" smtClean="0">
                <a:solidFill>
                  <a:schemeClr val="tx1"/>
                </a:solidFill>
                <a:effectLst/>
                <a:latin typeface="+mn-lt"/>
                <a:ea typeface="+mn-ea"/>
                <a:cs typeface="+mn-cs"/>
              </a:rPr>
              <a:t>support existing areas of work that have been developed since the last review.</a:t>
            </a:r>
          </a:p>
          <a:p>
            <a:endParaRPr lang="en-GB" sz="1200" b="1" kern="1200" dirty="0" smtClean="0">
              <a:solidFill>
                <a:schemeClr val="tx1"/>
              </a:solidFill>
              <a:effectLst/>
              <a:latin typeface="+mn-lt"/>
              <a:ea typeface="+mn-ea"/>
              <a:cs typeface="+mn-cs"/>
            </a:endParaRPr>
          </a:p>
          <a:p>
            <a:r>
              <a:rPr lang="en-GB" b="0" dirty="0" smtClean="0"/>
              <a:t>On the</a:t>
            </a:r>
            <a:r>
              <a:rPr lang="en-GB" b="1" dirty="0" smtClean="0"/>
              <a:t> development of social capital:</a:t>
            </a:r>
            <a:r>
              <a:rPr lang="en-GB" baseline="0" dirty="0" smtClean="0"/>
              <a:t> the Task Force support the Christie Commission’s conclusion that “building personal and community capacity, resilience and autonomy” (social capital) is a priority. </a:t>
            </a:r>
          </a:p>
          <a:p>
            <a:endParaRPr lang="en-GB" dirty="0" smtClean="0"/>
          </a:p>
          <a:p>
            <a:r>
              <a:rPr lang="en-GB" dirty="0" smtClean="0"/>
              <a:t>Community Planning Partnerships remain critical</a:t>
            </a:r>
            <a:r>
              <a:rPr lang="en-GB" baseline="0" dirty="0" smtClean="0"/>
              <a:t> to the Scottish Government’s health inequalities </a:t>
            </a:r>
            <a:r>
              <a:rPr lang="en-GB" dirty="0" smtClean="0"/>
              <a:t>strategy,</a:t>
            </a:r>
            <a:r>
              <a:rPr lang="en-GB" baseline="0" dirty="0" smtClean="0"/>
              <a:t> and the Task Force were convinced they remain best vehicle for making progress. </a:t>
            </a:r>
            <a:r>
              <a:rPr lang="en-GB" baseline="0" dirty="0" err="1" smtClean="0"/>
              <a:t>CPPs</a:t>
            </a:r>
            <a:r>
              <a:rPr lang="en-GB" baseline="0" dirty="0" smtClean="0"/>
              <a:t> have the potential to demonstrate leadership and lead collaborative work by realigning partners towards prevention. </a:t>
            </a:r>
          </a:p>
          <a:p>
            <a:endParaRPr lang="en-GB" dirty="0" smtClean="0"/>
          </a:p>
          <a:p>
            <a:r>
              <a:rPr lang="en-GB" b="0" dirty="0" smtClean="0"/>
              <a:t>On the </a:t>
            </a:r>
            <a:r>
              <a:rPr lang="en-GB" b="1" dirty="0" smtClean="0"/>
              <a:t>15-</a:t>
            </a:r>
            <a:r>
              <a:rPr lang="en-GB" b="1" dirty="0" err="1" smtClean="0"/>
              <a:t>44</a:t>
            </a:r>
            <a:r>
              <a:rPr lang="en-GB" b="1" baseline="0" dirty="0" err="1" smtClean="0"/>
              <a:t>s</a:t>
            </a:r>
            <a:r>
              <a:rPr lang="en-GB" b="1" baseline="0" dirty="0" smtClean="0"/>
              <a:t> age group</a:t>
            </a:r>
            <a:r>
              <a:rPr lang="en-GB" b="1" dirty="0" smtClean="0"/>
              <a:t>:</a:t>
            </a:r>
            <a:r>
              <a:rPr lang="en-GB" dirty="0" smtClean="0"/>
              <a:t> In taking long-life</a:t>
            </a:r>
            <a:r>
              <a:rPr lang="en-GB" baseline="0" dirty="0" smtClean="0"/>
              <a:t> approach, there is scope to examine what we do that impacts 15-</a:t>
            </a:r>
            <a:r>
              <a:rPr lang="en-GB" baseline="0" dirty="0" err="1" smtClean="0"/>
              <a:t>44s</a:t>
            </a:r>
            <a:r>
              <a:rPr lang="en-GB" baseline="0" dirty="0" smtClean="0"/>
              <a:t> and a need to consider how current activity which impacts upon this group, in order to identify potential positive actions. </a:t>
            </a:r>
            <a:endParaRPr lang="en-GB" dirty="0" smtClean="0"/>
          </a:p>
          <a:p>
            <a:endParaRPr lang="en-GB" dirty="0" smtClean="0"/>
          </a:p>
          <a:p>
            <a:r>
              <a:rPr lang="en-GB" b="0" dirty="0" smtClean="0"/>
              <a:t>The</a:t>
            </a:r>
            <a:r>
              <a:rPr lang="en-GB" b="0" baseline="0" dirty="0" smtClean="0"/>
              <a:t> </a:t>
            </a:r>
            <a:r>
              <a:rPr lang="en-GB" b="0" dirty="0" smtClean="0"/>
              <a:t>Task Force</a:t>
            </a:r>
            <a:r>
              <a:rPr lang="en-GB" b="0" baseline="0" dirty="0" smtClean="0"/>
              <a:t> noted Place Standard development would be welcomed, and development and implementation should be monitored from Health Inequality perspective. </a:t>
            </a:r>
          </a:p>
          <a:p>
            <a:endParaRPr lang="en-GB" b="0" baseline="0" dirty="0" smtClean="0"/>
          </a:p>
          <a:p>
            <a:r>
              <a:rPr lang="en-GB" b="0" baseline="0" dirty="0" smtClean="0"/>
              <a:t>I will return to these priorities in the final section of my presentation. </a:t>
            </a:r>
            <a:endParaRPr lang="en-GB" b="1" dirty="0"/>
          </a:p>
        </p:txBody>
      </p:sp>
      <p:sp>
        <p:nvSpPr>
          <p:cNvPr id="4" name="Slide Number Placeholder 3"/>
          <p:cNvSpPr>
            <a:spLocks noGrp="1"/>
          </p:cNvSpPr>
          <p:nvPr>
            <p:ph type="sldNum" sz="quarter" idx="10"/>
          </p:nvPr>
        </p:nvSpPr>
        <p:spPr/>
        <p:txBody>
          <a:bodyPr/>
          <a:lstStyle/>
          <a:p>
            <a:fld id="{2D8B8783-0465-45B5-B620-A9D4A56F3941}" type="slidenum">
              <a:rPr lang="en-GB" smtClean="0"/>
              <a:t>7</a:t>
            </a:fld>
            <a:endParaRPr lang="en-GB"/>
          </a:p>
        </p:txBody>
      </p:sp>
    </p:spTree>
    <p:extLst>
      <p:ext uri="{BB962C8B-B14F-4D97-AF65-F5344CB8AC3E}">
        <p14:creationId xmlns:p14="http://schemas.microsoft.com/office/powerpoint/2010/main" val="166299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Task Force considered their own input to</a:t>
            </a:r>
            <a:r>
              <a:rPr lang="en-GB" baseline="0" dirty="0" smtClean="0"/>
              <a:t> tackling health inequalities and concluded that a regular 2 year review was not the best way to monitor progress nor influence current working. They agreed alternative arrangements needed to be considered. </a:t>
            </a:r>
          </a:p>
          <a:p>
            <a:endParaRPr lang="en-GB" baseline="0" dirty="0" smtClean="0"/>
          </a:p>
          <a:p>
            <a:r>
              <a:rPr lang="en-GB" baseline="0" dirty="0" smtClean="0"/>
              <a:t>The Health &amp; Community Care Delivery Group will now be the </a:t>
            </a:r>
            <a:r>
              <a:rPr lang="en-GB" baseline="0" dirty="0" err="1" smtClean="0"/>
              <a:t>veichle</a:t>
            </a:r>
            <a:r>
              <a:rPr lang="en-GB" baseline="0" dirty="0" smtClean="0"/>
              <a:t> to consider how to make the necessary changes to tackle social inequalities. It meets up to 4 times a year (giving greater year-round focus) and includes representatives from the Scottish Government, local government, the NHS and Third Sector (the aim is that it is better placed to make a difference to service delivery; owing to membership and their experience, and record of successfully negotiating policy challenges). This provides a good working model where leadership, resourcing and partnership issues between partners can be discussed and resolved. Given the groups </a:t>
            </a:r>
            <a:r>
              <a:rPr lang="en-GB" baseline="0" dirty="0" err="1" smtClean="0"/>
              <a:t>previouse</a:t>
            </a:r>
            <a:r>
              <a:rPr lang="en-GB" baseline="0" dirty="0" smtClean="0"/>
              <a:t> and continuing </a:t>
            </a:r>
            <a:r>
              <a:rPr lang="en-GB" baseline="0" dirty="0" err="1" smtClean="0"/>
              <a:t>wor</a:t>
            </a:r>
            <a:r>
              <a:rPr lang="en-GB" baseline="0" dirty="0" smtClean="0"/>
              <a:t> on integrated social care it is well versed in the type of discussions the Government believes necessary to advance action on health inequalities. </a:t>
            </a:r>
          </a:p>
          <a:p>
            <a:endParaRPr lang="en-GB" baseline="0" dirty="0" smtClean="0"/>
          </a:p>
          <a:p>
            <a:r>
              <a:rPr lang="en-GB" baseline="0" dirty="0" smtClean="0"/>
              <a:t>The Delivery group reports to the Ministerial Strategic Group, chaired by the Cabinet Secretary for Health &amp; Wellbeing. The Delivery Group will themselves be supported by sub-groups that deliver technical papers for them to discuss. The Inequalities Action Group has been established to develop papers on health inequalities. It includes representatives from </a:t>
            </a:r>
            <a:r>
              <a:rPr lang="en-GB" baseline="0" dirty="0" err="1" smtClean="0"/>
              <a:t>COSLA</a:t>
            </a:r>
            <a:r>
              <a:rPr lang="en-GB" baseline="0" dirty="0" smtClean="0"/>
              <a:t>, the NHS and Government – and is chaired by the Chief Exec. of NHS Health Scotland. </a:t>
            </a:r>
            <a:endParaRPr lang="en-GB" dirty="0"/>
          </a:p>
        </p:txBody>
      </p:sp>
      <p:sp>
        <p:nvSpPr>
          <p:cNvPr id="4" name="Slide Number Placeholder 3"/>
          <p:cNvSpPr>
            <a:spLocks noGrp="1"/>
          </p:cNvSpPr>
          <p:nvPr>
            <p:ph type="sldNum" sz="quarter" idx="10"/>
          </p:nvPr>
        </p:nvSpPr>
        <p:spPr/>
        <p:txBody>
          <a:bodyPr/>
          <a:lstStyle/>
          <a:p>
            <a:fld id="{2D8B8783-0465-45B5-B620-A9D4A56F3941}" type="slidenum">
              <a:rPr lang="en-GB" smtClean="0"/>
              <a:t>8</a:t>
            </a:fld>
            <a:endParaRPr lang="en-GB"/>
          </a:p>
        </p:txBody>
      </p:sp>
    </p:spTree>
    <p:extLst>
      <p:ext uri="{BB962C8B-B14F-4D97-AF65-F5344CB8AC3E}">
        <p14:creationId xmlns:p14="http://schemas.microsoft.com/office/powerpoint/2010/main" val="922915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It is the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belief of the Minister for Public Health (</a:t>
            </a:r>
            <a:r>
              <a:rPr lang="en-GB" sz="1200" kern="1200" dirty="0" err="1" smtClean="0">
                <a:solidFill>
                  <a:schemeClr val="tx1"/>
                </a:solidFill>
                <a:effectLst/>
                <a:latin typeface="+mn-lt"/>
                <a:ea typeface="+mn-ea"/>
                <a:cs typeface="+mn-cs"/>
              </a:rPr>
              <a:t>Mr.</a:t>
            </a:r>
            <a:r>
              <a:rPr lang="en-GB" sz="1200" kern="1200" baseline="0" dirty="0" smtClean="0">
                <a:solidFill>
                  <a:schemeClr val="tx1"/>
                </a:solidFill>
                <a:effectLst/>
                <a:latin typeface="+mn-lt"/>
                <a:ea typeface="+mn-ea"/>
                <a:cs typeface="+mn-cs"/>
              </a:rPr>
              <a:t> Matheson</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 that health inequalities in Scotland can only be solved by taking the fight beyond the NHS. Also the new Director General of  Health &amp; Social</a:t>
            </a:r>
            <a:r>
              <a:rPr lang="en-GB" sz="1200" kern="1200" baseline="0" dirty="0" smtClean="0">
                <a:solidFill>
                  <a:schemeClr val="tx1"/>
                </a:solidFill>
                <a:effectLst/>
                <a:latin typeface="+mn-lt"/>
                <a:ea typeface="+mn-ea"/>
                <a:cs typeface="+mn-cs"/>
              </a:rPr>
              <a:t> Care and in his other guise as NHS Chief Executive Paul Gray has </a:t>
            </a:r>
            <a:r>
              <a:rPr lang="en-GB" sz="1200" kern="1200" baseline="0" dirty="0" err="1" smtClean="0">
                <a:solidFill>
                  <a:schemeClr val="tx1"/>
                </a:solidFill>
                <a:effectLst/>
                <a:latin typeface="+mn-lt"/>
                <a:ea typeface="+mn-ea"/>
                <a:cs typeface="+mn-cs"/>
              </a:rPr>
              <a:t>publicaly</a:t>
            </a:r>
            <a:r>
              <a:rPr lang="en-GB" sz="1200" kern="1200" baseline="0" dirty="0" smtClean="0">
                <a:solidFill>
                  <a:schemeClr val="tx1"/>
                </a:solidFill>
                <a:effectLst/>
                <a:latin typeface="+mn-lt"/>
                <a:ea typeface="+mn-ea"/>
                <a:cs typeface="+mn-cs"/>
              </a:rPr>
              <a:t> stated the importance he gives to tackling health inequalities. and the </a:t>
            </a:r>
            <a:r>
              <a:rPr lang="en-GB" sz="1200" kern="1200" dirty="0" smtClean="0">
                <a:solidFill>
                  <a:schemeClr val="tx1"/>
                </a:solidFill>
                <a:effectLst/>
                <a:latin typeface="+mn-lt"/>
                <a:ea typeface="+mn-ea"/>
                <a:cs typeface="+mn-cs"/>
              </a:rPr>
              <a:t>Scottish Government continues to</a:t>
            </a:r>
            <a:r>
              <a:rPr lang="en-GB" sz="1200" kern="1200" baseline="0" dirty="0" smtClean="0">
                <a:solidFill>
                  <a:schemeClr val="tx1"/>
                </a:solidFill>
                <a:effectLst/>
                <a:latin typeface="+mn-lt"/>
                <a:ea typeface="+mn-ea"/>
                <a:cs typeface="+mn-cs"/>
              </a:rPr>
              <a:t> see the collaboration between all levels of government, healthcare providers, the voluntary sector and local partner organisations as being the key to making improvements.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2D8B8783-0465-45B5-B620-A9D4A56F3941}" type="slidenum">
              <a:rPr lang="en-GB" smtClean="0"/>
              <a:t>9</a:t>
            </a:fld>
            <a:endParaRPr lang="en-GB"/>
          </a:p>
        </p:txBody>
      </p:sp>
    </p:spTree>
    <p:extLst>
      <p:ext uri="{BB962C8B-B14F-4D97-AF65-F5344CB8AC3E}">
        <p14:creationId xmlns:p14="http://schemas.microsoft.com/office/powerpoint/2010/main" val="507840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Although departed from the Government Sir Harry </a:t>
            </a:r>
            <a:r>
              <a:rPr lang="en-GB" sz="1200" kern="1200" dirty="0" err="1" smtClean="0">
                <a:solidFill>
                  <a:schemeClr val="tx1"/>
                </a:solidFill>
                <a:effectLst/>
                <a:latin typeface="+mn-lt"/>
                <a:ea typeface="+mn-ea"/>
                <a:cs typeface="+mn-cs"/>
              </a:rPr>
              <a:t>Burnss</a:t>
            </a:r>
            <a:r>
              <a:rPr lang="en-GB" sz="1200" kern="1200" dirty="0" smtClean="0">
                <a:solidFill>
                  <a:schemeClr val="tx1"/>
                </a:solidFill>
                <a:effectLst/>
                <a:latin typeface="+mn-lt"/>
                <a:ea typeface="+mn-ea"/>
                <a:cs typeface="+mn-cs"/>
              </a:rPr>
              <a:t> promotion of assets remains integral to </a:t>
            </a:r>
            <a:r>
              <a:rPr lang="en-GB" sz="1200" i="1" kern="1200" dirty="0" smtClean="0">
                <a:solidFill>
                  <a:schemeClr val="tx1"/>
                </a:solidFill>
                <a:effectLst/>
                <a:latin typeface="+mn-lt"/>
                <a:ea typeface="+mn-ea"/>
                <a:cs typeface="+mn-cs"/>
              </a:rPr>
              <a:t>Equally Well </a:t>
            </a:r>
            <a:r>
              <a:rPr lang="en-GB" sz="1200" kern="1200" dirty="0" smtClean="0">
                <a:solidFill>
                  <a:schemeClr val="tx1"/>
                </a:solidFill>
                <a:effectLst/>
                <a:latin typeface="+mn-lt"/>
                <a:ea typeface="+mn-ea"/>
                <a:cs typeface="+mn-cs"/>
              </a:rPr>
              <a:t>in moving from thinking about health inequalities</a:t>
            </a:r>
            <a:r>
              <a:rPr lang="en-GB" sz="1200" kern="1200" baseline="0" dirty="0" smtClean="0">
                <a:solidFill>
                  <a:schemeClr val="tx1"/>
                </a:solidFill>
                <a:effectLst/>
                <a:latin typeface="+mn-lt"/>
                <a:ea typeface="+mn-ea"/>
                <a:cs typeface="+mn-cs"/>
              </a:rPr>
              <a:t> as </a:t>
            </a:r>
            <a:r>
              <a:rPr lang="en-GB" sz="1200" kern="1200" dirty="0" smtClean="0">
                <a:solidFill>
                  <a:schemeClr val="tx1"/>
                </a:solidFill>
                <a:effectLst/>
                <a:latin typeface="+mn-lt"/>
                <a:ea typeface="+mn-ea"/>
                <a:cs typeface="+mn-cs"/>
              </a:rPr>
              <a:t>dealing with deficits, to focusing</a:t>
            </a:r>
            <a:r>
              <a:rPr lang="en-GB" sz="1200" kern="1200" baseline="0" dirty="0" smtClean="0">
                <a:solidFill>
                  <a:schemeClr val="tx1"/>
                </a:solidFill>
                <a:effectLst/>
                <a:latin typeface="+mn-lt"/>
                <a:ea typeface="+mn-ea"/>
                <a:cs typeface="+mn-cs"/>
              </a:rPr>
              <a:t> instead </a:t>
            </a:r>
            <a:r>
              <a:rPr lang="en-GB" sz="1200" kern="1200" dirty="0" smtClean="0">
                <a:solidFill>
                  <a:schemeClr val="tx1"/>
                </a:solidFill>
                <a:effectLst/>
                <a:latin typeface="+mn-lt"/>
                <a:ea typeface="+mn-ea"/>
                <a:cs typeface="+mn-cs"/>
              </a:rPr>
              <a:t>on individual capacities and exploring how this starting point can improve a community's effectiveness in addressing its own needs.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 move away from doing things </a:t>
            </a:r>
            <a:r>
              <a:rPr lang="en-GB" sz="1200" i="0" u="sng" kern="1200" dirty="0" smtClean="0">
                <a:solidFill>
                  <a:schemeClr val="tx1"/>
                </a:solidFill>
                <a:effectLst/>
                <a:latin typeface="+mn-lt"/>
                <a:ea typeface="+mn-ea"/>
                <a:cs typeface="+mn-cs"/>
              </a:rPr>
              <a:t>to</a:t>
            </a:r>
            <a:r>
              <a:rPr lang="en-GB" sz="1200" kern="1200" dirty="0" smtClean="0">
                <a:solidFill>
                  <a:schemeClr val="tx1"/>
                </a:solidFill>
                <a:effectLst/>
                <a:latin typeface="+mn-lt"/>
                <a:ea typeface="+mn-ea"/>
                <a:cs typeface="+mn-cs"/>
              </a:rPr>
              <a:t> people, to doing things </a:t>
            </a:r>
            <a:r>
              <a:rPr lang="en-GB" sz="1200" i="0" u="sng" kern="1200" dirty="0" smtClean="0">
                <a:solidFill>
                  <a:schemeClr val="tx1"/>
                </a:solidFill>
                <a:effectLst/>
                <a:latin typeface="+mn-lt"/>
                <a:ea typeface="+mn-ea"/>
                <a:cs typeface="+mn-cs"/>
              </a:rPr>
              <a:t>with</a:t>
            </a:r>
            <a:r>
              <a:rPr lang="en-GB" sz="1200" i="0" u="none"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people. Connecting people to each other, and into their communities and its activities, can be a powerful step in improving wellbeing.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a:t>
            </a:r>
            <a:r>
              <a:rPr lang="en-GB" sz="1200" kern="1200" baseline="0" dirty="0" smtClean="0">
                <a:solidFill>
                  <a:schemeClr val="tx1"/>
                </a:solidFill>
                <a:effectLst/>
                <a:latin typeface="+mn-lt"/>
                <a:ea typeface="+mn-ea"/>
                <a:cs typeface="+mn-cs"/>
              </a:rPr>
              <a:t> Scottish Government believes that the voluntary sector and local organisations are best placed to help </a:t>
            </a:r>
            <a:r>
              <a:rPr lang="en-GB" sz="1200" kern="1200" dirty="0" smtClean="0">
                <a:solidFill>
                  <a:schemeClr val="tx1"/>
                </a:solidFill>
                <a:effectLst/>
                <a:latin typeface="+mn-lt"/>
                <a:ea typeface="+mn-ea"/>
                <a:cs typeface="+mn-cs"/>
              </a:rPr>
              <a:t>reinvigorate and inspire our communities in this way.</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 would like to mention one example of this </a:t>
            </a:r>
          </a:p>
        </p:txBody>
      </p:sp>
      <p:sp>
        <p:nvSpPr>
          <p:cNvPr id="4" name="Slide Number Placeholder 3"/>
          <p:cNvSpPr>
            <a:spLocks noGrp="1"/>
          </p:cNvSpPr>
          <p:nvPr>
            <p:ph type="sldNum" sz="quarter" idx="10"/>
          </p:nvPr>
        </p:nvSpPr>
        <p:spPr/>
        <p:txBody>
          <a:bodyPr/>
          <a:lstStyle/>
          <a:p>
            <a:fld id="{2D8B8783-0465-45B5-B620-A9D4A56F3941}" type="slidenum">
              <a:rPr lang="en-GB" smtClean="0"/>
              <a:t>10</a:t>
            </a:fld>
            <a:endParaRPr lang="en-GB"/>
          </a:p>
        </p:txBody>
      </p:sp>
    </p:spTree>
    <p:extLst>
      <p:ext uri="{BB962C8B-B14F-4D97-AF65-F5344CB8AC3E}">
        <p14:creationId xmlns:p14="http://schemas.microsoft.com/office/powerpoint/2010/main" val="384286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Link Worker Programme</a:t>
            </a:r>
            <a:r>
              <a:rPr lang="en-GB" sz="1200" kern="1200" baseline="0" dirty="0" smtClean="0">
                <a:solidFill>
                  <a:schemeClr val="tx1"/>
                </a:solidFill>
                <a:effectLst/>
                <a:latin typeface="+mn-lt"/>
                <a:ea typeface="+mn-ea"/>
                <a:cs typeface="+mn-cs"/>
              </a:rPr>
              <a:t> represents the collaborative &amp; assets-based approach to tackling health inequalities, recommended by </a:t>
            </a:r>
            <a:r>
              <a:rPr lang="en-GB" sz="1200" i="1" kern="1200" baseline="0" dirty="0" smtClean="0">
                <a:solidFill>
                  <a:schemeClr val="tx1"/>
                </a:solidFill>
                <a:effectLst/>
                <a:latin typeface="+mn-lt"/>
                <a:ea typeface="+mn-ea"/>
                <a:cs typeface="+mn-cs"/>
              </a:rPr>
              <a:t>Equally Well</a:t>
            </a:r>
            <a:r>
              <a:rPr lang="en-GB" sz="1200" kern="1200" baseline="0" dirty="0" smtClean="0">
                <a:solidFill>
                  <a:schemeClr val="tx1"/>
                </a:solidFill>
                <a:effectLst/>
                <a:latin typeface="+mn-lt"/>
                <a:ea typeface="+mn-ea"/>
                <a:cs typeface="+mn-cs"/>
              </a:rPr>
              <a:t>, and focused on by the latest Ministerial Task Force. It </a:t>
            </a:r>
            <a:r>
              <a:rPr lang="en-GB" sz="1200" kern="1200" dirty="0" smtClean="0">
                <a:solidFill>
                  <a:schemeClr val="tx1"/>
                </a:solidFill>
                <a:effectLst/>
                <a:latin typeface="+mn-lt"/>
                <a:ea typeface="+mn-ea"/>
                <a:cs typeface="+mn-cs"/>
              </a:rPr>
              <a:t>provides a dedicated individual working in GP surgeries, to help patients in some of our most deprived areas find and access local support.</a:t>
            </a:r>
          </a:p>
          <a:p>
            <a:pPr lvl="0"/>
            <a:endParaRPr lang="en-GB" sz="1200" kern="1200" baseline="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aim of the programme is to help staff in primary care become better at identifying the local support available in their area, and match that support to the needs of specific patients.  This patient centred approach will see more patients being able to take ownership of their personal circumstances and, with the Link Worker, identify ways they can improve these by linking into local groups and organisations which may be able to help them. </a:t>
            </a:r>
          </a:p>
          <a:p>
            <a:pPr lvl="0"/>
            <a:endParaRPr lang="en-GB" sz="1200" kern="1200" baseline="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Link Workers</a:t>
            </a:r>
            <a:r>
              <a:rPr lang="en-GB" sz="1200" kern="1200" baseline="0" dirty="0" smtClean="0">
                <a:solidFill>
                  <a:schemeClr val="tx1"/>
                </a:solidFill>
                <a:effectLst/>
                <a:latin typeface="+mn-lt"/>
                <a:ea typeface="+mn-ea"/>
                <a:cs typeface="+mn-cs"/>
              </a:rPr>
              <a:t> are presently based with 7 ‘Deep-End’ GP practices in Glasgow, and support the GPs and other practice staff by easing difficulties in managing patients who present with complex socio-economic concerns. Practice staff identify and refer appropriate patients to the Link Workers, who support the patients’ access to community services, organisations and activities. These provide support dealing with </a:t>
            </a:r>
            <a:r>
              <a:rPr lang="en-GB" sz="1200" u="sng" kern="1200" baseline="0" dirty="0" smtClean="0">
                <a:solidFill>
                  <a:schemeClr val="tx1"/>
                </a:solidFill>
                <a:effectLst/>
                <a:latin typeface="+mn-lt"/>
                <a:ea typeface="+mn-ea"/>
                <a:cs typeface="+mn-cs"/>
              </a:rPr>
              <a:t>financial</a:t>
            </a:r>
            <a:r>
              <a:rPr lang="en-GB" sz="1200" kern="1200" baseline="0" dirty="0" smtClean="0">
                <a:solidFill>
                  <a:schemeClr val="tx1"/>
                </a:solidFill>
                <a:effectLst/>
                <a:latin typeface="+mn-lt"/>
                <a:ea typeface="+mn-ea"/>
                <a:cs typeface="+mn-cs"/>
              </a:rPr>
              <a:t> issues like housing or debt; </a:t>
            </a:r>
            <a:r>
              <a:rPr lang="en-GB" sz="1200" i="0" u="sng" kern="1200" baseline="0" dirty="0" smtClean="0">
                <a:solidFill>
                  <a:schemeClr val="tx1"/>
                </a:solidFill>
                <a:effectLst/>
                <a:latin typeface="+mn-lt"/>
                <a:ea typeface="+mn-ea"/>
                <a:cs typeface="+mn-cs"/>
              </a:rPr>
              <a:t>emotional</a:t>
            </a:r>
            <a:r>
              <a:rPr lang="en-GB" sz="1200" kern="1200" baseline="0" dirty="0" smtClean="0">
                <a:solidFill>
                  <a:schemeClr val="tx1"/>
                </a:solidFill>
                <a:effectLst/>
                <a:latin typeface="+mn-lt"/>
                <a:ea typeface="+mn-ea"/>
                <a:cs typeface="+mn-cs"/>
              </a:rPr>
              <a:t> issues like stress; and </a:t>
            </a:r>
            <a:r>
              <a:rPr lang="en-GB" sz="1200" i="0" u="sng" kern="1200" baseline="0" dirty="0" smtClean="0">
                <a:solidFill>
                  <a:schemeClr val="tx1"/>
                </a:solidFill>
                <a:effectLst/>
                <a:latin typeface="+mn-lt"/>
                <a:ea typeface="+mn-ea"/>
                <a:cs typeface="+mn-cs"/>
              </a:rPr>
              <a:t>environmental</a:t>
            </a:r>
            <a:r>
              <a:rPr lang="en-GB" sz="1200" kern="1200" baseline="0" dirty="0" smtClean="0">
                <a:solidFill>
                  <a:schemeClr val="tx1"/>
                </a:solidFill>
                <a:effectLst/>
                <a:latin typeface="+mn-lt"/>
                <a:ea typeface="+mn-ea"/>
                <a:cs typeface="+mn-cs"/>
              </a:rPr>
              <a:t> issues like poor housing – any and all of which might impact negatively upon their health.</a:t>
            </a:r>
          </a:p>
          <a:p>
            <a:pPr lvl="0"/>
            <a:endParaRPr lang="en-GB" sz="1200" kern="1200" baseline="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initial programme pilot was to run from Sept. 2013-March 2015, however extra funding has been agreed to extend the programme until May 2018. [Initial funding of £</a:t>
            </a:r>
            <a:r>
              <a:rPr lang="en-GB" sz="1200" kern="1200" dirty="0" err="1" smtClean="0">
                <a:solidFill>
                  <a:schemeClr val="tx1"/>
                </a:solidFill>
                <a:effectLst/>
                <a:latin typeface="+mn-lt"/>
                <a:ea typeface="+mn-ea"/>
                <a:cs typeface="+mn-cs"/>
              </a:rPr>
              <a:t>1.35m</a:t>
            </a:r>
            <a:r>
              <a:rPr lang="en-GB" sz="1200" kern="1200" baseline="0" dirty="0" smtClean="0">
                <a:solidFill>
                  <a:schemeClr val="tx1"/>
                </a:solidFill>
                <a:effectLst/>
                <a:latin typeface="+mn-lt"/>
                <a:ea typeface="+mn-ea"/>
                <a:cs typeface="+mn-cs"/>
              </a:rPr>
              <a:t> - £50,000 p/a for Link Workers and practice development]. </a:t>
            </a:r>
            <a:r>
              <a:rPr lang="en-GB" sz="1200" kern="1200" dirty="0" smtClean="0">
                <a:solidFill>
                  <a:schemeClr val="tx1"/>
                </a:solidFill>
                <a:effectLst/>
                <a:latin typeface="+mn-lt"/>
                <a:ea typeface="+mn-ea"/>
                <a:cs typeface="+mn-cs"/>
              </a:rPr>
              <a:t>The programme is being robustly evaluated, with outcomes for the 7 practices with attached Link Workers being compared to 8 practices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without. </a:t>
            </a:r>
          </a:p>
          <a:p>
            <a:pPr lvl="0"/>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key to the success of this assets</a:t>
            </a:r>
            <a:r>
              <a:rPr lang="en-GB" sz="1200" kern="1200" baseline="0" dirty="0" smtClean="0">
                <a:solidFill>
                  <a:schemeClr val="tx1"/>
                </a:solidFill>
                <a:effectLst/>
                <a:latin typeface="+mn-lt"/>
                <a:ea typeface="+mn-ea"/>
                <a:cs typeface="+mn-cs"/>
              </a:rPr>
              <a:t>-based and collaborative approach between primary care and the third sector, </a:t>
            </a:r>
            <a:r>
              <a:rPr lang="en-GB" sz="1200" kern="1200" dirty="0" smtClean="0">
                <a:solidFill>
                  <a:schemeClr val="tx1"/>
                </a:solidFill>
                <a:effectLst/>
                <a:latin typeface="+mn-lt"/>
                <a:ea typeface="+mn-ea"/>
                <a:cs typeface="+mn-cs"/>
              </a:rPr>
              <a:t>is if it can demonstrate a lasting impact on patients’ lives as individuals and members of their community.</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B8783-0465-45B5-B620-A9D4A56F3941}" type="slidenum">
              <a:rPr lang="en-GB" smtClean="0"/>
              <a:t>11</a:t>
            </a:fld>
            <a:endParaRPr lang="en-GB"/>
          </a:p>
        </p:txBody>
      </p:sp>
    </p:spTree>
    <p:extLst>
      <p:ext uri="{BB962C8B-B14F-4D97-AF65-F5344CB8AC3E}">
        <p14:creationId xmlns:p14="http://schemas.microsoft.com/office/powerpoint/2010/main" val="384286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first priority area for</a:t>
            </a:r>
            <a:r>
              <a:rPr lang="en-GB" baseline="0" dirty="0" smtClean="0"/>
              <a:t> the Scottish Government </a:t>
            </a:r>
            <a:r>
              <a:rPr lang="en-GB" dirty="0" smtClean="0"/>
              <a:t>is</a:t>
            </a:r>
            <a:r>
              <a:rPr lang="en-GB" baseline="0" dirty="0" smtClean="0"/>
              <a:t> enabling development of </a:t>
            </a:r>
            <a:r>
              <a:rPr lang="en-GB" dirty="0" smtClean="0"/>
              <a:t>social capital</a:t>
            </a:r>
            <a:r>
              <a:rPr lang="en-GB" baseline="0" dirty="0" smtClean="0"/>
              <a:t> – understood to be the pattern of networks amongst people, and the shared value arising from those networks. Higher levels of social capital are of course associated, among other socio-economic indicators, with better health. In trying to understand the similarities and differences between comparable communities, cities and regions in Scotland, the UK and Europe, the level of social capital was cited as a potential contributing factor in determining ‘excess mortality’ outcomes [by </a:t>
            </a:r>
            <a:r>
              <a:rPr lang="en-GB" baseline="0" dirty="0" err="1" smtClean="0"/>
              <a:t>GCPH</a:t>
            </a:r>
            <a:r>
              <a:rPr lang="en-GB" baseline="0" dirty="0" smtClean="0"/>
              <a:t>]. Social capital was also identified as a contributing factor to Scotland’s health inequalities by both the Christie Commission and the Equally Well Test sites. </a:t>
            </a:r>
            <a:endParaRPr lang="en-GB" dirty="0" smtClean="0"/>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Working</a:t>
            </a:r>
            <a:r>
              <a:rPr lang="en-GB" sz="1200" kern="1200" baseline="0" dirty="0" smtClean="0">
                <a:solidFill>
                  <a:schemeClr val="tx1"/>
                </a:solidFill>
                <a:effectLst/>
                <a:latin typeface="+mn-lt"/>
                <a:ea typeface="+mn-ea"/>
                <a:cs typeface="+mn-cs"/>
              </a:rPr>
              <a:t> to increase social </a:t>
            </a:r>
            <a:r>
              <a:rPr lang="en-GB" sz="1200" kern="1200" dirty="0" smtClean="0">
                <a:solidFill>
                  <a:schemeClr val="tx1"/>
                </a:solidFill>
                <a:effectLst/>
                <a:latin typeface="+mn-lt"/>
                <a:ea typeface="+mn-ea"/>
                <a:cs typeface="+mn-cs"/>
              </a:rPr>
              <a:t>capital means supporting individuals and communities to build their own capacities and networks, and this is seen to be critical</a:t>
            </a:r>
            <a:r>
              <a:rPr lang="en-GB" sz="1200" kern="1200" baseline="0" dirty="0" smtClean="0">
                <a:solidFill>
                  <a:schemeClr val="tx1"/>
                </a:solidFill>
                <a:effectLst/>
                <a:latin typeface="+mn-lt"/>
                <a:ea typeface="+mn-ea"/>
                <a:cs typeface="+mn-cs"/>
              </a:rPr>
              <a:t> to both achieving, and sustaining, </a:t>
            </a:r>
            <a:r>
              <a:rPr lang="en-GB" sz="1200" kern="1200" dirty="0" smtClean="0">
                <a:solidFill>
                  <a:schemeClr val="tx1"/>
                </a:solidFill>
                <a:effectLst/>
                <a:latin typeface="+mn-lt"/>
                <a:ea typeface="+mn-ea"/>
                <a:cs typeface="+mn-cs"/>
              </a:rPr>
              <a:t>improvements in health and wellbeing. </a:t>
            </a:r>
            <a:r>
              <a:rPr lang="en-GB" sz="1200"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r>
              <a:rPr lang="en-GB" dirty="0" smtClean="0"/>
              <a:t>As</a:t>
            </a:r>
            <a:r>
              <a:rPr lang="en-GB" baseline="0" dirty="0" smtClean="0"/>
              <a:t> a means of addressing health inequalities, focusing on building capacities and networks amongst individuals and communities, should in itself provide impetus to challenging social exclusion. Developing social capital depends on generating greater interactions between people – this can build levels of trust (for example between neighbours); increase participation (with local organisations or services); and increase contact with networks and social contacts. </a:t>
            </a:r>
          </a:p>
          <a:p>
            <a:endParaRPr lang="en-GB" baseline="0" dirty="0" smtClean="0"/>
          </a:p>
          <a:p>
            <a:r>
              <a:rPr lang="en-GB" baseline="0" dirty="0" smtClean="0"/>
              <a:t>The report uses an example of this work Link Up a partnership between Inspiring Scotland and ten charities however we are aware that similar work is being undertaken.</a:t>
            </a:r>
            <a:endParaRPr lang="en-GB" dirty="0" smtClean="0"/>
          </a:p>
          <a:p>
            <a:endParaRPr lang="en-GB" dirty="0"/>
          </a:p>
        </p:txBody>
      </p:sp>
      <p:sp>
        <p:nvSpPr>
          <p:cNvPr id="4" name="Slide Number Placeholder 3"/>
          <p:cNvSpPr>
            <a:spLocks noGrp="1"/>
          </p:cNvSpPr>
          <p:nvPr>
            <p:ph type="sldNum" sz="quarter" idx="10"/>
          </p:nvPr>
        </p:nvSpPr>
        <p:spPr/>
        <p:txBody>
          <a:bodyPr/>
          <a:lstStyle/>
          <a:p>
            <a:fld id="{2D8B8783-0465-45B5-B620-A9D4A56F3941}" type="slidenum">
              <a:rPr lang="en-GB" smtClean="0"/>
              <a:t>12</a:t>
            </a:fld>
            <a:endParaRPr lang="en-GB"/>
          </a:p>
        </p:txBody>
      </p:sp>
    </p:spTree>
    <p:extLst>
      <p:ext uri="{BB962C8B-B14F-4D97-AF65-F5344CB8AC3E}">
        <p14:creationId xmlns:p14="http://schemas.microsoft.com/office/powerpoint/2010/main" val="2673079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From the outset </a:t>
            </a:r>
            <a:r>
              <a:rPr lang="en-GB" sz="1200" i="1" kern="1200" dirty="0" smtClean="0">
                <a:solidFill>
                  <a:schemeClr val="tx1"/>
                </a:solidFill>
                <a:effectLst/>
                <a:latin typeface="+mn-lt"/>
                <a:ea typeface="+mn-ea"/>
                <a:cs typeface="+mn-cs"/>
              </a:rPr>
              <a:t>Equally Well</a:t>
            </a:r>
            <a:r>
              <a:rPr lang="en-GB" sz="1200" i="1" kern="1200" baseline="0" dirty="0" smtClean="0">
                <a:solidFill>
                  <a:schemeClr val="tx1"/>
                </a:solidFill>
                <a:effectLst/>
                <a:latin typeface="+mn-lt"/>
                <a:ea typeface="+mn-ea"/>
                <a:cs typeface="+mn-cs"/>
              </a:rPr>
              <a:t> </a:t>
            </a:r>
            <a:r>
              <a:rPr lang="en-GB" sz="1200" kern="1200" baseline="0" dirty="0" smtClean="0">
                <a:solidFill>
                  <a:schemeClr val="tx1"/>
                </a:solidFill>
                <a:effectLst/>
                <a:latin typeface="+mn-lt"/>
                <a:ea typeface="+mn-ea"/>
                <a:cs typeface="+mn-cs"/>
              </a:rPr>
              <a:t>emphasised the impact </a:t>
            </a:r>
            <a:r>
              <a:rPr lang="en-GB" sz="1200" kern="1200" baseline="0" dirty="0" err="1" smtClean="0">
                <a:solidFill>
                  <a:schemeClr val="tx1"/>
                </a:solidFill>
                <a:effectLst/>
                <a:latin typeface="+mn-lt"/>
                <a:ea typeface="+mn-ea"/>
                <a:cs typeface="+mn-cs"/>
              </a:rPr>
              <a:t>CPPs</a:t>
            </a:r>
            <a:r>
              <a:rPr lang="en-GB" sz="1200" kern="1200" baseline="0" dirty="0" smtClean="0">
                <a:solidFill>
                  <a:schemeClr val="tx1"/>
                </a:solidFill>
                <a:effectLst/>
                <a:latin typeface="+mn-lt"/>
                <a:ea typeface="+mn-ea"/>
                <a:cs typeface="+mn-cs"/>
              </a:rPr>
              <a:t> can make to delivering change on health inequalities – although the latest Ministerial Task Force Report acknowledged that they have not yet lived up to expectation.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Whilst a</a:t>
            </a:r>
            <a:r>
              <a:rPr lang="en-GB" sz="1200" kern="1200" dirty="0" smtClean="0">
                <a:solidFill>
                  <a:schemeClr val="tx1"/>
                </a:solidFill>
                <a:effectLst/>
                <a:latin typeface="+mn-lt"/>
                <a:ea typeface="+mn-ea"/>
                <a:cs typeface="+mn-cs"/>
              </a:rPr>
              <a:t>chieving better joint working across agencies,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services, local communities and target groups is still</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seen as crucial</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for successful delivery on health inequalities,</a:t>
            </a:r>
            <a:r>
              <a:rPr lang="en-GB" sz="1200" kern="1200" baseline="0" dirty="0" smtClean="0">
                <a:solidFill>
                  <a:schemeClr val="tx1"/>
                </a:solidFill>
                <a:effectLst/>
                <a:latin typeface="+mn-lt"/>
                <a:ea typeface="+mn-ea"/>
                <a:cs typeface="+mn-cs"/>
              </a:rPr>
              <a:t> the Scottish Government is aware of</a:t>
            </a:r>
            <a:r>
              <a:rPr lang="en-GB" sz="1200" kern="1200" dirty="0" smtClean="0">
                <a:solidFill>
                  <a:schemeClr val="tx1"/>
                </a:solidFill>
                <a:effectLst/>
                <a:latin typeface="+mn-lt"/>
                <a:ea typeface="+mn-ea"/>
                <a:cs typeface="+mn-cs"/>
              </a:rPr>
              <a:t> the need for a significant improvement in partnership working in </a:t>
            </a:r>
            <a:r>
              <a:rPr lang="en-GB" sz="1200" kern="1200" dirty="0" err="1" smtClean="0">
                <a:solidFill>
                  <a:schemeClr val="tx1"/>
                </a:solidFill>
                <a:effectLst/>
                <a:latin typeface="+mn-lt"/>
                <a:ea typeface="+mn-ea"/>
                <a:cs typeface="+mn-cs"/>
              </a:rPr>
              <a:t>CPPs</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latest Ministerial Task Force identified support for </a:t>
            </a:r>
            <a:r>
              <a:rPr lang="en-GB" sz="1200" kern="1200" dirty="0" err="1" smtClean="0">
                <a:solidFill>
                  <a:schemeClr val="tx1"/>
                </a:solidFill>
                <a:effectLst/>
                <a:latin typeface="+mn-lt"/>
                <a:ea typeface="+mn-ea"/>
                <a:cs typeface="+mn-cs"/>
              </a:rPr>
              <a:t>CPPs</a:t>
            </a:r>
            <a:r>
              <a:rPr lang="en-GB" sz="1200" kern="1200" dirty="0" smtClean="0">
                <a:solidFill>
                  <a:schemeClr val="tx1"/>
                </a:solidFill>
                <a:effectLst/>
                <a:latin typeface="+mn-lt"/>
                <a:ea typeface="+mn-ea"/>
                <a:cs typeface="+mn-cs"/>
              </a:rPr>
              <a:t> to raise social capital and deliver transformational change as a critical component going</a:t>
            </a:r>
            <a:r>
              <a:rPr lang="en-GB" sz="1200" kern="1200" baseline="0" dirty="0" smtClean="0">
                <a:solidFill>
                  <a:schemeClr val="tx1"/>
                </a:solidFill>
                <a:effectLst/>
                <a:latin typeface="+mn-lt"/>
                <a:ea typeface="+mn-ea"/>
                <a:cs typeface="+mn-cs"/>
              </a:rPr>
              <a:t> forward</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With regards</a:t>
            </a:r>
            <a:r>
              <a:rPr lang="en-GB" sz="1200" kern="1200" baseline="0" dirty="0" smtClean="0">
                <a:solidFill>
                  <a:schemeClr val="tx1"/>
                </a:solidFill>
                <a:effectLst/>
                <a:latin typeface="+mn-lt"/>
                <a:ea typeface="+mn-ea"/>
                <a:cs typeface="+mn-cs"/>
              </a:rPr>
              <a:t> to the Third Sector’s involvement in this work, the Task Force heard of issues around tendering, sustaining funding, and meeting demand, as well as inconsistent involvement across areas. </a:t>
            </a:r>
            <a:r>
              <a:rPr lang="en-GB" dirty="0" smtClean="0"/>
              <a:t>Significantly, </a:t>
            </a:r>
            <a:r>
              <a:rPr lang="en-GB" sz="1200" kern="1200" dirty="0" err="1" smtClean="0">
                <a:solidFill>
                  <a:schemeClr val="tx1"/>
                </a:solidFill>
                <a:effectLst/>
                <a:latin typeface="+mn-lt"/>
                <a:ea typeface="+mn-ea"/>
                <a:cs typeface="+mn-cs"/>
              </a:rPr>
              <a:t>CPPs</a:t>
            </a:r>
            <a:r>
              <a:rPr lang="en-GB" sz="1200" kern="1200" dirty="0" smtClean="0">
                <a:solidFill>
                  <a:schemeClr val="tx1"/>
                </a:solidFill>
                <a:effectLst/>
                <a:latin typeface="+mn-lt"/>
                <a:ea typeface="+mn-ea"/>
                <a:cs typeface="+mn-cs"/>
              </a:rPr>
              <a:t> remain important to tackling health inequalities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since much of what needs to be done is not specifically related to health, but rather concerns the wider socio-economic determinants, which are under the control of local authorities.</a:t>
            </a:r>
          </a:p>
          <a:p>
            <a:endParaRPr lang="en-GB" sz="1200" kern="1200" baseline="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D8B8783-0465-45B5-B620-A9D4A56F3941}" type="slidenum">
              <a:rPr lang="en-GB" smtClean="0"/>
              <a:t>13</a:t>
            </a:fld>
            <a:endParaRPr lang="en-GB"/>
          </a:p>
        </p:txBody>
      </p:sp>
    </p:spTree>
    <p:extLst>
      <p:ext uri="{BB962C8B-B14F-4D97-AF65-F5344CB8AC3E}">
        <p14:creationId xmlns:p14="http://schemas.microsoft.com/office/powerpoint/2010/main" val="4230942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Since </a:t>
            </a:r>
            <a:r>
              <a:rPr lang="en-GB" i="1" dirty="0" smtClean="0"/>
              <a:t>Good Places,</a:t>
            </a:r>
            <a:r>
              <a:rPr lang="en-GB" i="1" baseline="0" dirty="0" smtClean="0"/>
              <a:t> Better Health </a:t>
            </a:r>
            <a:r>
              <a:rPr lang="en-GB" baseline="0" dirty="0" smtClean="0"/>
              <a:t>was published in 2008 there has been a growing recognition of the need for places to be designed to nurture positive health, wellbeing and resilience amongst individuals and communities. This has been followed through to the latest Architecture &amp; Place policy </a:t>
            </a:r>
            <a:r>
              <a:rPr lang="en-GB" i="1" baseline="0" dirty="0" smtClean="0"/>
              <a:t>Creating Places </a:t>
            </a:r>
            <a:r>
              <a:rPr lang="en-GB" baseline="0" dirty="0" smtClean="0"/>
              <a:t>(2013) which recognised that urban design not only needs to meet our practical needs but must also improve people’s quality of life by promoting better health. </a:t>
            </a:r>
          </a:p>
          <a:p>
            <a:endParaRPr lang="en-GB" baseline="0" dirty="0" smtClean="0"/>
          </a:p>
          <a:p>
            <a:r>
              <a:rPr lang="en-GB" baseline="0" dirty="0" smtClean="0"/>
              <a:t>Poor urban design can fuel health inequalities by restricting access to healthcare; employment, education and leisure opportunities; local services and the wider community. This also feeds in to the discussion of the value of social capital, since the built environment can impact on the social networks and community resources that link together, and support, individuals and communities. We must be aware of the relationship between poor urban design and social exclusion, fuelling health inequalities amongst deprived communities, but particularly restricting socio-economic and community participation amongst, for example, those with mobility issues.</a:t>
            </a:r>
          </a:p>
          <a:p>
            <a:endParaRPr lang="en-GB" baseline="0" dirty="0" smtClean="0"/>
          </a:p>
          <a:p>
            <a:r>
              <a:rPr lang="en-GB" baseline="0" dirty="0" smtClean="0"/>
              <a:t>The Ministerial Task Force is therefore committed to monitoring the development of the Scottish Government’s Place Standard with regards to health inequalities. </a:t>
            </a:r>
            <a:endParaRPr lang="en-GB" dirty="0" smtClean="0"/>
          </a:p>
        </p:txBody>
      </p:sp>
      <p:sp>
        <p:nvSpPr>
          <p:cNvPr id="4" name="Slide Number Placeholder 3"/>
          <p:cNvSpPr>
            <a:spLocks noGrp="1"/>
          </p:cNvSpPr>
          <p:nvPr>
            <p:ph type="sldNum" sz="quarter" idx="10"/>
          </p:nvPr>
        </p:nvSpPr>
        <p:spPr/>
        <p:txBody>
          <a:bodyPr/>
          <a:lstStyle/>
          <a:p>
            <a:fld id="{2D8B8783-0465-45B5-B620-A9D4A56F3941}" type="slidenum">
              <a:rPr lang="en-GB" smtClean="0"/>
              <a:t>14</a:t>
            </a:fld>
            <a:endParaRPr lang="en-GB"/>
          </a:p>
        </p:txBody>
      </p:sp>
    </p:spTree>
    <p:extLst>
      <p:ext uri="{BB962C8B-B14F-4D97-AF65-F5344CB8AC3E}">
        <p14:creationId xmlns:p14="http://schemas.microsoft.com/office/powerpoint/2010/main" val="3154954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Moving</a:t>
            </a:r>
            <a:r>
              <a:rPr lang="en-GB" baseline="0" dirty="0" smtClean="0"/>
              <a:t> now to the final priority area identified:</a:t>
            </a:r>
            <a:endParaRPr lang="en-GB" dirty="0" smtClean="0"/>
          </a:p>
          <a:p>
            <a:endParaRPr lang="en-GB" dirty="0" smtClean="0"/>
          </a:p>
          <a:p>
            <a:r>
              <a:rPr lang="en-GB" dirty="0" smtClean="0"/>
              <a:t>Originally </a:t>
            </a:r>
            <a:r>
              <a:rPr lang="en-GB" i="1" dirty="0" smtClean="0"/>
              <a:t>Equally</a:t>
            </a:r>
            <a:r>
              <a:rPr lang="en-GB" i="1" baseline="0" dirty="0" smtClean="0"/>
              <a:t> Well </a:t>
            </a:r>
            <a:r>
              <a:rPr lang="en-GB" i="0" baseline="0" dirty="0" smtClean="0"/>
              <a:t>had explicit focus on </a:t>
            </a:r>
            <a:r>
              <a:rPr lang="en-GB" baseline="0" dirty="0" smtClean="0"/>
              <a:t>targeting child poverty. Many of the improvement measures implemented to deal with the poverty that fuels health inequalities in Scotland are focused on children and parents (e.g. Child Poverty Strategy, Achieving Our Potential, Early Years Framework). </a:t>
            </a:r>
          </a:p>
          <a:p>
            <a:endParaRPr lang="en-GB" baseline="0" dirty="0" smtClean="0"/>
          </a:p>
          <a:p>
            <a:r>
              <a:rPr lang="en-GB" baseline="0" dirty="0" smtClean="0"/>
              <a:t>However, clearly we must also appreciate that the adult groups we are considering today (e.g. custodial sentences; homelessness; mental health issues; disability; long-term conditions) are vulnerable to the range of socio-economic determinants that are understood to drive health inequalities in Scotland. </a:t>
            </a:r>
          </a:p>
          <a:p>
            <a:endParaRPr lang="en-GB" baseline="0" dirty="0" smtClean="0"/>
          </a:p>
          <a:p>
            <a:r>
              <a:rPr lang="en-GB" baseline="0" dirty="0" smtClean="0"/>
              <a:t>The latest Ministerial Task Force heard evidence that it is across the 15-44 age group in particular that Scotland experiences many more excess deaths compared with other European countries and regions. There is a need to </a:t>
            </a:r>
            <a:r>
              <a:rPr lang="en-GB" baseline="0" dirty="0" err="1" smtClean="0"/>
              <a:t>rexamine</a:t>
            </a:r>
            <a:r>
              <a:rPr lang="en-GB" baseline="0" dirty="0" smtClean="0"/>
              <a:t> a whole life approach and consider how our current activity impacts upon this group, in order to identify potential new actions that would lead to more positive on health outcomes. </a:t>
            </a:r>
          </a:p>
          <a:p>
            <a:endParaRPr lang="en-GB" baseline="0" dirty="0" smtClean="0"/>
          </a:p>
          <a:p>
            <a:r>
              <a:rPr lang="en-GB" baseline="0" dirty="0" smtClean="0"/>
              <a:t>In order for us to pursue this, clearly events like today’s have particular value. Opportunity for us to hear the third sector perspective on how health inequalities amongst vulnerable adult groups are being, and can be, tackled – as well as your thoughts on what collaborative role the Scottish Government can play. </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2D8B8783-0465-45B5-B620-A9D4A56F3941}" type="slidenum">
              <a:rPr lang="en-GB" smtClean="0"/>
              <a:t>15</a:t>
            </a:fld>
            <a:endParaRPr lang="en-GB"/>
          </a:p>
        </p:txBody>
      </p:sp>
    </p:spTree>
    <p:extLst>
      <p:ext uri="{BB962C8B-B14F-4D97-AF65-F5344CB8AC3E}">
        <p14:creationId xmlns:p14="http://schemas.microsoft.com/office/powerpoint/2010/main" val="709232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The Task Force explicitly recognised that health inequalities are a consequence of fundamental inequalities in the distribution of power, wealth and resources – which poverty and social exclusion drive. In examining the Task Force report you will find it includes Health Scotland’s review which restates this case. While today I have concentrated on the areas the Task Force chose to highlight there continues to be significant work </a:t>
            </a:r>
            <a:r>
              <a:rPr lang="en-GB" baseline="0" dirty="0" err="1" smtClean="0"/>
              <a:t>ongoing</a:t>
            </a:r>
            <a:r>
              <a:rPr lang="en-GB" baseline="0" dirty="0" smtClean="0"/>
              <a:t> across Government.</a:t>
            </a:r>
          </a:p>
          <a:p>
            <a:endParaRPr lang="en-GB" baseline="0" dirty="0" smtClean="0"/>
          </a:p>
          <a:p>
            <a:r>
              <a:rPr lang="en-GB" baseline="0" dirty="0" smtClean="0"/>
              <a:t>From the</a:t>
            </a:r>
          </a:p>
          <a:p>
            <a:r>
              <a:rPr lang="en-GB" sz="1200" kern="1200" dirty="0" smtClean="0">
                <a:solidFill>
                  <a:schemeClr val="tx1"/>
                </a:solidFill>
                <a:effectLst/>
                <a:latin typeface="+mn-lt"/>
                <a:ea typeface="+mn-ea"/>
                <a:cs typeface="+mn-cs"/>
              </a:rPr>
              <a:t>Early Years Collaborative</a:t>
            </a:r>
          </a:p>
          <a:p>
            <a:r>
              <a:rPr lang="en-GB" sz="1200" kern="1200" dirty="0" smtClean="0">
                <a:solidFill>
                  <a:schemeClr val="tx1"/>
                </a:solidFill>
                <a:effectLst/>
                <a:latin typeface="+mn-lt"/>
                <a:ea typeface="+mn-ea"/>
                <a:cs typeface="+mn-cs"/>
              </a:rPr>
              <a:t>Community Empowerment Bill</a:t>
            </a:r>
          </a:p>
          <a:p>
            <a:r>
              <a:rPr lang="en-GB" sz="1200" i="0" kern="1200" dirty="0" smtClean="0">
                <a:solidFill>
                  <a:schemeClr val="tx1"/>
                </a:solidFill>
                <a:effectLst/>
                <a:latin typeface="+mn-lt"/>
                <a:ea typeface="+mn-ea"/>
                <a:cs typeface="+mn-cs"/>
              </a:rPr>
              <a:t>Child Poverty Strategy for Scotland and the support for those effected by Welfare Reform</a:t>
            </a:r>
          </a:p>
          <a:p>
            <a:r>
              <a:rPr lang="en-GB" sz="1200" kern="1200" dirty="0" smtClean="0">
                <a:solidFill>
                  <a:schemeClr val="tx1"/>
                </a:solidFill>
                <a:effectLst/>
                <a:latin typeface="+mn-lt"/>
                <a:ea typeface="+mn-ea"/>
                <a:cs typeface="+mn-cs"/>
              </a:rPr>
              <a:t>Expanding nursery provision – through the Children and Young People Act </a:t>
            </a:r>
            <a:endParaRPr lang="en-GB" sz="1200" i="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extended the availability of free school meals </a:t>
            </a:r>
            <a:endParaRPr lang="en-GB" sz="1200" i="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Fuel Poverty and Energy Efficiency programmes</a:t>
            </a:r>
            <a:endParaRPr lang="en-GB" baseline="0" dirty="0" smtClean="0"/>
          </a:p>
          <a:p>
            <a:pPr lvl="0"/>
            <a:r>
              <a:rPr lang="en-GB" sz="1200" kern="1200" dirty="0" smtClean="0">
                <a:solidFill>
                  <a:schemeClr val="tx1"/>
                </a:solidFill>
                <a:effectLst/>
                <a:latin typeface="+mn-lt"/>
                <a:ea typeface="+mn-ea"/>
                <a:cs typeface="+mn-cs"/>
              </a:rPr>
              <a:t>The £125 million harnessed across government and its agencies (2012/13 to 2014/15) to support around 23,000 young people towards and into work across Scotland together with the aim to deliver 25,000 Modern Apprenticeship starts for each year of this Parliament; </a:t>
            </a:r>
          </a:p>
          <a:p>
            <a:pPr lvl="0"/>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Thank you</a:t>
            </a:r>
            <a:endParaRPr lang="en-GB" dirty="0" smtClean="0"/>
          </a:p>
          <a:p>
            <a:endParaRPr lang="en-GB" dirty="0"/>
          </a:p>
        </p:txBody>
      </p:sp>
      <p:sp>
        <p:nvSpPr>
          <p:cNvPr id="4" name="Slide Number Placeholder 3"/>
          <p:cNvSpPr>
            <a:spLocks noGrp="1"/>
          </p:cNvSpPr>
          <p:nvPr>
            <p:ph type="sldNum" sz="quarter" idx="10"/>
          </p:nvPr>
        </p:nvSpPr>
        <p:spPr/>
        <p:txBody>
          <a:bodyPr/>
          <a:lstStyle/>
          <a:p>
            <a:fld id="{2D8B8783-0465-45B5-B620-A9D4A56F3941}" type="slidenum">
              <a:rPr lang="en-GB" smtClean="0"/>
              <a:t>16</a:t>
            </a:fld>
            <a:endParaRPr lang="en-GB"/>
          </a:p>
        </p:txBody>
      </p:sp>
    </p:spTree>
    <p:extLst>
      <p:ext uri="{BB962C8B-B14F-4D97-AF65-F5344CB8AC3E}">
        <p14:creationId xmlns:p14="http://schemas.microsoft.com/office/powerpoint/2010/main" val="652973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D220F1D-A199-45DC-A1DF-DD8EDD8FAF67}" type="datetimeFigureOut">
              <a:rPr lang="en-GB" smtClean="0"/>
              <a:t>20/08/2014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293636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D220F1D-A199-45DC-A1DF-DD8EDD8FAF67}" type="datetimeFigureOut">
              <a:rPr lang="en-GB" smtClean="0"/>
              <a:t>20/08/2014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3908577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220F1D-A199-45DC-A1DF-DD8EDD8FAF67}" type="datetimeFigureOut">
              <a:rPr lang="en-GB" smtClean="0"/>
              <a:t>20/08/2014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548553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D220F1D-A199-45DC-A1DF-DD8EDD8FAF67}" type="datetimeFigureOut">
              <a:rPr lang="en-GB" smtClean="0"/>
              <a:t>20/08/2014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4213922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D220F1D-A199-45DC-A1DF-DD8EDD8FAF67}" type="datetimeFigureOut">
              <a:rPr lang="en-GB" smtClean="0"/>
              <a:t>20/08/2014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1078751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D220F1D-A199-45DC-A1DF-DD8EDD8FAF67}" type="datetimeFigureOut">
              <a:rPr lang="en-GB" smtClean="0"/>
              <a:t>20/08/2014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75836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220F1D-A199-45DC-A1DF-DD8EDD8FAF67}" type="datetimeFigureOut">
              <a:rPr lang="en-GB" smtClean="0"/>
              <a:t>20/08/2014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1231202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220F1D-A199-45DC-A1DF-DD8EDD8FAF67}" type="datetimeFigureOut">
              <a:rPr lang="en-GB" smtClean="0"/>
              <a:t>20/08/2014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4286655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220F1D-A199-45DC-A1DF-DD8EDD8FAF67}" type="datetimeFigureOut">
              <a:rPr lang="en-GB" smtClean="0"/>
              <a:t>20/08/2014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2499562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D220F1D-A199-45DC-A1DF-DD8EDD8FAF67}" type="datetimeFigureOut">
              <a:rPr lang="en-GB" smtClean="0"/>
              <a:t>20/08/2014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387040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D220F1D-A199-45DC-A1DF-DD8EDD8FAF67}" type="datetimeFigureOut">
              <a:rPr lang="en-GB" smtClean="0"/>
              <a:t>20/08/2014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AA372E-55DE-472F-83FD-72B465187AF8}" type="slidenum">
              <a:rPr lang="en-GB" smtClean="0"/>
              <a:t>‹#›</a:t>
            </a:fld>
            <a:endParaRPr lang="en-GB"/>
          </a:p>
        </p:txBody>
      </p:sp>
    </p:spTree>
    <p:extLst>
      <p:ext uri="{BB962C8B-B14F-4D97-AF65-F5344CB8AC3E}">
        <p14:creationId xmlns:p14="http://schemas.microsoft.com/office/powerpoint/2010/main" val="1319370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220F1D-A199-45DC-A1DF-DD8EDD8FAF67}" type="datetimeFigureOut">
              <a:rPr lang="en-GB" smtClean="0"/>
              <a:t>20/08/2014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AA372E-55DE-472F-83FD-72B465187AF8}" type="slidenum">
              <a:rPr lang="en-GB" smtClean="0"/>
              <a:t>‹#›</a:t>
            </a:fld>
            <a:endParaRPr lang="en-GB"/>
          </a:p>
        </p:txBody>
      </p:sp>
    </p:spTree>
    <p:extLst>
      <p:ext uri="{BB962C8B-B14F-4D97-AF65-F5344CB8AC3E}">
        <p14:creationId xmlns:p14="http://schemas.microsoft.com/office/powerpoint/2010/main" val="38076247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844824"/>
            <a:ext cx="8134672" cy="1755626"/>
          </a:xfrm>
        </p:spPr>
        <p:txBody>
          <a:bodyPr>
            <a:normAutofit/>
          </a:bodyPr>
          <a:lstStyle/>
          <a:p>
            <a:r>
              <a:rPr lang="en-GB" b="1" dirty="0" smtClean="0">
                <a:solidFill>
                  <a:schemeClr val="tx2"/>
                </a:solidFill>
              </a:rPr>
              <a:t>Tackling health inequalities – Scottish Government perspective</a:t>
            </a:r>
            <a:endParaRPr lang="en-GB" b="1" dirty="0">
              <a:solidFill>
                <a:schemeClr val="tx2"/>
              </a:solidFill>
            </a:endParaRPr>
          </a:p>
        </p:txBody>
      </p:sp>
      <p:sp>
        <p:nvSpPr>
          <p:cNvPr id="3" name="Subtitle 2"/>
          <p:cNvSpPr>
            <a:spLocks noGrp="1"/>
          </p:cNvSpPr>
          <p:nvPr>
            <p:ph type="subTitle" idx="1"/>
          </p:nvPr>
        </p:nvSpPr>
        <p:spPr>
          <a:xfrm>
            <a:off x="683568" y="3789040"/>
            <a:ext cx="7880920" cy="1415008"/>
          </a:xfrm>
        </p:spPr>
        <p:txBody>
          <a:bodyPr>
            <a:normAutofit/>
          </a:bodyPr>
          <a:lstStyle/>
          <a:p>
            <a:r>
              <a:rPr lang="en-GB" dirty="0" smtClean="0"/>
              <a:t>Tony Rednall</a:t>
            </a:r>
          </a:p>
          <a:p>
            <a:r>
              <a:rPr lang="en-GB" dirty="0" smtClean="0"/>
              <a:t>Creating Health Team: Public Health Division</a:t>
            </a:r>
            <a:endParaRPr lang="en-GB" dirty="0"/>
          </a:p>
        </p:txBody>
      </p:sp>
      <p:pic>
        <p:nvPicPr>
          <p:cNvPr id="1028" name="Picture 4" descr="http://www.mccgp.co.uk/marketing-news/wp-content/uploads/2012/10/scotland-logo.gif"/>
          <p:cNvPicPr>
            <a:picLocks noChangeAspect="1" noChangeArrowheads="1"/>
          </p:cNvPicPr>
          <p:nvPr/>
        </p:nvPicPr>
        <p:blipFill rotWithShape="1">
          <a:blip r:embed="rId3">
            <a:extLst>
              <a:ext uri="{28A0092B-C50C-407E-A947-70E740481C1C}">
                <a14:useLocalDpi xmlns:a14="http://schemas.microsoft.com/office/drawing/2010/main" val="0"/>
              </a:ext>
            </a:extLst>
          </a:blip>
          <a:srcRect l="17179" r="16979"/>
          <a:stretch/>
        </p:blipFill>
        <p:spPr bwMode="auto">
          <a:xfrm>
            <a:off x="7108706" y="5661248"/>
            <a:ext cx="1944594" cy="1196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2776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899592" y="1268760"/>
            <a:ext cx="7344816" cy="4752528"/>
          </a:xfrm>
        </p:spPr>
        <p:txBody>
          <a:bodyPr>
            <a:noAutofit/>
          </a:bodyPr>
          <a:lstStyle/>
          <a:p>
            <a:pPr marL="514350" indent="-514350" algn="l">
              <a:buAutoNum type="arabicPeriod"/>
            </a:pPr>
            <a:r>
              <a:rPr lang="en-GB" sz="3600" dirty="0" smtClean="0">
                <a:solidFill>
                  <a:schemeClr val="tx1"/>
                </a:solidFill>
              </a:rPr>
              <a:t>Ministerial Task Force on Health Inequalities </a:t>
            </a:r>
          </a:p>
          <a:p>
            <a:pPr marL="514350" indent="-514350" algn="l">
              <a:buAutoNum type="arabicPeriod"/>
            </a:pPr>
            <a:r>
              <a:rPr lang="en-GB" sz="3600" dirty="0" smtClean="0">
                <a:solidFill>
                  <a:schemeClr val="tx1"/>
                </a:solidFill>
              </a:rPr>
              <a:t>Beyond the NHS</a:t>
            </a:r>
          </a:p>
          <a:p>
            <a:pPr marL="514350" indent="-514350" algn="l">
              <a:buAutoNum type="arabicPeriod"/>
            </a:pPr>
            <a:r>
              <a:rPr lang="en-GB" sz="3600" dirty="0" smtClean="0">
                <a:solidFill>
                  <a:schemeClr val="tx1"/>
                </a:solidFill>
              </a:rPr>
              <a:t>the Task Force’s priority areas</a:t>
            </a:r>
            <a:endParaRPr lang="en-GB" sz="3600" dirty="0">
              <a:solidFill>
                <a:schemeClr val="tx1"/>
              </a:solidFill>
            </a:endParaRPr>
          </a:p>
        </p:txBody>
      </p:sp>
      <p:sp>
        <p:nvSpPr>
          <p:cNvPr id="6" name="Title 1"/>
          <p:cNvSpPr txBox="1">
            <a:spLocks/>
          </p:cNvSpPr>
          <p:nvPr/>
        </p:nvSpPr>
        <p:spPr>
          <a:xfrm>
            <a:off x="1367372" y="0"/>
            <a:ext cx="555496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smtClean="0">
                <a:solidFill>
                  <a:schemeClr val="tx2"/>
                </a:solidFill>
              </a:rPr>
              <a:t>Overview</a:t>
            </a:r>
            <a:endParaRPr lang="en-GB" b="1" dirty="0">
              <a:solidFill>
                <a:schemeClr val="tx2"/>
              </a:solidFill>
            </a:endParaRPr>
          </a:p>
        </p:txBody>
      </p:sp>
    </p:spTree>
    <p:extLst>
      <p:ext uri="{BB962C8B-B14F-4D97-AF65-F5344CB8AC3E}">
        <p14:creationId xmlns:p14="http://schemas.microsoft.com/office/powerpoint/2010/main" val="31084435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9512" y="1340768"/>
            <a:ext cx="8712968" cy="417646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i="1" dirty="0" smtClean="0">
                <a:solidFill>
                  <a:schemeClr val="tx2"/>
                </a:solidFill>
              </a:rPr>
              <a:t>Equally Well </a:t>
            </a:r>
            <a:r>
              <a:rPr lang="en-GB" dirty="0" smtClean="0">
                <a:solidFill>
                  <a:schemeClr val="tx2"/>
                </a:solidFill>
              </a:rPr>
              <a:t>and the latest report </a:t>
            </a:r>
            <a:r>
              <a:rPr lang="en-GB" dirty="0">
                <a:solidFill>
                  <a:schemeClr val="tx2"/>
                </a:solidFill>
              </a:rPr>
              <a:t>of the Ministerial Task Force on Health Inequalities (2013)</a:t>
            </a:r>
          </a:p>
          <a:p>
            <a:endParaRPr lang="en-GB" b="1" dirty="0">
              <a:solidFill>
                <a:schemeClr val="tx2"/>
              </a:solidFill>
            </a:endParaRPr>
          </a:p>
        </p:txBody>
      </p:sp>
    </p:spTree>
    <p:extLst>
      <p:ext uri="{BB962C8B-B14F-4D97-AF65-F5344CB8AC3E}">
        <p14:creationId xmlns:p14="http://schemas.microsoft.com/office/powerpoint/2010/main" val="35388955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264"/>
            <a:ext cx="8229600" cy="1143000"/>
          </a:xfrm>
        </p:spPr>
        <p:txBody>
          <a:bodyPr/>
          <a:lstStyle/>
          <a:p>
            <a:r>
              <a:rPr lang="en-GB" b="1" dirty="0" smtClean="0">
                <a:solidFill>
                  <a:schemeClr val="tx2"/>
                </a:solidFill>
              </a:rPr>
              <a:t>Background</a:t>
            </a:r>
            <a:endParaRPr lang="en-GB" b="1" dirty="0">
              <a:solidFill>
                <a:schemeClr val="tx2"/>
              </a:solidFill>
            </a:endParaRPr>
          </a:p>
        </p:txBody>
      </p:sp>
      <p:sp>
        <p:nvSpPr>
          <p:cNvPr id="3" name="Content Placeholder 2"/>
          <p:cNvSpPr>
            <a:spLocks noGrp="1"/>
          </p:cNvSpPr>
          <p:nvPr>
            <p:ph idx="1"/>
          </p:nvPr>
        </p:nvSpPr>
        <p:spPr>
          <a:xfrm>
            <a:off x="457200" y="908720"/>
            <a:ext cx="8229600" cy="5616624"/>
          </a:xfrm>
        </p:spPr>
        <p:txBody>
          <a:bodyPr>
            <a:normAutofit fontScale="92500" lnSpcReduction="10000"/>
          </a:bodyPr>
          <a:lstStyle/>
          <a:p>
            <a:r>
              <a:rPr lang="en-GB" b="1" i="1" dirty="0" smtClean="0"/>
              <a:t>Equally Well </a:t>
            </a:r>
            <a:r>
              <a:rPr lang="en-GB" b="1" dirty="0" smtClean="0"/>
              <a:t>– The report of the Ministerial Task Force on Health Inequalities (published 2008).</a:t>
            </a:r>
          </a:p>
          <a:p>
            <a:r>
              <a:rPr lang="en-GB" dirty="0" smtClean="0"/>
              <a:t>Found four primary areas for action:</a:t>
            </a:r>
          </a:p>
          <a:p>
            <a:pPr marL="0" indent="0">
              <a:buNone/>
            </a:pPr>
            <a:r>
              <a:rPr lang="en-GB" dirty="0" smtClean="0"/>
              <a:t>	- children’s very early years;</a:t>
            </a:r>
          </a:p>
          <a:p>
            <a:pPr marL="0" indent="0">
              <a:buNone/>
            </a:pPr>
            <a:r>
              <a:rPr lang="en-GB" dirty="0"/>
              <a:t>	</a:t>
            </a:r>
            <a:r>
              <a:rPr lang="en-GB" dirty="0" smtClean="0"/>
              <a:t>- mental health and wellbeing;</a:t>
            </a:r>
          </a:p>
          <a:p>
            <a:pPr marL="0" indent="0">
              <a:buNone/>
            </a:pPr>
            <a:r>
              <a:rPr lang="en-GB" dirty="0"/>
              <a:t>	</a:t>
            </a:r>
            <a:r>
              <a:rPr lang="en-GB" dirty="0" smtClean="0"/>
              <a:t>- harm associated with violence, drug and 	   alcohol abuse;</a:t>
            </a:r>
          </a:p>
          <a:p>
            <a:pPr marL="0" indent="0">
              <a:buNone/>
            </a:pPr>
            <a:r>
              <a:rPr lang="en-GB" dirty="0"/>
              <a:t>	</a:t>
            </a:r>
            <a:r>
              <a:rPr lang="en-GB" dirty="0" smtClean="0"/>
              <a:t>- big killer diseases (heart disease and 	  	  cancers), together with their risk factors, e.g. 	  smoking.  </a:t>
            </a:r>
          </a:p>
          <a:p>
            <a:r>
              <a:rPr lang="en-GB" dirty="0" smtClean="0"/>
              <a:t>Ministerial Task Force reconvened in 2010 and 2012 to review progress.</a:t>
            </a:r>
            <a:endParaRPr lang="en-GB" dirty="0"/>
          </a:p>
        </p:txBody>
      </p:sp>
    </p:spTree>
    <p:extLst>
      <p:ext uri="{BB962C8B-B14F-4D97-AF65-F5344CB8AC3E}">
        <p14:creationId xmlns:p14="http://schemas.microsoft.com/office/powerpoint/2010/main" val="3206353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90264"/>
            <a:ext cx="9721080" cy="1143000"/>
          </a:xfrm>
        </p:spPr>
        <p:txBody>
          <a:bodyPr>
            <a:normAutofit/>
          </a:bodyPr>
          <a:lstStyle/>
          <a:p>
            <a:r>
              <a:rPr lang="en-GB" sz="3600" b="1" dirty="0" smtClean="0">
                <a:solidFill>
                  <a:schemeClr val="tx2"/>
                </a:solidFill>
              </a:rPr>
              <a:t>Latest Ministerial Task Force objectives:</a:t>
            </a:r>
            <a:endParaRPr lang="en-GB" sz="3600" b="1" dirty="0">
              <a:solidFill>
                <a:schemeClr val="tx2"/>
              </a:solidFill>
            </a:endParaRPr>
          </a:p>
        </p:txBody>
      </p:sp>
      <p:sp>
        <p:nvSpPr>
          <p:cNvPr id="3" name="Content Placeholder 2"/>
          <p:cNvSpPr>
            <a:spLocks noGrp="1"/>
          </p:cNvSpPr>
          <p:nvPr>
            <p:ph idx="1"/>
          </p:nvPr>
        </p:nvSpPr>
        <p:spPr>
          <a:xfrm>
            <a:off x="457200" y="980728"/>
            <a:ext cx="8229600" cy="5544616"/>
          </a:xfrm>
        </p:spPr>
        <p:txBody>
          <a:bodyPr>
            <a:normAutofit lnSpcReduction="10000"/>
          </a:bodyPr>
          <a:lstStyle/>
          <a:p>
            <a:r>
              <a:rPr lang="en-GB" b="1" dirty="0" smtClean="0"/>
              <a:t>Members asked to identify key priorities that would support delivery of </a:t>
            </a:r>
            <a:r>
              <a:rPr lang="en-GB" b="1" i="1" dirty="0" smtClean="0"/>
              <a:t>Equally Well </a:t>
            </a:r>
            <a:r>
              <a:rPr lang="en-GB" b="1" dirty="0" smtClean="0"/>
              <a:t>in coming years. </a:t>
            </a:r>
          </a:p>
          <a:p>
            <a:r>
              <a:rPr lang="en-GB" dirty="0" smtClean="0"/>
              <a:t>Reflect on changes in the way that people &amp; communities are engaged in decisions that affect them;</a:t>
            </a:r>
          </a:p>
          <a:p>
            <a:r>
              <a:rPr lang="en-GB" dirty="0" smtClean="0"/>
              <a:t>Consider implications of the Christie Commission’s (2011) conclusions relating to health inequalities;</a:t>
            </a:r>
          </a:p>
          <a:p>
            <a:r>
              <a:rPr lang="en-GB" dirty="0" smtClean="0"/>
              <a:t>Look at how characteristics of “place” had an impact on health inequalities in Scotland.</a:t>
            </a:r>
            <a:endParaRPr lang="en-GB" dirty="0"/>
          </a:p>
        </p:txBody>
      </p:sp>
    </p:spTree>
    <p:extLst>
      <p:ext uri="{BB962C8B-B14F-4D97-AF65-F5344CB8AC3E}">
        <p14:creationId xmlns:p14="http://schemas.microsoft.com/office/powerpoint/2010/main" val="400896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264"/>
            <a:ext cx="8229600" cy="1143000"/>
          </a:xfrm>
        </p:spPr>
        <p:txBody>
          <a:bodyPr/>
          <a:lstStyle/>
          <a:p>
            <a:r>
              <a:rPr lang="en-GB" b="1" dirty="0" smtClean="0">
                <a:solidFill>
                  <a:schemeClr val="tx2"/>
                </a:solidFill>
              </a:rPr>
              <a:t>The evidence heard:</a:t>
            </a:r>
            <a:endParaRPr lang="en-GB" b="1" dirty="0">
              <a:solidFill>
                <a:schemeClr val="tx2"/>
              </a:solidFill>
            </a:endParaRPr>
          </a:p>
        </p:txBody>
      </p:sp>
      <p:sp>
        <p:nvSpPr>
          <p:cNvPr id="3" name="Content Placeholder 2"/>
          <p:cNvSpPr>
            <a:spLocks noGrp="1"/>
          </p:cNvSpPr>
          <p:nvPr>
            <p:ph idx="1"/>
          </p:nvPr>
        </p:nvSpPr>
        <p:spPr>
          <a:xfrm>
            <a:off x="179512" y="980728"/>
            <a:ext cx="8856984" cy="5616624"/>
          </a:xfrm>
        </p:spPr>
        <p:txBody>
          <a:bodyPr>
            <a:normAutofit fontScale="85000" lnSpcReduction="20000"/>
          </a:bodyPr>
          <a:lstStyle/>
          <a:p>
            <a:r>
              <a:rPr lang="en-GB" dirty="0" smtClean="0"/>
              <a:t>Health in Scotland improving, but more slowly than other European countries – needs faster improvement in most deprived areas, which conventional approaches have failed to achieve;</a:t>
            </a:r>
          </a:p>
          <a:p>
            <a:pPr marL="0" indent="0">
              <a:buNone/>
            </a:pPr>
            <a:endParaRPr lang="en-GB" dirty="0" smtClean="0"/>
          </a:p>
          <a:p>
            <a:r>
              <a:rPr lang="en-GB" dirty="0" smtClean="0"/>
              <a:t>Level of deaths amongst the 15-44 age group contributing significantly to poor European standing; </a:t>
            </a:r>
          </a:p>
          <a:p>
            <a:pPr marL="0" indent="0">
              <a:buNone/>
            </a:pPr>
            <a:endParaRPr lang="en-GB" dirty="0" smtClean="0"/>
          </a:p>
          <a:p>
            <a:r>
              <a:rPr lang="en-GB" dirty="0" smtClean="0"/>
              <a:t>Despite many similarities, Glasgow &amp; the West of Scotland are experiencing more deaths than comparable cities &amp; regions in the UK. One potential contributing factor identified is the difference in social capital;</a:t>
            </a:r>
          </a:p>
          <a:p>
            <a:pPr marL="0" indent="0">
              <a:buNone/>
            </a:pPr>
            <a:endParaRPr lang="en-GB" dirty="0" smtClean="0"/>
          </a:p>
          <a:p>
            <a:r>
              <a:rPr lang="en-GB" dirty="0" smtClean="0"/>
              <a:t>The immediate environment makes a significant impact on health and wellbeing. </a:t>
            </a:r>
            <a:endParaRPr lang="en-GB" dirty="0"/>
          </a:p>
        </p:txBody>
      </p:sp>
    </p:spTree>
    <p:extLst>
      <p:ext uri="{BB962C8B-B14F-4D97-AF65-F5344CB8AC3E}">
        <p14:creationId xmlns:p14="http://schemas.microsoft.com/office/powerpoint/2010/main" val="39191832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229600" cy="1143000"/>
          </a:xfrm>
        </p:spPr>
        <p:txBody>
          <a:bodyPr/>
          <a:lstStyle/>
          <a:p>
            <a:r>
              <a:rPr lang="en-GB" b="1" dirty="0" smtClean="0">
                <a:solidFill>
                  <a:schemeClr val="tx2"/>
                </a:solidFill>
              </a:rPr>
              <a:t>Priority areas identified:</a:t>
            </a:r>
            <a:endParaRPr lang="en-GB" b="1" dirty="0">
              <a:solidFill>
                <a:schemeClr val="tx2"/>
              </a:solidFill>
            </a:endParaRPr>
          </a:p>
        </p:txBody>
      </p:sp>
      <p:sp>
        <p:nvSpPr>
          <p:cNvPr id="3" name="Content Placeholder 2"/>
          <p:cNvSpPr>
            <a:spLocks noGrp="1"/>
          </p:cNvSpPr>
          <p:nvPr>
            <p:ph idx="1"/>
          </p:nvPr>
        </p:nvSpPr>
        <p:spPr>
          <a:xfrm>
            <a:off x="457200" y="1600200"/>
            <a:ext cx="8363272" cy="4277071"/>
          </a:xfrm>
        </p:spPr>
        <p:txBody>
          <a:bodyPr>
            <a:normAutofit/>
          </a:bodyPr>
          <a:lstStyle/>
          <a:p>
            <a:r>
              <a:rPr lang="en-GB" sz="4000" dirty="0" smtClean="0"/>
              <a:t>Development of social capital;</a:t>
            </a:r>
          </a:p>
          <a:p>
            <a:r>
              <a:rPr lang="en-GB" sz="4000" dirty="0" smtClean="0"/>
              <a:t>Support for </a:t>
            </a:r>
            <a:r>
              <a:rPr lang="en-GB" sz="4000" dirty="0" err="1" smtClean="0"/>
              <a:t>CPPs</a:t>
            </a:r>
            <a:r>
              <a:rPr lang="en-GB" sz="4000" dirty="0" smtClean="0"/>
              <a:t> and the community planning process;</a:t>
            </a:r>
          </a:p>
          <a:p>
            <a:r>
              <a:rPr lang="en-GB" sz="4000" dirty="0" smtClean="0"/>
              <a:t>Focus on the 15-44 age group;</a:t>
            </a:r>
          </a:p>
          <a:p>
            <a:r>
              <a:rPr lang="en-GB" sz="4000" dirty="0" smtClean="0"/>
              <a:t>Support for the implementation of a Place Standard.</a:t>
            </a:r>
            <a:endParaRPr lang="en-GB" sz="4000" dirty="0"/>
          </a:p>
        </p:txBody>
      </p:sp>
    </p:spTree>
    <p:extLst>
      <p:ext uri="{BB962C8B-B14F-4D97-AF65-F5344CB8AC3E}">
        <p14:creationId xmlns:p14="http://schemas.microsoft.com/office/powerpoint/2010/main" val="15728376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b="1" dirty="0" smtClean="0">
                <a:solidFill>
                  <a:schemeClr val="tx2"/>
                </a:solidFill>
              </a:rPr>
              <a:t>Moving forward:</a:t>
            </a:r>
            <a:endParaRPr lang="en-GB" b="1" dirty="0">
              <a:solidFill>
                <a:schemeClr val="tx2"/>
              </a:solidFill>
            </a:endParaRPr>
          </a:p>
        </p:txBody>
      </p:sp>
      <p:sp>
        <p:nvSpPr>
          <p:cNvPr id="3" name="Content Placeholder 2"/>
          <p:cNvSpPr>
            <a:spLocks noGrp="1"/>
          </p:cNvSpPr>
          <p:nvPr>
            <p:ph idx="1"/>
          </p:nvPr>
        </p:nvSpPr>
        <p:spPr>
          <a:xfrm>
            <a:off x="457200" y="1052737"/>
            <a:ext cx="8229600" cy="1584176"/>
          </a:xfrm>
        </p:spPr>
        <p:txBody>
          <a:bodyPr/>
          <a:lstStyle/>
          <a:p>
            <a:r>
              <a:rPr lang="en-GB" dirty="0" smtClean="0"/>
              <a:t>The Ministerial Task Force (2013) also committed to alternative arrangements in future.</a:t>
            </a:r>
          </a:p>
        </p:txBody>
      </p:sp>
      <p:grpSp>
        <p:nvGrpSpPr>
          <p:cNvPr id="12" name="Group 11"/>
          <p:cNvGrpSpPr/>
          <p:nvPr/>
        </p:nvGrpSpPr>
        <p:grpSpPr>
          <a:xfrm>
            <a:off x="251520" y="2780928"/>
            <a:ext cx="8856984" cy="1584176"/>
            <a:chOff x="251520" y="2780928"/>
            <a:chExt cx="8856984" cy="1584176"/>
          </a:xfrm>
        </p:grpSpPr>
        <p:sp>
          <p:nvSpPr>
            <p:cNvPr id="5" name="Rounded Rectangle 4"/>
            <p:cNvSpPr/>
            <p:nvPr/>
          </p:nvSpPr>
          <p:spPr>
            <a:xfrm>
              <a:off x="251520" y="2822037"/>
              <a:ext cx="8712968" cy="1255035"/>
            </a:xfrm>
            <a:prstGeom prst="roundRect">
              <a:avLst/>
            </a:prstGeom>
            <a:solidFill>
              <a:schemeClr val="bg1">
                <a:lumMod val="6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7" name="Content Placeholder 2"/>
            <p:cNvSpPr txBox="1">
              <a:spLocks/>
            </p:cNvSpPr>
            <p:nvPr/>
          </p:nvSpPr>
          <p:spPr>
            <a:xfrm>
              <a:off x="323528" y="2780928"/>
              <a:ext cx="8784976" cy="158417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4000" dirty="0" smtClean="0"/>
                <a:t>Ministerial Strategic Group for Health &amp; Community Care (MSG)</a:t>
              </a:r>
              <a:endParaRPr lang="en-GB" sz="4000" dirty="0"/>
            </a:p>
          </p:txBody>
        </p:sp>
      </p:grpSp>
      <p:grpSp>
        <p:nvGrpSpPr>
          <p:cNvPr id="11" name="Group 10"/>
          <p:cNvGrpSpPr/>
          <p:nvPr/>
        </p:nvGrpSpPr>
        <p:grpSpPr>
          <a:xfrm>
            <a:off x="1907704" y="4365104"/>
            <a:ext cx="6866779" cy="943000"/>
            <a:chOff x="734888" y="4502224"/>
            <a:chExt cx="7149480" cy="943000"/>
          </a:xfrm>
        </p:grpSpPr>
        <p:sp>
          <p:nvSpPr>
            <p:cNvPr id="6" name="Rounded Rectangle 5"/>
            <p:cNvSpPr/>
            <p:nvPr/>
          </p:nvSpPr>
          <p:spPr>
            <a:xfrm>
              <a:off x="734888" y="4502224"/>
              <a:ext cx="7149480" cy="936104"/>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p:cNvSpPr txBox="1">
              <a:spLocks/>
            </p:cNvSpPr>
            <p:nvPr/>
          </p:nvSpPr>
          <p:spPr>
            <a:xfrm>
              <a:off x="734888" y="4653136"/>
              <a:ext cx="7149480" cy="792088"/>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b="1" dirty="0" smtClean="0"/>
                <a:t>Health &amp; Community Care Delivery Group</a:t>
              </a:r>
              <a:endParaRPr lang="en-GB" b="1" dirty="0"/>
            </a:p>
          </p:txBody>
        </p:sp>
      </p:grpSp>
      <p:grpSp>
        <p:nvGrpSpPr>
          <p:cNvPr id="10" name="Group 9"/>
          <p:cNvGrpSpPr/>
          <p:nvPr/>
        </p:nvGrpSpPr>
        <p:grpSpPr>
          <a:xfrm>
            <a:off x="3923928" y="5697251"/>
            <a:ext cx="4931365" cy="936104"/>
            <a:chOff x="2123728" y="5697251"/>
            <a:chExt cx="4931365" cy="936104"/>
          </a:xfrm>
        </p:grpSpPr>
        <p:sp>
          <p:nvSpPr>
            <p:cNvPr id="4" name="Rounded Rectangle 3"/>
            <p:cNvSpPr/>
            <p:nvPr/>
          </p:nvSpPr>
          <p:spPr>
            <a:xfrm>
              <a:off x="2123728" y="5697251"/>
              <a:ext cx="4931365" cy="936104"/>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ontent Placeholder 2"/>
            <p:cNvSpPr txBox="1">
              <a:spLocks/>
            </p:cNvSpPr>
            <p:nvPr/>
          </p:nvSpPr>
          <p:spPr>
            <a:xfrm>
              <a:off x="2376939" y="5857831"/>
              <a:ext cx="4571325" cy="5594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800" dirty="0" smtClean="0"/>
                <a:t>The Inequalities Action Group</a:t>
              </a:r>
              <a:endParaRPr lang="en-GB" sz="2800" dirty="0"/>
            </a:p>
          </p:txBody>
        </p:sp>
      </p:grpSp>
      <p:sp>
        <p:nvSpPr>
          <p:cNvPr id="28" name="Left-Up Arrow 27"/>
          <p:cNvSpPr/>
          <p:nvPr/>
        </p:nvSpPr>
        <p:spPr>
          <a:xfrm rot="5400000">
            <a:off x="700198" y="3908513"/>
            <a:ext cx="1021199" cy="1332147"/>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Left-Up Arrow 28"/>
          <p:cNvSpPr/>
          <p:nvPr/>
        </p:nvSpPr>
        <p:spPr>
          <a:xfrm rot="5400000">
            <a:off x="2682397" y="5196644"/>
            <a:ext cx="1109226" cy="1332147"/>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306677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341784"/>
            <a:ext cx="9433048" cy="1143000"/>
          </a:xfrm>
        </p:spPr>
        <p:txBody>
          <a:bodyPr>
            <a:normAutofit fontScale="90000"/>
          </a:bodyPr>
          <a:lstStyle/>
          <a:p>
            <a:r>
              <a:rPr lang="en-GB" b="1" dirty="0" smtClean="0">
                <a:solidFill>
                  <a:schemeClr val="tx2"/>
                </a:solidFill>
              </a:rPr>
              <a:t>Beyond the NHS: collaboration and innovation</a:t>
            </a:r>
            <a:endParaRPr lang="en-GB" b="1" dirty="0">
              <a:solidFill>
                <a:schemeClr val="tx2"/>
              </a:solidFill>
            </a:endParaRPr>
          </a:p>
        </p:txBody>
      </p:sp>
      <p:sp>
        <p:nvSpPr>
          <p:cNvPr id="3" name="Content Placeholder 2"/>
          <p:cNvSpPr>
            <a:spLocks noGrp="1"/>
          </p:cNvSpPr>
          <p:nvPr>
            <p:ph idx="1"/>
          </p:nvPr>
        </p:nvSpPr>
        <p:spPr>
          <a:xfrm>
            <a:off x="395536" y="1816224"/>
            <a:ext cx="8229600" cy="4349080"/>
          </a:xfrm>
        </p:spPr>
        <p:txBody>
          <a:bodyPr>
            <a:normAutofit lnSpcReduction="10000"/>
          </a:bodyPr>
          <a:lstStyle/>
          <a:p>
            <a:r>
              <a:rPr lang="en-GB" dirty="0" smtClean="0"/>
              <a:t>Third &amp; voluntary sector crucial to making further progress to improve health and reduce inequalities. </a:t>
            </a:r>
          </a:p>
          <a:p>
            <a:r>
              <a:rPr lang="en-GB" dirty="0" smtClean="0"/>
              <a:t>Scottish Government sees its role being to encourage and enable innovative local partnerships between national and local government, primary care/healthcare providers, third </a:t>
            </a:r>
            <a:r>
              <a:rPr lang="en-GB" dirty="0"/>
              <a:t>sector </a:t>
            </a:r>
            <a:r>
              <a:rPr lang="en-GB" dirty="0" smtClean="0"/>
              <a:t>and community-led organisations.</a:t>
            </a:r>
          </a:p>
          <a:p>
            <a:pPr marL="0" indent="0">
              <a:buNone/>
            </a:pPr>
            <a:endParaRPr lang="en-GB" dirty="0"/>
          </a:p>
        </p:txBody>
      </p:sp>
    </p:spTree>
    <p:extLst>
      <p:ext uri="{BB962C8B-B14F-4D97-AF65-F5344CB8AC3E}">
        <p14:creationId xmlns:p14="http://schemas.microsoft.com/office/powerpoint/2010/main" val="38370207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8520" y="269776"/>
            <a:ext cx="9433048" cy="1143000"/>
          </a:xfrm>
        </p:spPr>
        <p:txBody>
          <a:bodyPr>
            <a:normAutofit/>
          </a:bodyPr>
          <a:lstStyle/>
          <a:p>
            <a:r>
              <a:rPr lang="en-GB" b="1" dirty="0" smtClean="0">
                <a:solidFill>
                  <a:schemeClr val="tx2"/>
                </a:solidFill>
              </a:rPr>
              <a:t>Assets-based approaches</a:t>
            </a:r>
            <a:endParaRPr lang="en-GB" b="1" dirty="0">
              <a:solidFill>
                <a:schemeClr val="tx2"/>
              </a:solidFill>
            </a:endParaRPr>
          </a:p>
        </p:txBody>
      </p:sp>
      <p:sp>
        <p:nvSpPr>
          <p:cNvPr id="3" name="Content Placeholder 2"/>
          <p:cNvSpPr>
            <a:spLocks noGrp="1"/>
          </p:cNvSpPr>
          <p:nvPr>
            <p:ph idx="1"/>
          </p:nvPr>
        </p:nvSpPr>
        <p:spPr>
          <a:xfrm>
            <a:off x="395536" y="1484784"/>
            <a:ext cx="8229600" cy="4968552"/>
          </a:xfrm>
        </p:spPr>
        <p:txBody>
          <a:bodyPr>
            <a:normAutofit fontScale="92500" lnSpcReduction="10000"/>
          </a:bodyPr>
          <a:lstStyle/>
          <a:p>
            <a:r>
              <a:rPr lang="en-GB" dirty="0" smtClean="0"/>
              <a:t>Crucial to </a:t>
            </a:r>
            <a:r>
              <a:rPr lang="en-GB" i="1" dirty="0" smtClean="0"/>
              <a:t>Equally Well </a:t>
            </a:r>
            <a:r>
              <a:rPr lang="en-GB" dirty="0" smtClean="0"/>
              <a:t>has been helping shift policy focus from dealing with deficits, to instead focusing on individuals’ and communities’ capacities – and how these can be developed to address local needs. </a:t>
            </a:r>
          </a:p>
          <a:p>
            <a:endParaRPr lang="en-GB" dirty="0"/>
          </a:p>
          <a:p>
            <a:r>
              <a:rPr lang="en-GB" dirty="0" smtClean="0"/>
              <a:t>The voluntary sector often represents these local community resources, and the means by which individuals can be supported to realise their potential – thereby challenging health inequalities.  </a:t>
            </a:r>
          </a:p>
          <a:p>
            <a:endParaRPr lang="en-GB" dirty="0"/>
          </a:p>
        </p:txBody>
      </p:sp>
    </p:spTree>
    <p:extLst>
      <p:ext uri="{BB962C8B-B14F-4D97-AF65-F5344CB8AC3E}">
        <p14:creationId xmlns:p14="http://schemas.microsoft.com/office/powerpoint/2010/main" val="2252967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8520" y="269776"/>
            <a:ext cx="9433048" cy="1143000"/>
          </a:xfrm>
        </p:spPr>
        <p:txBody>
          <a:bodyPr>
            <a:normAutofit/>
          </a:bodyPr>
          <a:lstStyle/>
          <a:p>
            <a:r>
              <a:rPr lang="en-GB" b="1" dirty="0" smtClean="0">
                <a:solidFill>
                  <a:schemeClr val="tx2"/>
                </a:solidFill>
              </a:rPr>
              <a:t>Link Worker Programme</a:t>
            </a:r>
            <a:endParaRPr lang="en-GB" b="1" dirty="0">
              <a:solidFill>
                <a:schemeClr val="tx2"/>
              </a:solidFill>
            </a:endParaRPr>
          </a:p>
        </p:txBody>
      </p:sp>
      <p:sp>
        <p:nvSpPr>
          <p:cNvPr id="3" name="Content Placeholder 2"/>
          <p:cNvSpPr>
            <a:spLocks noGrp="1"/>
          </p:cNvSpPr>
          <p:nvPr>
            <p:ph idx="1"/>
          </p:nvPr>
        </p:nvSpPr>
        <p:spPr>
          <a:xfrm>
            <a:off x="395536" y="1484784"/>
            <a:ext cx="8229600" cy="4608512"/>
          </a:xfrm>
        </p:spPr>
        <p:txBody>
          <a:bodyPr>
            <a:normAutofit lnSpcReduction="10000"/>
          </a:bodyPr>
          <a:lstStyle/>
          <a:p>
            <a:r>
              <a:rPr lang="en-GB" dirty="0"/>
              <a:t>P</a:t>
            </a:r>
            <a:r>
              <a:rPr lang="en-GB" dirty="0" smtClean="0"/>
              <a:t>artnership </a:t>
            </a:r>
            <a:r>
              <a:rPr lang="en-GB" dirty="0"/>
              <a:t>developed between the Deep-End GP group and the Health &amp;</a:t>
            </a:r>
            <a:r>
              <a:rPr lang="en-GB" dirty="0" smtClean="0"/>
              <a:t> </a:t>
            </a:r>
            <a:r>
              <a:rPr lang="en-GB" dirty="0"/>
              <a:t>Social Care Alliance Scotland</a:t>
            </a:r>
            <a:r>
              <a:rPr lang="en-GB" dirty="0" smtClean="0"/>
              <a:t> </a:t>
            </a:r>
            <a:r>
              <a:rPr lang="en-GB" dirty="0"/>
              <a:t>underpins the programme’s potential to tackle health </a:t>
            </a:r>
            <a:r>
              <a:rPr lang="en-GB" dirty="0" smtClean="0"/>
              <a:t>inequalities.</a:t>
            </a:r>
          </a:p>
          <a:p>
            <a:r>
              <a:rPr lang="en-GB" dirty="0" smtClean="0"/>
              <a:t>The Scottish Government is funding the programme to explore </a:t>
            </a:r>
            <a:r>
              <a:rPr lang="en-GB" dirty="0"/>
              <a:t>how GP practices and local community services can work together, to support patients experiencing socio-economic circumstances that impact negatively upon their </a:t>
            </a:r>
            <a:r>
              <a:rPr lang="en-GB" dirty="0" smtClean="0"/>
              <a:t>health.</a:t>
            </a:r>
            <a:endParaRPr lang="en-GB" dirty="0"/>
          </a:p>
        </p:txBody>
      </p:sp>
    </p:spTree>
    <p:extLst>
      <p:ext uri="{BB962C8B-B14F-4D97-AF65-F5344CB8AC3E}">
        <p14:creationId xmlns:p14="http://schemas.microsoft.com/office/powerpoint/2010/main" val="2199556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4968552"/>
          </a:xfrm>
        </p:spPr>
        <p:txBody>
          <a:bodyPr>
            <a:normAutofit lnSpcReduction="10000"/>
          </a:bodyPr>
          <a:lstStyle/>
          <a:p>
            <a:r>
              <a:rPr lang="en-GB" dirty="0" smtClean="0"/>
              <a:t>Social capital: shared </a:t>
            </a:r>
            <a:r>
              <a:rPr lang="en-GB" dirty="0"/>
              <a:t>value arising from networks of </a:t>
            </a:r>
            <a:r>
              <a:rPr lang="en-GB" dirty="0" smtClean="0"/>
              <a:t>people.</a:t>
            </a:r>
          </a:p>
          <a:p>
            <a:pPr marL="0" indent="0">
              <a:buNone/>
            </a:pPr>
            <a:endParaRPr lang="en-GB" dirty="0" smtClean="0"/>
          </a:p>
          <a:p>
            <a:r>
              <a:rPr lang="en-GB" dirty="0" smtClean="0"/>
              <a:t>Increasing </a:t>
            </a:r>
            <a:r>
              <a:rPr lang="en-GB" dirty="0"/>
              <a:t>levels of social capital will challenge social exclusion, as part of addressing wider health inequalities. </a:t>
            </a:r>
          </a:p>
          <a:p>
            <a:pPr marL="0" indent="0">
              <a:buNone/>
            </a:pPr>
            <a:endParaRPr lang="en-GB" dirty="0" smtClean="0"/>
          </a:p>
          <a:p>
            <a:r>
              <a:rPr lang="en-GB" dirty="0" smtClean="0"/>
              <a:t>Facilitating social capital building to be a priority in Scottish Government’s on-going work with communities.  </a:t>
            </a:r>
          </a:p>
          <a:p>
            <a:pPr marL="0" indent="0">
              <a:buNone/>
            </a:pPr>
            <a:endParaRPr lang="en-GB" dirty="0"/>
          </a:p>
        </p:txBody>
      </p:sp>
      <p:sp>
        <p:nvSpPr>
          <p:cNvPr id="4" name="Rectangle 3"/>
          <p:cNvSpPr/>
          <p:nvPr/>
        </p:nvSpPr>
        <p:spPr>
          <a:xfrm>
            <a:off x="1547664" y="260648"/>
            <a:ext cx="6081280" cy="769441"/>
          </a:xfrm>
          <a:prstGeom prst="rect">
            <a:avLst/>
          </a:prstGeom>
        </p:spPr>
        <p:txBody>
          <a:bodyPr wrap="none">
            <a:spAutoFit/>
          </a:bodyPr>
          <a:lstStyle/>
          <a:p>
            <a:r>
              <a:rPr lang="en-GB" sz="4400" b="1" dirty="0" smtClean="0">
                <a:solidFill>
                  <a:schemeClr val="tx2"/>
                </a:solidFill>
              </a:rPr>
              <a:t>Developing social capital </a:t>
            </a:r>
            <a:endParaRPr lang="en-GB" sz="4400" b="1" dirty="0">
              <a:solidFill>
                <a:schemeClr val="tx2"/>
              </a:solidFill>
            </a:endParaRPr>
          </a:p>
        </p:txBody>
      </p:sp>
    </p:spTree>
    <p:extLst>
      <p:ext uri="{BB962C8B-B14F-4D97-AF65-F5344CB8AC3E}">
        <p14:creationId xmlns:p14="http://schemas.microsoft.com/office/powerpoint/2010/main" val="2105498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82860" y="1124744"/>
            <a:ext cx="8229600" cy="5400600"/>
          </a:xfrm>
        </p:spPr>
        <p:txBody>
          <a:bodyPr>
            <a:normAutofit lnSpcReduction="10000"/>
          </a:bodyPr>
          <a:lstStyle/>
          <a:p>
            <a:r>
              <a:rPr lang="en-GB" i="1" dirty="0" smtClean="0"/>
              <a:t>Equally Well </a:t>
            </a:r>
            <a:r>
              <a:rPr lang="en-GB" dirty="0" smtClean="0"/>
              <a:t>emphasises cross-agency joint working through </a:t>
            </a:r>
            <a:r>
              <a:rPr lang="en-GB" dirty="0" err="1" smtClean="0"/>
              <a:t>CPPs</a:t>
            </a:r>
            <a:r>
              <a:rPr lang="en-GB" dirty="0" smtClean="0"/>
              <a:t> as crucial to delivering change on health inequalities. </a:t>
            </a:r>
          </a:p>
          <a:p>
            <a:pPr marL="0" indent="0">
              <a:buNone/>
            </a:pPr>
            <a:endParaRPr lang="en-GB" dirty="0" smtClean="0"/>
          </a:p>
          <a:p>
            <a:r>
              <a:rPr lang="en-GB" dirty="0" smtClean="0"/>
              <a:t>Ministerial Task Force acknowledged improvement needed. </a:t>
            </a:r>
          </a:p>
          <a:p>
            <a:pPr marL="0" indent="0">
              <a:buNone/>
            </a:pPr>
            <a:endParaRPr lang="en-GB" dirty="0" smtClean="0"/>
          </a:p>
          <a:p>
            <a:r>
              <a:rPr lang="en-GB" dirty="0" smtClean="0"/>
              <a:t>Significant to work towards Christie Commission objective of: “building personal and community capacity, resilience and autonomy”.</a:t>
            </a:r>
            <a:endParaRPr lang="en-GB" dirty="0"/>
          </a:p>
        </p:txBody>
      </p:sp>
      <p:sp>
        <p:nvSpPr>
          <p:cNvPr id="5" name="Rectangle 4"/>
          <p:cNvSpPr/>
          <p:nvPr/>
        </p:nvSpPr>
        <p:spPr>
          <a:xfrm>
            <a:off x="107504" y="262389"/>
            <a:ext cx="9145016" cy="646331"/>
          </a:xfrm>
          <a:prstGeom prst="rect">
            <a:avLst/>
          </a:prstGeom>
        </p:spPr>
        <p:txBody>
          <a:bodyPr wrap="square">
            <a:spAutoFit/>
          </a:bodyPr>
          <a:lstStyle/>
          <a:p>
            <a:r>
              <a:rPr lang="en-GB" sz="3600" b="1" dirty="0" smtClean="0">
                <a:solidFill>
                  <a:schemeClr val="tx2"/>
                </a:solidFill>
              </a:rPr>
              <a:t>Support for Community Planning Partnerships </a:t>
            </a:r>
            <a:endParaRPr lang="en-GB" sz="3600" b="1" dirty="0">
              <a:solidFill>
                <a:schemeClr val="tx2"/>
              </a:solidFill>
            </a:endParaRPr>
          </a:p>
        </p:txBody>
      </p:sp>
    </p:spTree>
    <p:extLst>
      <p:ext uri="{BB962C8B-B14F-4D97-AF65-F5344CB8AC3E}">
        <p14:creationId xmlns:p14="http://schemas.microsoft.com/office/powerpoint/2010/main" val="615559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260648"/>
            <a:ext cx="7564891" cy="769441"/>
          </a:xfrm>
          <a:prstGeom prst="rect">
            <a:avLst/>
          </a:prstGeom>
        </p:spPr>
        <p:txBody>
          <a:bodyPr wrap="none">
            <a:spAutoFit/>
          </a:bodyPr>
          <a:lstStyle/>
          <a:p>
            <a:r>
              <a:rPr lang="en-GB" sz="4400" b="1" dirty="0" smtClean="0">
                <a:solidFill>
                  <a:schemeClr val="tx2"/>
                </a:solidFill>
              </a:rPr>
              <a:t>Development of Place Standard</a:t>
            </a:r>
            <a:endParaRPr lang="en-GB" sz="4400" b="1" dirty="0">
              <a:solidFill>
                <a:schemeClr val="tx2"/>
              </a:solidFill>
            </a:endParaRPr>
          </a:p>
        </p:txBody>
      </p:sp>
      <p:sp>
        <p:nvSpPr>
          <p:cNvPr id="5" name="Content Placeholder 2"/>
          <p:cNvSpPr>
            <a:spLocks noGrp="1"/>
          </p:cNvSpPr>
          <p:nvPr>
            <p:ph idx="1"/>
          </p:nvPr>
        </p:nvSpPr>
        <p:spPr>
          <a:xfrm>
            <a:off x="467544" y="1412776"/>
            <a:ext cx="8229600" cy="5112568"/>
          </a:xfrm>
        </p:spPr>
        <p:txBody>
          <a:bodyPr>
            <a:normAutofit/>
          </a:bodyPr>
          <a:lstStyle/>
          <a:p>
            <a:r>
              <a:rPr lang="en-GB" dirty="0" smtClean="0"/>
              <a:t>Growing recognition of need to shape places which are nurturing of positive health, wellbeing and resilience. </a:t>
            </a:r>
          </a:p>
          <a:p>
            <a:pPr marL="0" indent="0">
              <a:buNone/>
            </a:pPr>
            <a:endParaRPr lang="en-GB" dirty="0" smtClean="0"/>
          </a:p>
          <a:p>
            <a:pPr marL="0" indent="0">
              <a:buNone/>
            </a:pPr>
            <a:endParaRPr lang="en-GB" dirty="0"/>
          </a:p>
          <a:p>
            <a:pPr marL="0" indent="0">
              <a:buNone/>
            </a:pPr>
            <a:endParaRPr lang="en-GB" dirty="0" smtClean="0"/>
          </a:p>
          <a:p>
            <a:r>
              <a:rPr lang="en-GB" dirty="0" smtClean="0"/>
              <a:t>The Scottish Government is developing a Place Standard which will be monitored with regards to health inequalities. </a:t>
            </a:r>
          </a:p>
          <a:p>
            <a:endParaRPr lang="en-GB" dirty="0"/>
          </a:p>
        </p:txBody>
      </p:sp>
      <p:sp>
        <p:nvSpPr>
          <p:cNvPr id="6" name="Content Placeholder 2"/>
          <p:cNvSpPr txBox="1">
            <a:spLocks/>
          </p:cNvSpPr>
          <p:nvPr/>
        </p:nvSpPr>
        <p:spPr>
          <a:xfrm>
            <a:off x="234883" y="3429000"/>
            <a:ext cx="8229600" cy="45365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GB" dirty="0" smtClean="0"/>
          </a:p>
        </p:txBody>
      </p:sp>
      <p:grpSp>
        <p:nvGrpSpPr>
          <p:cNvPr id="16" name="Group 15"/>
          <p:cNvGrpSpPr/>
          <p:nvPr/>
        </p:nvGrpSpPr>
        <p:grpSpPr>
          <a:xfrm>
            <a:off x="539552" y="3176972"/>
            <a:ext cx="8208912" cy="1224136"/>
            <a:chOff x="611560" y="3176972"/>
            <a:chExt cx="8208912" cy="1224136"/>
          </a:xfrm>
        </p:grpSpPr>
        <p:sp>
          <p:nvSpPr>
            <p:cNvPr id="7" name="Content Placeholder 2"/>
            <p:cNvSpPr txBox="1">
              <a:spLocks/>
            </p:cNvSpPr>
            <p:nvPr/>
          </p:nvSpPr>
          <p:spPr>
            <a:xfrm>
              <a:off x="611560" y="3212976"/>
              <a:ext cx="2039426" cy="1152128"/>
            </a:xfrm>
            <a:prstGeom prst="rect">
              <a:avLst/>
            </a:prstGeom>
            <a:solidFill>
              <a:schemeClr val="tx2">
                <a:lumMod val="20000"/>
                <a:lumOff val="80000"/>
              </a:schemeClr>
            </a:solidFill>
            <a:ln>
              <a:solidFill>
                <a:schemeClr val="tx1">
                  <a:alpha val="0"/>
                </a:schemeClr>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dirty="0" smtClean="0"/>
                <a:t>Poor urban</a:t>
              </a:r>
            </a:p>
            <a:p>
              <a:pPr marL="0" indent="0" algn="ctr">
                <a:buNone/>
              </a:pPr>
              <a:r>
                <a:rPr lang="en-GB" dirty="0" smtClean="0"/>
                <a:t>Design</a:t>
              </a:r>
              <a:endParaRPr lang="en-GB" dirty="0"/>
            </a:p>
          </p:txBody>
        </p:sp>
        <p:sp>
          <p:nvSpPr>
            <p:cNvPr id="8" name="Content Placeholder 2"/>
            <p:cNvSpPr txBox="1">
              <a:spLocks/>
            </p:cNvSpPr>
            <p:nvPr/>
          </p:nvSpPr>
          <p:spPr>
            <a:xfrm>
              <a:off x="3707904" y="3212976"/>
              <a:ext cx="1800200" cy="1152128"/>
            </a:xfrm>
            <a:prstGeom prst="rect">
              <a:avLst/>
            </a:prstGeom>
            <a:solidFill>
              <a:schemeClr val="tx2">
                <a:lumMod val="40000"/>
                <a:lumOff val="60000"/>
              </a:schemeClr>
            </a:solidFill>
            <a:ln>
              <a:no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dirty="0" smtClean="0"/>
                <a:t>Social</a:t>
              </a:r>
            </a:p>
            <a:p>
              <a:pPr marL="0" indent="0" algn="ctr">
                <a:buNone/>
              </a:pPr>
              <a:r>
                <a:rPr lang="en-GB" dirty="0" smtClean="0"/>
                <a:t>Exclusion</a:t>
              </a:r>
            </a:p>
          </p:txBody>
        </p:sp>
        <p:sp>
          <p:nvSpPr>
            <p:cNvPr id="9" name="Content Placeholder 2"/>
            <p:cNvSpPr txBox="1">
              <a:spLocks/>
            </p:cNvSpPr>
            <p:nvPr/>
          </p:nvSpPr>
          <p:spPr>
            <a:xfrm>
              <a:off x="6588224" y="3176972"/>
              <a:ext cx="2232248" cy="1224136"/>
            </a:xfrm>
            <a:prstGeom prst="rect">
              <a:avLst/>
            </a:prstGeom>
            <a:solidFill>
              <a:schemeClr val="tx2">
                <a:lumMod val="60000"/>
                <a:lumOff val="4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dirty="0" smtClean="0"/>
                <a:t>Health </a:t>
              </a:r>
            </a:p>
            <a:p>
              <a:pPr marL="0" indent="0" algn="ctr">
                <a:buNone/>
              </a:pPr>
              <a:r>
                <a:rPr lang="en-GB" dirty="0" smtClean="0"/>
                <a:t>Inequalities</a:t>
              </a:r>
            </a:p>
          </p:txBody>
        </p:sp>
        <p:cxnSp>
          <p:nvCxnSpPr>
            <p:cNvPr id="11" name="Straight Arrow Connector 10"/>
            <p:cNvCxnSpPr>
              <a:endCxn id="8" idx="1"/>
            </p:cNvCxnSpPr>
            <p:nvPr/>
          </p:nvCxnSpPr>
          <p:spPr>
            <a:xfrm>
              <a:off x="2648961" y="3789040"/>
              <a:ext cx="105894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508104" y="3789040"/>
              <a:ext cx="105894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818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384176"/>
            <a:ext cx="8229600" cy="4997152"/>
          </a:xfrm>
        </p:spPr>
        <p:txBody>
          <a:bodyPr>
            <a:normAutofit fontScale="92500" lnSpcReduction="10000"/>
          </a:bodyPr>
          <a:lstStyle/>
          <a:p>
            <a:r>
              <a:rPr lang="en-GB" i="1" dirty="0" smtClean="0"/>
              <a:t>Equally Well </a:t>
            </a:r>
            <a:r>
              <a:rPr lang="en-GB" dirty="0" smtClean="0"/>
              <a:t>focus on children, but adult groups vulnerable to socio-economic drivers of health inequalities. </a:t>
            </a:r>
          </a:p>
          <a:p>
            <a:endParaRPr lang="en-GB" dirty="0"/>
          </a:p>
          <a:p>
            <a:r>
              <a:rPr lang="en-GB" dirty="0" smtClean="0"/>
              <a:t>15-44 group found to experience comparably high rates of excess mortality. </a:t>
            </a:r>
          </a:p>
          <a:p>
            <a:endParaRPr lang="en-GB" dirty="0" smtClean="0"/>
          </a:p>
          <a:p>
            <a:r>
              <a:rPr lang="en-GB" dirty="0" smtClean="0"/>
              <a:t>Leads us to:</a:t>
            </a:r>
          </a:p>
          <a:p>
            <a:pPr marL="457200" lvl="1" indent="0">
              <a:buNone/>
            </a:pPr>
            <a:r>
              <a:rPr lang="en-GB" dirty="0"/>
              <a:t>d</a:t>
            </a:r>
            <a:r>
              <a:rPr lang="en-GB" dirty="0" smtClean="0"/>
              <a:t>iscussion of third sector contribution to reducing health inequalities amongst vulnerable adults – and the role Scottish Government can play. </a:t>
            </a:r>
            <a:endParaRPr lang="en-GB" dirty="0"/>
          </a:p>
        </p:txBody>
      </p:sp>
      <p:sp>
        <p:nvSpPr>
          <p:cNvPr id="5" name="Rectangle 4"/>
          <p:cNvSpPr/>
          <p:nvPr/>
        </p:nvSpPr>
        <p:spPr>
          <a:xfrm>
            <a:off x="933813" y="260648"/>
            <a:ext cx="7169976" cy="769441"/>
          </a:xfrm>
          <a:prstGeom prst="rect">
            <a:avLst/>
          </a:prstGeom>
        </p:spPr>
        <p:txBody>
          <a:bodyPr wrap="none">
            <a:spAutoFit/>
          </a:bodyPr>
          <a:lstStyle/>
          <a:p>
            <a:r>
              <a:rPr lang="en-GB" sz="4400" b="1" dirty="0" smtClean="0">
                <a:solidFill>
                  <a:schemeClr val="tx2"/>
                </a:solidFill>
              </a:rPr>
              <a:t>Focus on the 15-44 age group </a:t>
            </a:r>
            <a:endParaRPr lang="en-GB" sz="4400" b="1" dirty="0">
              <a:solidFill>
                <a:schemeClr val="tx2"/>
              </a:solidFill>
            </a:endParaRPr>
          </a:p>
        </p:txBody>
      </p:sp>
    </p:spTree>
    <p:extLst>
      <p:ext uri="{BB962C8B-B14F-4D97-AF65-F5344CB8AC3E}">
        <p14:creationId xmlns:p14="http://schemas.microsoft.com/office/powerpoint/2010/main" val="1814410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Health Inequalities</a:t>
            </a:r>
            <a:endParaRPr lang="en-GB" dirty="0"/>
          </a:p>
        </p:txBody>
      </p:sp>
      <p:sp>
        <p:nvSpPr>
          <p:cNvPr id="3" name="Content Placeholder 2"/>
          <p:cNvSpPr>
            <a:spLocks noGrp="1"/>
          </p:cNvSpPr>
          <p:nvPr>
            <p:ph idx="1"/>
          </p:nvPr>
        </p:nvSpPr>
        <p:spPr/>
        <p:txBody>
          <a:bodyPr/>
          <a:lstStyle/>
          <a:p>
            <a:pPr marL="0" indent="0" algn="ctr">
              <a:buNone/>
            </a:pPr>
            <a:r>
              <a:rPr lang="en-GB" dirty="0" smtClean="0"/>
              <a:t>Tackling the fundamental causes</a:t>
            </a:r>
            <a:endParaRPr lang="en-GB" dirty="0"/>
          </a:p>
        </p:txBody>
      </p:sp>
    </p:spTree>
    <p:extLst>
      <p:ext uri="{BB962C8B-B14F-4D97-AF65-F5344CB8AC3E}">
        <p14:creationId xmlns:p14="http://schemas.microsoft.com/office/powerpoint/2010/main" val="599766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3387</TotalTime>
  <Words>3369</Words>
  <Application>Microsoft Office PowerPoint</Application>
  <PresentationFormat>On-screen Show (4:3)</PresentationFormat>
  <Paragraphs>206</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Tackling health inequalities – Scottish Government perspective</vt:lpstr>
      <vt:lpstr>PowerPoint Presentation</vt:lpstr>
      <vt:lpstr>PowerPoint Presentation</vt:lpstr>
      <vt:lpstr>Background</vt:lpstr>
      <vt:lpstr>Latest Ministerial Task Force objectives:</vt:lpstr>
      <vt:lpstr>The evidence heard:</vt:lpstr>
      <vt:lpstr>Priority areas identified:</vt:lpstr>
      <vt:lpstr>Moving forward:</vt:lpstr>
      <vt:lpstr>Beyond the NHS: collaboration and innovation</vt:lpstr>
      <vt:lpstr>Assets-based approaches</vt:lpstr>
      <vt:lpstr>Link Worker Programme</vt:lpstr>
      <vt:lpstr>PowerPoint Presentation</vt:lpstr>
      <vt:lpstr>PowerPoint Presentation</vt:lpstr>
      <vt:lpstr>PowerPoint Presentation</vt:lpstr>
      <vt:lpstr>PowerPoint Presentation</vt:lpstr>
      <vt:lpstr>Health Inequalities</vt:lpstr>
    </vt:vector>
  </TitlesOfParts>
  <Company>Scottish Government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of the Ministerial Task Force on Health Inequalities (2013)</dc:title>
  <dc:creator>z418607</dc:creator>
  <cp:lastModifiedBy>Susan Lowes</cp:lastModifiedBy>
  <cp:revision>224</cp:revision>
  <cp:lastPrinted>2014-08-20T10:04:24Z</cp:lastPrinted>
  <dcterms:created xsi:type="dcterms:W3CDTF">2014-06-16T10:08:29Z</dcterms:created>
  <dcterms:modified xsi:type="dcterms:W3CDTF">2014-08-20T11:05:45Z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A9004770</vt:lpwstr>
  </property>
  <property fmtid="{D5CDD505-2E9C-101B-9397-08002B2CF9AE}" pid="4" name="Objective-Title">
    <vt:lpwstr>'Unequal Lives, Unjust Deaths - Vulnerable Adults: tackling health inequalities' - Voluntary Health Scotland event presentation- 21 August 2014</vt:lpwstr>
  </property>
  <property fmtid="{D5CDD505-2E9C-101B-9397-08002B2CF9AE}" pid="5" name="Objective-Comment">
    <vt:lpwstr>
    </vt:lpwstr>
  </property>
  <property fmtid="{D5CDD505-2E9C-101B-9397-08002B2CF9AE}" pid="6" name="Objective-CreationStamp">
    <vt:filetime>2014-08-05T11:37:49Z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vt:lpwstr>
  </property>
  <property fmtid="{D5CDD505-2E9C-101B-9397-08002B2CF9AE}" pid="10" name="Objective-ModificationStamp">
    <vt:filetime>2014-08-05T15:16:01Z</vt:filetime>
  </property>
  <property fmtid="{D5CDD505-2E9C-101B-9397-08002B2CF9AE}" pid="11" name="Objective-Owner">
    <vt:lpwstr>Kelly, Daniel D (Z418607)</vt:lpwstr>
  </property>
  <property fmtid="{D5CDD505-2E9C-101B-9397-08002B2CF9AE}" pid="12" name="Objective-Path">
    <vt:lpwstr>Objective Global Folder:SG File Plan:Health, nutrition and care:Health:Health promotion:Advice and policy: Health promotion:Public Health: Health Inequalities: Advice and policy: 2012-:</vt:lpwstr>
  </property>
  <property fmtid="{D5CDD505-2E9C-101B-9397-08002B2CF9AE}" pid="13" name="Objective-Parent">
    <vt:lpwstr>Public Health: Health Inequalities: Advice and policy: 2012-</vt:lpwstr>
  </property>
  <property fmtid="{D5CDD505-2E9C-101B-9397-08002B2CF9AE}" pid="14" name="Objective-State">
    <vt:lpwstr>Being Drafted</vt:lpwstr>
  </property>
  <property fmtid="{D5CDD505-2E9C-101B-9397-08002B2CF9AE}" pid="15" name="Objective-Version">
    <vt:lpwstr>0.2</vt:lpwstr>
  </property>
  <property fmtid="{D5CDD505-2E9C-101B-9397-08002B2CF9AE}" pid="16" name="Objective-VersionNumber">
    <vt:i4>2</vt:i4>
  </property>
  <property fmtid="{D5CDD505-2E9C-101B-9397-08002B2CF9AE}" pid="17" name="Objective-VersionComment">
    <vt:lpwstr>
    </vt:lpwstr>
  </property>
  <property fmtid="{D5CDD505-2E9C-101B-9397-08002B2CF9AE}" pid="18" name="Objective-FileNumber">
    <vt:lpwstr>
    </vt:lpwstr>
  </property>
  <property fmtid="{D5CDD505-2E9C-101B-9397-08002B2CF9AE}" pid="19" name="Objective-Classification">
    <vt:lpwstr>[Inherited - Not Protectively Marked]</vt:lpwstr>
  </property>
  <property fmtid="{D5CDD505-2E9C-101B-9397-08002B2CF9AE}" pid="20" name="Objective-Caveats">
    <vt:lpwstr>
    </vt:lpwstr>
  </property>
  <property fmtid="{D5CDD505-2E9C-101B-9397-08002B2CF9AE}" pid="21" name="Objective-Date of Original [system]">
    <vt:lpwstr>
    </vt:lpwstr>
  </property>
  <property fmtid="{D5CDD505-2E9C-101B-9397-08002B2CF9AE}" pid="22" name="Objective-Date Received [system]">
    <vt:lpwstr>
    </vt:lpwstr>
  </property>
  <property fmtid="{D5CDD505-2E9C-101B-9397-08002B2CF9AE}" pid="23" name="Objective-SG Web Publication - Category [system]">
    <vt:lpwstr>
    </vt:lpwstr>
  </property>
  <property fmtid="{D5CDD505-2E9C-101B-9397-08002B2CF9AE}" pid="24" name="Objective-SG Web Publication - Category 2 Classification [system]">
    <vt:lpwstr>
    </vt:lpwstr>
  </property>
</Properties>
</file>