
<file path=[Content_Types].xml><?xml version="1.0" encoding="utf-8"?>
<Types xmlns="http://schemas.openxmlformats.org/package/2006/content-types">
  <Default Extension="png" ContentType="image/png"/>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6" r:id="rId2"/>
    <p:sldMasterId id="2147484084" r:id="rId3"/>
    <p:sldMasterId id="2147484096" r:id="rId4"/>
  </p:sldMasterIdLst>
  <p:notesMasterIdLst>
    <p:notesMasterId r:id="rId18"/>
  </p:notesMasterIdLst>
  <p:handoutMasterIdLst>
    <p:handoutMasterId r:id="rId19"/>
  </p:handoutMasterIdLst>
  <p:sldIdLst>
    <p:sldId id="257" r:id="rId5"/>
    <p:sldId id="283" r:id="rId6"/>
    <p:sldId id="291" r:id="rId7"/>
    <p:sldId id="287" r:id="rId8"/>
    <p:sldId id="276" r:id="rId9"/>
    <p:sldId id="278" r:id="rId10"/>
    <p:sldId id="277" r:id="rId11"/>
    <p:sldId id="289" r:id="rId12"/>
    <p:sldId id="290" r:id="rId13"/>
    <p:sldId id="292" r:id="rId14"/>
    <p:sldId id="281" r:id="rId15"/>
    <p:sldId id="282" r:id="rId16"/>
    <p:sldId id="284" r:id="rId17"/>
  </p:sldIdLst>
  <p:sldSz cx="9144000" cy="6858000" type="screen4x3"/>
  <p:notesSz cx="6669088" cy="9928225"/>
  <p:defaultTextStyle>
    <a:defPPr>
      <a:defRPr lang="en-GB"/>
    </a:defPPr>
    <a:lvl1pPr algn="l" rtl="0" fontAlgn="base">
      <a:spcBef>
        <a:spcPct val="0"/>
      </a:spcBef>
      <a:spcAft>
        <a:spcPct val="0"/>
      </a:spcAft>
      <a:defRPr kern="1200">
        <a:solidFill>
          <a:schemeClr val="tx1"/>
        </a:solidFill>
        <a:latin typeface="Frutiger LT Std 45 Light" pitchFamily="34" charset="0"/>
        <a:ea typeface="+mn-ea"/>
        <a:cs typeface="+mn-cs"/>
      </a:defRPr>
    </a:lvl1pPr>
    <a:lvl2pPr marL="457200" algn="l" rtl="0" fontAlgn="base">
      <a:spcBef>
        <a:spcPct val="0"/>
      </a:spcBef>
      <a:spcAft>
        <a:spcPct val="0"/>
      </a:spcAft>
      <a:defRPr kern="1200">
        <a:solidFill>
          <a:schemeClr val="tx1"/>
        </a:solidFill>
        <a:latin typeface="Frutiger LT Std 45 Light" pitchFamily="34" charset="0"/>
        <a:ea typeface="+mn-ea"/>
        <a:cs typeface="+mn-cs"/>
      </a:defRPr>
    </a:lvl2pPr>
    <a:lvl3pPr marL="914400" algn="l" rtl="0" fontAlgn="base">
      <a:spcBef>
        <a:spcPct val="0"/>
      </a:spcBef>
      <a:spcAft>
        <a:spcPct val="0"/>
      </a:spcAft>
      <a:defRPr kern="1200">
        <a:solidFill>
          <a:schemeClr val="tx1"/>
        </a:solidFill>
        <a:latin typeface="Frutiger LT Std 45 Light" pitchFamily="34" charset="0"/>
        <a:ea typeface="+mn-ea"/>
        <a:cs typeface="+mn-cs"/>
      </a:defRPr>
    </a:lvl3pPr>
    <a:lvl4pPr marL="1371600" algn="l" rtl="0" fontAlgn="base">
      <a:spcBef>
        <a:spcPct val="0"/>
      </a:spcBef>
      <a:spcAft>
        <a:spcPct val="0"/>
      </a:spcAft>
      <a:defRPr kern="1200">
        <a:solidFill>
          <a:schemeClr val="tx1"/>
        </a:solidFill>
        <a:latin typeface="Frutiger LT Std 45 Light" pitchFamily="34" charset="0"/>
        <a:ea typeface="+mn-ea"/>
        <a:cs typeface="+mn-cs"/>
      </a:defRPr>
    </a:lvl4pPr>
    <a:lvl5pPr marL="1828800" algn="l" rtl="0" fontAlgn="base">
      <a:spcBef>
        <a:spcPct val="0"/>
      </a:spcBef>
      <a:spcAft>
        <a:spcPct val="0"/>
      </a:spcAft>
      <a:defRPr kern="1200">
        <a:solidFill>
          <a:schemeClr val="tx1"/>
        </a:solidFill>
        <a:latin typeface="Frutiger LT Std 45 Light" pitchFamily="34" charset="0"/>
        <a:ea typeface="+mn-ea"/>
        <a:cs typeface="+mn-cs"/>
      </a:defRPr>
    </a:lvl5pPr>
    <a:lvl6pPr marL="2286000" algn="l" defTabSz="914400" rtl="0" eaLnBrk="1" latinLnBrk="0" hangingPunct="1">
      <a:defRPr kern="1200">
        <a:solidFill>
          <a:schemeClr val="tx1"/>
        </a:solidFill>
        <a:latin typeface="Frutiger LT Std 45 Light" pitchFamily="34" charset="0"/>
        <a:ea typeface="+mn-ea"/>
        <a:cs typeface="+mn-cs"/>
      </a:defRPr>
    </a:lvl6pPr>
    <a:lvl7pPr marL="2743200" algn="l" defTabSz="914400" rtl="0" eaLnBrk="1" latinLnBrk="0" hangingPunct="1">
      <a:defRPr kern="1200">
        <a:solidFill>
          <a:schemeClr val="tx1"/>
        </a:solidFill>
        <a:latin typeface="Frutiger LT Std 45 Light" pitchFamily="34" charset="0"/>
        <a:ea typeface="+mn-ea"/>
        <a:cs typeface="+mn-cs"/>
      </a:defRPr>
    </a:lvl7pPr>
    <a:lvl8pPr marL="3200400" algn="l" defTabSz="914400" rtl="0" eaLnBrk="1" latinLnBrk="0" hangingPunct="1">
      <a:defRPr kern="1200">
        <a:solidFill>
          <a:schemeClr val="tx1"/>
        </a:solidFill>
        <a:latin typeface="Frutiger LT Std 45 Light" pitchFamily="34" charset="0"/>
        <a:ea typeface="+mn-ea"/>
        <a:cs typeface="+mn-cs"/>
      </a:defRPr>
    </a:lvl8pPr>
    <a:lvl9pPr marL="3657600" algn="l" defTabSz="914400" rtl="0" eaLnBrk="1" latinLnBrk="0" hangingPunct="1">
      <a:defRPr kern="1200">
        <a:solidFill>
          <a:schemeClr val="tx1"/>
        </a:solidFill>
        <a:latin typeface="Frutiger LT Std 45 Light"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872B93"/>
    <a:srgbClr val="B33345"/>
    <a:srgbClr val="CC00FF"/>
    <a:srgbClr val="9900CC"/>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2" autoAdjust="0"/>
    <p:restoredTop sz="86475" autoAdjust="0"/>
  </p:normalViewPr>
  <p:slideViewPr>
    <p:cSldViewPr>
      <p:cViewPr>
        <p:scale>
          <a:sx n="82" d="100"/>
          <a:sy n="82" d="100"/>
        </p:scale>
        <p:origin x="-1824" y="-4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54" d="100"/>
          <a:sy n="154" d="100"/>
        </p:scale>
        <p:origin x="-1758" y="2880"/>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68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3776663" y="0"/>
            <a:ext cx="2890837" cy="496888"/>
          </a:xfrm>
          <a:prstGeom prst="rect">
            <a:avLst/>
          </a:prstGeom>
        </p:spPr>
        <p:txBody>
          <a:bodyPr vert="horz" lIns="91440" tIns="45720" rIns="91440" bIns="45720" rtlCol="0"/>
          <a:lstStyle>
            <a:lvl1pPr algn="r">
              <a:defRPr sz="1200"/>
            </a:lvl1pPr>
          </a:lstStyle>
          <a:p>
            <a:pPr>
              <a:defRPr/>
            </a:pPr>
            <a:fld id="{C42688D4-836E-46F4-9A02-17AA7B4E5D24}" type="datetimeFigureOut">
              <a:rPr lang="en-GB"/>
              <a:pPr>
                <a:defRPr/>
              </a:pPr>
              <a:t>27/06/2014</a:t>
            </a:fld>
            <a:endParaRPr lang="en-GB"/>
          </a:p>
        </p:txBody>
      </p:sp>
      <p:sp>
        <p:nvSpPr>
          <p:cNvPr id="4" name="Footer Placeholder 3"/>
          <p:cNvSpPr>
            <a:spLocks noGrp="1"/>
          </p:cNvSpPr>
          <p:nvPr>
            <p:ph type="ftr" sz="quarter" idx="2"/>
          </p:nvPr>
        </p:nvSpPr>
        <p:spPr>
          <a:xfrm>
            <a:off x="0" y="9429750"/>
            <a:ext cx="2890838" cy="496888"/>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776663" y="9429750"/>
            <a:ext cx="2890837" cy="496888"/>
          </a:xfrm>
          <a:prstGeom prst="rect">
            <a:avLst/>
          </a:prstGeom>
        </p:spPr>
        <p:txBody>
          <a:bodyPr vert="horz" lIns="91440" tIns="45720" rIns="91440" bIns="45720" rtlCol="0" anchor="b"/>
          <a:lstStyle>
            <a:lvl1pPr algn="r">
              <a:defRPr sz="1200"/>
            </a:lvl1pPr>
          </a:lstStyle>
          <a:p>
            <a:pPr>
              <a:defRPr/>
            </a:pPr>
            <a:fld id="{839F0D3F-82FC-4438-A62E-F1C3A688DBF8}" type="slidenum">
              <a:rPr lang="en-GB"/>
              <a:pPr>
                <a:defRPr/>
              </a:pPr>
              <a:t>‹#›</a:t>
            </a:fld>
            <a:endParaRPr lang="en-GB"/>
          </a:p>
        </p:txBody>
      </p:sp>
    </p:spTree>
    <p:extLst>
      <p:ext uri="{BB962C8B-B14F-4D97-AF65-F5344CB8AC3E}">
        <p14:creationId xmlns:p14="http://schemas.microsoft.com/office/powerpoint/2010/main" val="165426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5300"/>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778250" y="0"/>
            <a:ext cx="2889250" cy="495300"/>
          </a:xfrm>
          <a:prstGeom prst="rect">
            <a:avLst/>
          </a:prstGeom>
        </p:spPr>
        <p:txBody>
          <a:bodyPr vert="horz" lIns="91440" tIns="45720" rIns="91440" bIns="45720" rtlCol="0"/>
          <a:lstStyle>
            <a:lvl1pPr algn="r">
              <a:defRPr sz="1200"/>
            </a:lvl1pPr>
          </a:lstStyle>
          <a:p>
            <a:pPr>
              <a:defRPr/>
            </a:pPr>
            <a:fld id="{55E53470-4EF9-4249-93A0-A4BF986CC846}" type="datetimeFigureOut">
              <a:rPr lang="en-GB"/>
              <a:pPr>
                <a:defRPr/>
              </a:pPr>
              <a:t>27/06/2014</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66750" y="4714875"/>
            <a:ext cx="5335588" cy="446881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431338"/>
            <a:ext cx="2889250" cy="495300"/>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778250" y="9431338"/>
            <a:ext cx="2889250" cy="495300"/>
          </a:xfrm>
          <a:prstGeom prst="rect">
            <a:avLst/>
          </a:prstGeom>
        </p:spPr>
        <p:txBody>
          <a:bodyPr vert="horz" lIns="91440" tIns="45720" rIns="91440" bIns="45720" rtlCol="0" anchor="b"/>
          <a:lstStyle>
            <a:lvl1pPr algn="r">
              <a:defRPr sz="1200"/>
            </a:lvl1pPr>
          </a:lstStyle>
          <a:p>
            <a:pPr>
              <a:defRPr/>
            </a:pPr>
            <a:fld id="{54E77569-6550-4BEB-84EA-53DDE2A8E35D}" type="slidenum">
              <a:rPr lang="en-GB"/>
              <a:pPr>
                <a:defRPr/>
              </a:pPr>
              <a:t>‹#›</a:t>
            </a:fld>
            <a:endParaRPr lang="en-GB"/>
          </a:p>
        </p:txBody>
      </p:sp>
    </p:spTree>
    <p:extLst>
      <p:ext uri="{BB962C8B-B14F-4D97-AF65-F5344CB8AC3E}">
        <p14:creationId xmlns:p14="http://schemas.microsoft.com/office/powerpoint/2010/main" val="39684252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466DD42-9521-4386-B289-6597BA935AA0}" type="slidenum">
              <a:rPr lang="en-GB" altLang="en-US" smtClean="0">
                <a:latin typeface="Frutiger LT Std 45 Light" pitchFamily="34" charset="0"/>
              </a:rPr>
              <a:pPr eaLnBrk="1" hangingPunct="1">
                <a:spcBef>
                  <a:spcPct val="0"/>
                </a:spcBef>
              </a:pPr>
              <a:t>1</a:t>
            </a:fld>
            <a:endParaRPr lang="en-GB" altLang="en-US" smtClean="0">
              <a:latin typeface="Frutiger LT Std 45 Light"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1606550" y="211138"/>
            <a:ext cx="3992563" cy="29956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xfrm>
            <a:off x="814388" y="3740150"/>
            <a:ext cx="5335587" cy="5803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z="1100" smtClean="0">
                <a:solidFill>
                  <a:srgbClr val="000000"/>
                </a:solidFill>
                <a:cs typeface="Arial" pitchFamily="34" charset="0"/>
              </a:rPr>
              <a:t>Voluntary Health Scotland is a national  body providing a network and a voice for third sector organisations that have the shared aim of improving Scotland’s health and wellbeing and supporting people to live well.   </a:t>
            </a:r>
          </a:p>
          <a:p>
            <a:pPr eaLnBrk="1" hangingPunct="1">
              <a:spcBef>
                <a:spcPct val="0"/>
              </a:spcBef>
            </a:pPr>
            <a:endParaRPr lang="en-GB" altLang="en-US" sz="1100" smtClean="0">
              <a:solidFill>
                <a:srgbClr val="000000"/>
              </a:solidFill>
              <a:cs typeface="Arial" pitchFamily="34" charset="0"/>
            </a:endParaRPr>
          </a:p>
          <a:p>
            <a:pPr eaLnBrk="1" hangingPunct="1">
              <a:spcBef>
                <a:spcPct val="0"/>
              </a:spcBef>
            </a:pPr>
            <a:r>
              <a:rPr lang="en-GB" altLang="en-US" sz="1100" smtClean="0">
                <a:solidFill>
                  <a:srgbClr val="000000"/>
                </a:solidFill>
                <a:cs typeface="Arial" pitchFamily="34" charset="0"/>
              </a:rPr>
              <a:t>Our members provide </a:t>
            </a:r>
            <a:r>
              <a:rPr lang="en-GB" altLang="en-US" sz="1100" b="1" smtClean="0">
                <a:solidFill>
                  <a:srgbClr val="000000"/>
                </a:solidFill>
                <a:cs typeface="Arial" pitchFamily="34" charset="0"/>
              </a:rPr>
              <a:t>health and social care </a:t>
            </a:r>
            <a:r>
              <a:rPr lang="en-GB" altLang="en-US" sz="1100" smtClean="0">
                <a:solidFill>
                  <a:srgbClr val="000000"/>
                </a:solidFill>
                <a:cs typeface="Arial" pitchFamily="34" charset="0"/>
              </a:rPr>
              <a:t>services, they are involved in </a:t>
            </a:r>
            <a:r>
              <a:rPr lang="en-GB" altLang="en-US" sz="1100" b="1" smtClean="0">
                <a:solidFill>
                  <a:srgbClr val="000000"/>
                </a:solidFill>
                <a:cs typeface="Arial" pitchFamily="34" charset="0"/>
              </a:rPr>
              <a:t>health improvement and education, </a:t>
            </a:r>
            <a:r>
              <a:rPr lang="en-GB" altLang="en-US" sz="1100" smtClean="0">
                <a:solidFill>
                  <a:srgbClr val="000000"/>
                </a:solidFill>
                <a:cs typeface="Arial" pitchFamily="34" charset="0"/>
              </a:rPr>
              <a:t>in </a:t>
            </a:r>
            <a:r>
              <a:rPr lang="en-GB" altLang="en-US" sz="1100" b="1" smtClean="0">
                <a:solidFill>
                  <a:srgbClr val="000000"/>
                </a:solidFill>
                <a:cs typeface="Arial" pitchFamily="34" charset="0"/>
              </a:rPr>
              <a:t>campaigning and awareness raising</a:t>
            </a:r>
            <a:r>
              <a:rPr lang="en-GB" altLang="en-US" sz="1100" smtClean="0">
                <a:solidFill>
                  <a:srgbClr val="000000"/>
                </a:solidFill>
                <a:cs typeface="Arial" pitchFamily="34" charset="0"/>
              </a:rPr>
              <a:t>,  and in </a:t>
            </a:r>
            <a:r>
              <a:rPr lang="en-GB" altLang="en-US" sz="1100" b="1" smtClean="0">
                <a:solidFill>
                  <a:srgbClr val="000000"/>
                </a:solidFill>
                <a:cs typeface="Arial" pitchFamily="34" charset="0"/>
              </a:rPr>
              <a:t>community development and capacity building</a:t>
            </a:r>
            <a:r>
              <a:rPr lang="en-GB" altLang="en-US" sz="1100" smtClean="0">
                <a:solidFill>
                  <a:srgbClr val="000000"/>
                </a:solidFill>
                <a:cs typeface="Arial" pitchFamily="34" charset="0"/>
              </a:rPr>
              <a:t>.  </a:t>
            </a:r>
          </a:p>
          <a:p>
            <a:pPr eaLnBrk="1" hangingPunct="1">
              <a:spcBef>
                <a:spcPct val="0"/>
              </a:spcBef>
            </a:pPr>
            <a:endParaRPr lang="en-GB" altLang="en-US" sz="1100" smtClean="0">
              <a:solidFill>
                <a:srgbClr val="000000"/>
              </a:solidFill>
              <a:cs typeface="Arial" pitchFamily="34" charset="0"/>
            </a:endParaRPr>
          </a:p>
          <a:p>
            <a:pPr eaLnBrk="1" hangingPunct="1">
              <a:spcBef>
                <a:spcPct val="0"/>
              </a:spcBef>
            </a:pPr>
            <a:r>
              <a:rPr lang="en-GB" altLang="en-US" sz="1100" smtClean="0">
                <a:solidFill>
                  <a:srgbClr val="000000"/>
                </a:solidFill>
                <a:cs typeface="Arial" pitchFamily="34" charset="0"/>
              </a:rPr>
              <a:t>You would recognise many of our members because they are national charities like </a:t>
            </a:r>
            <a:r>
              <a:rPr lang="en-GB" altLang="en-US" sz="1100" b="1" smtClean="0">
                <a:solidFill>
                  <a:srgbClr val="000000"/>
                </a:solidFill>
                <a:cs typeface="Arial" pitchFamily="34" charset="0"/>
              </a:rPr>
              <a:t>BHF</a:t>
            </a:r>
            <a:r>
              <a:rPr lang="en-GB" altLang="en-US" sz="1100" smtClean="0">
                <a:solidFill>
                  <a:srgbClr val="000000"/>
                </a:solidFill>
                <a:cs typeface="Arial" pitchFamily="34" charset="0"/>
              </a:rPr>
              <a:t>, </a:t>
            </a:r>
            <a:r>
              <a:rPr lang="en-GB" altLang="en-US" sz="1100" b="1" smtClean="0">
                <a:solidFill>
                  <a:srgbClr val="000000"/>
                </a:solidFill>
                <a:cs typeface="Arial" pitchFamily="34" charset="0"/>
              </a:rPr>
              <a:t>Samaritans</a:t>
            </a:r>
            <a:r>
              <a:rPr lang="en-GB" altLang="en-US" sz="1100" smtClean="0">
                <a:solidFill>
                  <a:srgbClr val="000000"/>
                </a:solidFill>
                <a:cs typeface="Arial" pitchFamily="34" charset="0"/>
              </a:rPr>
              <a:t>,  or </a:t>
            </a:r>
            <a:r>
              <a:rPr lang="en-GB" altLang="en-US" sz="1100" b="1" smtClean="0">
                <a:solidFill>
                  <a:srgbClr val="000000"/>
                </a:solidFill>
                <a:cs typeface="Arial" pitchFamily="34" charset="0"/>
              </a:rPr>
              <a:t>ASH Scotland  </a:t>
            </a:r>
            <a:r>
              <a:rPr lang="en-GB" altLang="en-US" sz="1100" smtClean="0">
                <a:solidFill>
                  <a:srgbClr val="000000"/>
                </a:solidFill>
                <a:cs typeface="Arial" pitchFamily="34" charset="0"/>
              </a:rPr>
              <a:t>or because they have  a strong presence and reputation at a community level like </a:t>
            </a:r>
            <a:r>
              <a:rPr lang="en-GB" altLang="en-US" sz="1100" b="1" smtClean="0">
                <a:solidFill>
                  <a:srgbClr val="000000"/>
                </a:solidFill>
                <a:cs typeface="Arial" pitchFamily="34" charset="0"/>
              </a:rPr>
              <a:t>Lanarkshire’s Healthy Valleys </a:t>
            </a:r>
            <a:r>
              <a:rPr lang="en-GB" altLang="en-US" sz="1100" smtClean="0">
                <a:solidFill>
                  <a:srgbClr val="000000"/>
                </a:solidFill>
                <a:cs typeface="Arial" pitchFamily="34" charset="0"/>
              </a:rPr>
              <a:t>or </a:t>
            </a:r>
            <a:r>
              <a:rPr lang="en-GB" altLang="en-US" sz="1100" b="1" smtClean="0">
                <a:solidFill>
                  <a:srgbClr val="000000"/>
                </a:solidFill>
                <a:cs typeface="Arial" pitchFamily="34" charset="0"/>
              </a:rPr>
              <a:t>Safe Space in Dunfermline</a:t>
            </a:r>
            <a:r>
              <a:rPr lang="en-GB" altLang="en-US" sz="1100" smtClean="0">
                <a:solidFill>
                  <a:srgbClr val="000000"/>
                </a:solidFill>
                <a:cs typeface="Arial" pitchFamily="34" charset="0"/>
              </a:rPr>
              <a:t>  or </a:t>
            </a:r>
            <a:r>
              <a:rPr lang="en-GB" altLang="en-US" sz="1100" b="1" smtClean="0">
                <a:solidFill>
                  <a:srgbClr val="000000"/>
                </a:solidFill>
                <a:cs typeface="Arial" pitchFamily="34" charset="0"/>
              </a:rPr>
              <a:t>Good Morning Service</a:t>
            </a:r>
            <a:r>
              <a:rPr lang="en-GB" altLang="en-US" sz="1100" smtClean="0">
                <a:solidFill>
                  <a:srgbClr val="000000"/>
                </a:solidFill>
                <a:cs typeface="Arial" pitchFamily="34" charset="0"/>
              </a:rPr>
              <a:t> in Glasgow. </a:t>
            </a:r>
          </a:p>
          <a:p>
            <a:pPr eaLnBrk="1" hangingPunct="1">
              <a:spcBef>
                <a:spcPct val="0"/>
              </a:spcBef>
            </a:pPr>
            <a:endParaRPr lang="en-GB" altLang="en-US" sz="1100" smtClean="0">
              <a:solidFill>
                <a:srgbClr val="000000"/>
              </a:solidFill>
              <a:cs typeface="Arial" pitchFamily="34" charset="0"/>
            </a:endParaRPr>
          </a:p>
          <a:p>
            <a:pPr eaLnBrk="1" hangingPunct="1">
              <a:spcBef>
                <a:spcPct val="0"/>
              </a:spcBef>
            </a:pPr>
            <a:r>
              <a:rPr lang="en-GB" altLang="en-US" sz="1100" smtClean="0">
                <a:solidFill>
                  <a:srgbClr val="000000"/>
                </a:solidFill>
                <a:cs typeface="Arial" pitchFamily="34" charset="0"/>
              </a:rPr>
              <a:t>You might not be surprised to hear that our network includes organisations more usually  associated with the </a:t>
            </a:r>
            <a:r>
              <a:rPr lang="en-GB" altLang="en-US" sz="1100" b="1" smtClean="0">
                <a:solidFill>
                  <a:srgbClr val="000000"/>
                </a:solidFill>
                <a:cs typeface="Arial" pitchFamily="34" charset="0"/>
              </a:rPr>
              <a:t>arts, the environment or homelessness </a:t>
            </a:r>
            <a:r>
              <a:rPr lang="en-GB" altLang="en-US" sz="1100" smtClean="0">
                <a:solidFill>
                  <a:srgbClr val="000000"/>
                </a:solidFill>
                <a:cs typeface="Arial" pitchFamily="34" charset="0"/>
              </a:rPr>
              <a:t> - their engagement with health agendas, and particularly with </a:t>
            </a:r>
            <a:r>
              <a:rPr lang="en-GB" altLang="en-US" sz="1100" b="1" smtClean="0">
                <a:solidFill>
                  <a:srgbClr val="000000"/>
                </a:solidFill>
                <a:cs typeface="Arial" pitchFamily="34" charset="0"/>
              </a:rPr>
              <a:t>inequality agendas,   </a:t>
            </a:r>
            <a:r>
              <a:rPr lang="en-GB" altLang="en-US" sz="1100" smtClean="0">
                <a:solidFill>
                  <a:srgbClr val="000000"/>
                </a:solidFill>
                <a:cs typeface="Arial" pitchFamily="34" charset="0"/>
              </a:rPr>
              <a:t>illustrates  very well the </a:t>
            </a:r>
            <a:r>
              <a:rPr lang="en-GB" altLang="en-US" sz="1100" b="1" smtClean="0">
                <a:solidFill>
                  <a:srgbClr val="000000"/>
                </a:solidFill>
                <a:cs typeface="Arial" pitchFamily="34" charset="0"/>
              </a:rPr>
              <a:t>holistic  approach </a:t>
            </a:r>
            <a:r>
              <a:rPr lang="en-GB" altLang="en-US" sz="1100" smtClean="0">
                <a:solidFill>
                  <a:srgbClr val="000000"/>
                </a:solidFill>
                <a:cs typeface="Arial" pitchFamily="34" charset="0"/>
              </a:rPr>
              <a:t>that the third sector takes to supporting people to live well and to their full potential.  </a:t>
            </a:r>
          </a:p>
          <a:p>
            <a:pPr eaLnBrk="1" hangingPunct="1">
              <a:spcBef>
                <a:spcPct val="0"/>
              </a:spcBef>
            </a:pPr>
            <a:endParaRPr lang="en-GB" altLang="en-US" sz="1100" smtClean="0">
              <a:solidFill>
                <a:srgbClr val="000000"/>
              </a:solidFill>
              <a:cs typeface="Arial" pitchFamily="34" charset="0"/>
            </a:endParaRPr>
          </a:p>
          <a:p>
            <a:pPr eaLnBrk="1" hangingPunct="1">
              <a:spcBef>
                <a:spcPct val="0"/>
              </a:spcBef>
            </a:pPr>
            <a:endParaRPr lang="en-GB" altLang="en-US" sz="1100" b="1" smtClean="0">
              <a:solidFill>
                <a:srgbClr val="872B93"/>
              </a:solidFill>
              <a:cs typeface="Arial" pitchFamily="34" charset="0"/>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6AF8539-4788-4BA1-9520-2C2C19CD1197}" type="slidenum">
              <a:rPr lang="en-GB" altLang="en-US" smtClean="0">
                <a:solidFill>
                  <a:srgbClr val="000000"/>
                </a:solidFill>
                <a:latin typeface="Frutiger LT Std 45 Light" pitchFamily="34" charset="0"/>
              </a:rPr>
              <a:pPr eaLnBrk="1" hangingPunct="1">
                <a:spcBef>
                  <a:spcPct val="0"/>
                </a:spcBef>
              </a:pPr>
              <a:t>2</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1606550" y="931863"/>
            <a:ext cx="4064000" cy="30495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xfrm>
            <a:off x="669925" y="3884613"/>
            <a:ext cx="5545138" cy="4540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a:p>
            <a:r>
              <a:rPr lang="en-GB" altLang="en-US" smtClean="0"/>
              <a:t>I want to use my time today to talk about why the third sector is a </a:t>
            </a:r>
            <a:r>
              <a:rPr lang="en-GB" altLang="en-US" b="1" smtClean="0"/>
              <a:t>crucial partner in the fight to tackle health inequalities</a:t>
            </a:r>
            <a:r>
              <a:rPr lang="en-GB" altLang="en-US" smtClean="0"/>
              <a:t>, highlight some opportunities and challenges,  and give some specific exemplars  of what organisations in  our own network are contributing. </a:t>
            </a:r>
          </a:p>
          <a:p>
            <a:r>
              <a:rPr lang="en-GB" altLang="en-US" smtClean="0"/>
              <a:t>The starting point needs to be an appreciation of the </a:t>
            </a:r>
            <a:r>
              <a:rPr lang="en-GB" altLang="en-US" b="1" smtClean="0"/>
              <a:t>size, scale and range </a:t>
            </a:r>
            <a:r>
              <a:rPr lang="en-GB" altLang="en-US" smtClean="0"/>
              <a:t>of the third sector so that we have some idea of the kind of resource that is available.</a:t>
            </a:r>
          </a:p>
          <a:p>
            <a:r>
              <a:rPr lang="en-GB" altLang="en-US" smtClean="0"/>
              <a:t>There are </a:t>
            </a:r>
            <a:r>
              <a:rPr lang="en-GB" altLang="en-US" b="1" smtClean="0"/>
              <a:t>45,000 </a:t>
            </a:r>
            <a:r>
              <a:rPr lang="en-GB" altLang="en-US" smtClean="0"/>
              <a:t>voluntary organisations in Scotland - which includes  </a:t>
            </a:r>
            <a:r>
              <a:rPr lang="en-GB" altLang="en-US" b="1" smtClean="0"/>
              <a:t>charities, community groups, social enterprises and housing associations.  </a:t>
            </a:r>
          </a:p>
          <a:p>
            <a:endParaRPr lang="en-GB" altLang="en-US" smtClean="0"/>
          </a:p>
          <a:p>
            <a:r>
              <a:rPr lang="en-GB" altLang="en-US" smtClean="0"/>
              <a:t>This slide shows SCVO’s latest estimate of the nearly </a:t>
            </a:r>
            <a:r>
              <a:rPr lang="en-GB" altLang="en-US" b="1" smtClean="0"/>
              <a:t>7,000 organisations specifically focused on health and social care</a:t>
            </a:r>
            <a:r>
              <a:rPr lang="en-GB" altLang="en-US" smtClean="0"/>
              <a:t>, which is a better starting point for our discussion today – though I would argue that organisations involved in areas like employability, community development, housing, homelessness, arts and environment mustn’t be overlooked.</a:t>
            </a:r>
          </a:p>
          <a:p>
            <a:r>
              <a:rPr lang="en-GB" altLang="en-US" smtClean="0">
                <a:solidFill>
                  <a:srgbClr val="000000"/>
                </a:solidFill>
              </a:rPr>
              <a:t>The majority of third sector organisations are </a:t>
            </a:r>
            <a:r>
              <a:rPr lang="en-GB" altLang="en-US" b="1" smtClean="0">
                <a:solidFill>
                  <a:srgbClr val="000000"/>
                </a:solidFill>
              </a:rPr>
              <a:t>small and community based</a:t>
            </a:r>
            <a:r>
              <a:rPr lang="en-GB" altLang="en-US" smtClean="0">
                <a:solidFill>
                  <a:srgbClr val="000000"/>
                </a:solidFill>
              </a:rPr>
              <a:t>, working in just one or two localities. The national ‘household name’ charities  may work across a number or all  local authority areas,  but are not necessarily large organisations. </a:t>
            </a:r>
            <a:endParaRPr lang="en-GB" altLang="en-US" smtClean="0"/>
          </a:p>
          <a:p>
            <a:pPr eaLnBrk="1" hangingPunct="1">
              <a:spcBef>
                <a:spcPct val="0"/>
              </a:spcBef>
            </a:pPr>
            <a:endParaRPr lang="en-GB" altLang="en-US" sz="110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492EA09-AFE6-43C9-9F5D-5A756CE0C8A4}" type="slidenum">
              <a:rPr lang="en-GB" altLang="en-US" smtClean="0">
                <a:solidFill>
                  <a:srgbClr val="000000"/>
                </a:solidFill>
                <a:latin typeface="Frutiger LT Std 45 Light" pitchFamily="34" charset="0"/>
              </a:rPr>
              <a:pPr eaLnBrk="1" hangingPunct="1">
                <a:spcBef>
                  <a:spcPct val="0"/>
                </a:spcBef>
              </a:pPr>
              <a:t>3</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1390650" y="787400"/>
            <a:ext cx="3921125" cy="29416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xfrm>
            <a:off x="666750" y="3884613"/>
            <a:ext cx="5335588" cy="5299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solidFill>
                  <a:srgbClr val="000000"/>
                </a:solidFill>
              </a:rPr>
              <a:t>Third sector organisations are typically </a:t>
            </a:r>
            <a:r>
              <a:rPr lang="en-GB" altLang="en-US" b="1" smtClean="0">
                <a:solidFill>
                  <a:srgbClr val="000000"/>
                </a:solidFill>
              </a:rPr>
              <a:t>highly engaged with the communities and individuals </a:t>
            </a:r>
            <a:r>
              <a:rPr lang="en-GB" altLang="en-US" smtClean="0">
                <a:solidFill>
                  <a:srgbClr val="000000"/>
                </a:solidFill>
              </a:rPr>
              <a:t>they set out to support and work with. </a:t>
            </a:r>
          </a:p>
          <a:p>
            <a:r>
              <a:rPr lang="en-GB" altLang="en-US" smtClean="0">
                <a:solidFill>
                  <a:srgbClr val="000000"/>
                </a:solidFill>
              </a:rPr>
              <a:t>They have been pioneering and using </a:t>
            </a:r>
            <a:r>
              <a:rPr lang="en-GB" altLang="en-US" b="1" smtClean="0">
                <a:solidFill>
                  <a:srgbClr val="000000"/>
                </a:solidFill>
              </a:rPr>
              <a:t>person centred and strength based </a:t>
            </a:r>
            <a:r>
              <a:rPr lang="en-GB" altLang="en-US" smtClean="0">
                <a:solidFill>
                  <a:srgbClr val="000000"/>
                </a:solidFill>
              </a:rPr>
              <a:t>approaches for many years.  </a:t>
            </a:r>
          </a:p>
          <a:p>
            <a:r>
              <a:rPr lang="en-GB" altLang="en-US" smtClean="0">
                <a:solidFill>
                  <a:srgbClr val="000000"/>
                </a:solidFill>
              </a:rPr>
              <a:t>They think of </a:t>
            </a:r>
            <a:r>
              <a:rPr lang="en-GB" altLang="en-US" b="1" smtClean="0">
                <a:solidFill>
                  <a:srgbClr val="000000"/>
                </a:solidFill>
              </a:rPr>
              <a:t>prevention and early intervention </a:t>
            </a:r>
            <a:r>
              <a:rPr lang="en-GB" altLang="en-US" smtClean="0">
                <a:solidFill>
                  <a:srgbClr val="000000"/>
                </a:solidFill>
              </a:rPr>
              <a:t>as part of their DNA.  </a:t>
            </a:r>
          </a:p>
          <a:p>
            <a:r>
              <a:rPr lang="en-GB" altLang="en-US" smtClean="0">
                <a:solidFill>
                  <a:srgbClr val="000000"/>
                </a:solidFill>
              </a:rPr>
              <a:t>They don’t accept there are people who are </a:t>
            </a:r>
            <a:r>
              <a:rPr lang="en-GB" altLang="en-US" b="1" smtClean="0">
                <a:solidFill>
                  <a:srgbClr val="000000"/>
                </a:solidFill>
              </a:rPr>
              <a:t>hard to reach</a:t>
            </a:r>
            <a:r>
              <a:rPr lang="en-GB" altLang="en-US" smtClean="0">
                <a:solidFill>
                  <a:srgbClr val="000000"/>
                </a:solidFill>
              </a:rPr>
              <a:t>, only services that are hard to reach. </a:t>
            </a:r>
          </a:p>
          <a:p>
            <a:r>
              <a:rPr lang="en-GB" altLang="en-US" smtClean="0">
                <a:solidFill>
                  <a:srgbClr val="000000"/>
                </a:solidFill>
              </a:rPr>
              <a:t>Because they are independent they can </a:t>
            </a:r>
            <a:r>
              <a:rPr lang="en-GB" altLang="en-US" b="1" smtClean="0">
                <a:solidFill>
                  <a:srgbClr val="000000"/>
                </a:solidFill>
              </a:rPr>
              <a:t>innovate quickly, be flexible and responsive</a:t>
            </a:r>
            <a:r>
              <a:rPr lang="en-GB" altLang="en-US" smtClean="0">
                <a:solidFill>
                  <a:srgbClr val="000000"/>
                </a:solidFill>
              </a:rPr>
              <a:t> in the face of changing needs. </a:t>
            </a:r>
          </a:p>
          <a:p>
            <a:r>
              <a:rPr lang="en-GB" altLang="en-US" smtClean="0">
                <a:solidFill>
                  <a:srgbClr val="000000"/>
                </a:solidFill>
              </a:rPr>
              <a:t>They represent an enormous </a:t>
            </a:r>
            <a:r>
              <a:rPr lang="en-GB" altLang="en-US" b="1" smtClean="0">
                <a:solidFill>
                  <a:srgbClr val="000000"/>
                </a:solidFill>
              </a:rPr>
              <a:t>human resource </a:t>
            </a:r>
            <a:r>
              <a:rPr lang="en-GB" altLang="en-US" smtClean="0">
                <a:solidFill>
                  <a:srgbClr val="000000"/>
                </a:solidFill>
              </a:rPr>
              <a:t>– 5% of the workforce/1.2 million volunteers </a:t>
            </a:r>
          </a:p>
          <a:p>
            <a:r>
              <a:rPr lang="en-GB" altLang="en-US" smtClean="0">
                <a:solidFill>
                  <a:srgbClr val="000000"/>
                </a:solidFill>
              </a:rPr>
              <a:t>And they bring </a:t>
            </a:r>
            <a:r>
              <a:rPr lang="en-GB" altLang="en-US" b="1" smtClean="0">
                <a:solidFill>
                  <a:srgbClr val="000000"/>
                </a:solidFill>
              </a:rPr>
              <a:t>other resources </a:t>
            </a:r>
            <a:r>
              <a:rPr lang="en-GB" altLang="en-US" smtClean="0">
                <a:solidFill>
                  <a:srgbClr val="000000"/>
                </a:solidFill>
              </a:rPr>
              <a:t>to the table, through fundraising and independent sources of income. </a:t>
            </a:r>
          </a:p>
          <a:p>
            <a:r>
              <a:rPr lang="en-GB" altLang="en-US" smtClean="0">
                <a:solidFill>
                  <a:srgbClr val="000000"/>
                </a:solidFill>
              </a:rPr>
              <a:t>Finally, high levels of public trust and support and a growing track record in </a:t>
            </a:r>
            <a:r>
              <a:rPr lang="en-GB" altLang="en-US" b="1" smtClean="0">
                <a:solidFill>
                  <a:srgbClr val="000000"/>
                </a:solidFill>
              </a:rPr>
              <a:t>partnership working and co-production</a:t>
            </a:r>
            <a:r>
              <a:rPr lang="en-GB" altLang="en-US" smtClean="0">
                <a:solidFill>
                  <a:srgbClr val="000000"/>
                </a:solidFill>
              </a:rPr>
              <a:t>. </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AC0C665-C4B3-4783-B3D4-D0A401D4A1E7}" type="slidenum">
              <a:rPr lang="en-GB" altLang="en-US" smtClean="0">
                <a:solidFill>
                  <a:srgbClr val="000000"/>
                </a:solidFill>
                <a:latin typeface="Frutiger LT Std 45 Light" pitchFamily="34" charset="0"/>
              </a:rPr>
              <a:pPr eaLnBrk="1" hangingPunct="1">
                <a:spcBef>
                  <a:spcPct val="0"/>
                </a:spcBef>
              </a:pPr>
              <a:t>4</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1101725" y="1003300"/>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mtClean="0"/>
              <a:t>VHS became aware some time ago that there was a real appetite across our  network to </a:t>
            </a:r>
            <a:r>
              <a:rPr lang="en-GB" altLang="en-US" b="1" smtClean="0"/>
              <a:t>understand </a:t>
            </a:r>
            <a:r>
              <a:rPr lang="en-GB" altLang="en-US" smtClean="0"/>
              <a:t>the evidence on health inequalities and</a:t>
            </a:r>
            <a:r>
              <a:rPr lang="en-GB" altLang="en-US" b="1" smtClean="0"/>
              <a:t> to explore, evidence and articulate </a:t>
            </a:r>
            <a:r>
              <a:rPr lang="en-GB" altLang="en-US" smtClean="0"/>
              <a:t>what the third sector contribution is. </a:t>
            </a:r>
          </a:p>
          <a:p>
            <a:pPr eaLnBrk="1" hangingPunct="1">
              <a:spcBef>
                <a:spcPct val="0"/>
              </a:spcBef>
            </a:pPr>
            <a:endParaRPr lang="en-GB" altLang="en-US" smtClean="0"/>
          </a:p>
          <a:p>
            <a:pPr eaLnBrk="1" hangingPunct="1">
              <a:spcBef>
                <a:spcPct val="0"/>
              </a:spcBef>
            </a:pPr>
            <a:r>
              <a:rPr lang="en-GB" altLang="en-US" smtClean="0"/>
              <a:t>The publication of NHS HS’s </a:t>
            </a:r>
            <a:r>
              <a:rPr lang="en-GB" altLang="en-US" b="1" smtClean="0"/>
              <a:t>A Fairer Healthier Scotland </a:t>
            </a:r>
            <a:r>
              <a:rPr lang="en-GB" altLang="en-US" smtClean="0"/>
              <a:t>and the reconvening of the </a:t>
            </a:r>
            <a:r>
              <a:rPr lang="en-GB" altLang="en-US" b="1" smtClean="0"/>
              <a:t>Ministerial Task Force on Health Inequalities </a:t>
            </a:r>
            <a:r>
              <a:rPr lang="en-GB" altLang="en-US" smtClean="0"/>
              <a:t>gave added impetus to this growing interest</a:t>
            </a:r>
          </a:p>
          <a:p>
            <a:pPr eaLnBrk="1" hangingPunct="1">
              <a:spcBef>
                <a:spcPct val="0"/>
              </a:spcBef>
            </a:pPr>
            <a:endParaRPr lang="en-GB" altLang="en-US" smtClean="0"/>
          </a:p>
          <a:p>
            <a:pPr eaLnBrk="1" hangingPunct="1">
              <a:spcBef>
                <a:spcPct val="0"/>
              </a:spcBef>
            </a:pPr>
            <a:r>
              <a:rPr lang="en-GB" altLang="en-US" smtClean="0"/>
              <a:t>But we soon discovered that there is virtually </a:t>
            </a:r>
            <a:r>
              <a:rPr lang="en-GB" altLang="en-US" b="1" smtClean="0"/>
              <a:t>no material available </a:t>
            </a:r>
            <a:r>
              <a:rPr lang="en-GB" altLang="en-US" smtClean="0"/>
              <a:t>that discusses or evidences health inequalities coherently from a third sector perspective. </a:t>
            </a:r>
          </a:p>
          <a:p>
            <a:pPr eaLnBrk="1" hangingPunct="1">
              <a:spcBef>
                <a:spcPct val="0"/>
              </a:spcBef>
            </a:pPr>
            <a:endParaRPr lang="en-GB" altLang="en-US" smtClean="0"/>
          </a:p>
          <a:p>
            <a:pPr eaLnBrk="1" hangingPunct="1">
              <a:spcBef>
                <a:spcPct val="0"/>
              </a:spcBef>
            </a:pPr>
            <a:r>
              <a:rPr lang="en-GB" altLang="en-US" smtClean="0"/>
              <a:t>We have </a:t>
            </a:r>
            <a:r>
              <a:rPr lang="en-GB" altLang="en-US" b="1" smtClean="0"/>
              <a:t>set out to address this</a:t>
            </a:r>
            <a:r>
              <a:rPr lang="en-GB" altLang="en-US" smtClean="0"/>
              <a:t>, in the first instance  through </a:t>
            </a:r>
            <a:r>
              <a:rPr lang="en-GB" altLang="en-US" b="1" smtClean="0"/>
              <a:t>holding and recording a series of discussions </a:t>
            </a:r>
            <a:r>
              <a:rPr lang="en-GB" altLang="en-US" smtClean="0"/>
              <a:t>with third sector organisations, with the aim of raising awareness, exploring issues and sharing  learning. </a:t>
            </a:r>
          </a:p>
          <a:p>
            <a:pPr eaLnBrk="1" hangingPunct="1">
              <a:spcBef>
                <a:spcPct val="0"/>
              </a:spcBef>
            </a:pPr>
            <a:endParaRPr lang="en-GB" altLang="en-US" smtClean="0"/>
          </a:p>
          <a:p>
            <a:pPr eaLnBrk="1" hangingPunct="1">
              <a:spcBef>
                <a:spcPct val="0"/>
              </a:spcBef>
            </a:pPr>
            <a:r>
              <a:rPr lang="en-GB" altLang="en-US" smtClean="0"/>
              <a:t>At our first discussion, in October 2013, we asked participants to come up with their own </a:t>
            </a:r>
            <a:r>
              <a:rPr lang="en-GB" altLang="en-US" b="1" smtClean="0"/>
              <a:t>definition of health inequalities </a:t>
            </a:r>
            <a:r>
              <a:rPr lang="en-GB" altLang="en-US" smtClean="0"/>
              <a:t>and this is what they said – rather less technical than an NHS or academic definition, but it encapsulates exactly what the issue is – this is about </a:t>
            </a:r>
            <a:r>
              <a:rPr lang="en-GB" altLang="en-US" b="1" smtClean="0"/>
              <a:t>the quality of people’s lives, not just the earliness of their deaths</a:t>
            </a:r>
            <a:r>
              <a:rPr lang="en-GB" altLang="en-US" smtClean="0"/>
              <a:t>. </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F86C968-2D6F-45D4-9814-963C5BC7A88B}" type="slidenum">
              <a:rPr lang="en-GB" altLang="en-US" smtClean="0">
                <a:solidFill>
                  <a:srgbClr val="000000"/>
                </a:solidFill>
                <a:latin typeface="Frutiger LT Std 45 Light" pitchFamily="34" charset="0"/>
              </a:rPr>
              <a:pPr eaLnBrk="1" hangingPunct="1">
                <a:spcBef>
                  <a:spcPct val="0"/>
                </a:spcBef>
              </a:pPr>
              <a:t>5</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958850" y="860425"/>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xfrm>
            <a:off x="669925" y="4748213"/>
            <a:ext cx="5335588" cy="44688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15000"/>
              </a:lnSpc>
              <a:buFont typeface="+mj-lt"/>
              <a:buNone/>
            </a:pPr>
            <a:r>
              <a:rPr lang="en-GB" altLang="en-US" sz="1100" smtClean="0">
                <a:ea typeface="Calibri" pitchFamily="34" charset="0"/>
                <a:cs typeface="Arial" pitchFamily="34" charset="0"/>
              </a:rPr>
              <a:t>We also asked participants </a:t>
            </a:r>
            <a:r>
              <a:rPr lang="en-GB" altLang="en-US" sz="1100" b="1" smtClean="0">
                <a:ea typeface="Calibri" pitchFamily="34" charset="0"/>
                <a:cs typeface="Arial" pitchFamily="34" charset="0"/>
              </a:rPr>
              <a:t>what the reality of health inequalities  is </a:t>
            </a:r>
            <a:r>
              <a:rPr lang="en-GB" altLang="en-US" sz="1100" smtClean="0">
                <a:ea typeface="Calibri" pitchFamily="34" charset="0"/>
                <a:cs typeface="Arial" pitchFamily="34" charset="0"/>
              </a:rPr>
              <a:t>for the people they support.  </a:t>
            </a:r>
          </a:p>
          <a:p>
            <a:pPr>
              <a:lnSpc>
                <a:spcPct val="115000"/>
              </a:lnSpc>
              <a:buFont typeface="+mj-lt"/>
              <a:buNone/>
            </a:pPr>
            <a:r>
              <a:rPr lang="en-GB" altLang="en-US" sz="1100" smtClean="0">
                <a:ea typeface="Calibri" pitchFamily="34" charset="0"/>
                <a:cs typeface="Arial" pitchFamily="34" charset="0"/>
              </a:rPr>
              <a:t>At the very top of the issues raised was the issue of </a:t>
            </a:r>
            <a:r>
              <a:rPr lang="en-GB" altLang="en-US" sz="1100" b="1" smtClean="0">
                <a:ea typeface="Calibri" pitchFamily="34" charset="0"/>
                <a:cs typeface="Arial" pitchFamily="34" charset="0"/>
              </a:rPr>
              <a:t>access to services</a:t>
            </a:r>
            <a:r>
              <a:rPr lang="en-GB" altLang="en-US" sz="1100" smtClean="0">
                <a:ea typeface="Calibri" pitchFamily="34" charset="0"/>
                <a:cs typeface="Arial" pitchFamily="34" charset="0"/>
              </a:rPr>
              <a:t>. By this people meant the difficulties that people face in accessing services, how hard it is for people to </a:t>
            </a:r>
            <a:r>
              <a:rPr lang="en-GB" altLang="en-US" sz="1100" b="1" smtClean="0">
                <a:ea typeface="Calibri" pitchFamily="34" charset="0"/>
                <a:cs typeface="Arial" pitchFamily="34" charset="0"/>
              </a:rPr>
              <a:t>navigate </a:t>
            </a:r>
            <a:r>
              <a:rPr lang="en-GB" altLang="en-US" sz="1100" smtClean="0">
                <a:ea typeface="Calibri" pitchFamily="34" charset="0"/>
                <a:cs typeface="Arial" pitchFamily="34" charset="0"/>
              </a:rPr>
              <a:t>different health and social care systems and providers, how </a:t>
            </a:r>
            <a:r>
              <a:rPr lang="en-GB" altLang="en-US" sz="1100" b="1" smtClean="0">
                <a:ea typeface="Calibri" pitchFamily="34" charset="0"/>
                <a:cs typeface="Arial" pitchFamily="34" charset="0"/>
              </a:rPr>
              <a:t>postcodes</a:t>
            </a:r>
            <a:r>
              <a:rPr lang="en-GB" altLang="en-US" sz="1100" smtClean="0">
                <a:ea typeface="Calibri" pitchFamily="34" charset="0"/>
                <a:cs typeface="Arial" pitchFamily="34" charset="0"/>
              </a:rPr>
              <a:t> can still determine what support, funding and services people get. </a:t>
            </a:r>
          </a:p>
          <a:p>
            <a:pPr>
              <a:lnSpc>
                <a:spcPct val="115000"/>
              </a:lnSpc>
              <a:buFont typeface="+mj-lt"/>
              <a:buNone/>
            </a:pPr>
            <a:r>
              <a:rPr lang="en-GB" altLang="en-US" sz="1100" smtClean="0">
                <a:ea typeface="Calibri" pitchFamily="34" charset="0"/>
                <a:cs typeface="Arial" pitchFamily="34" charset="0"/>
              </a:rPr>
              <a:t>People also talked about the effects of </a:t>
            </a:r>
            <a:r>
              <a:rPr lang="en-GB" altLang="en-US" sz="1100" b="1" smtClean="0">
                <a:ea typeface="Calibri" pitchFamily="34" charset="0"/>
                <a:cs typeface="Arial" pitchFamily="34" charset="0"/>
              </a:rPr>
              <a:t>poverty, welfare reform and austerity measures </a:t>
            </a:r>
            <a:r>
              <a:rPr lang="en-GB" altLang="en-US" sz="1100" smtClean="0">
                <a:ea typeface="Calibri" pitchFamily="34" charset="0"/>
                <a:cs typeface="Arial" pitchFamily="34" charset="0"/>
              </a:rPr>
              <a:t>at an individual level. </a:t>
            </a:r>
          </a:p>
          <a:p>
            <a:pPr>
              <a:lnSpc>
                <a:spcPct val="115000"/>
              </a:lnSpc>
              <a:buFont typeface="+mj-lt"/>
              <a:buNone/>
            </a:pPr>
            <a:r>
              <a:rPr lang="en-GB" altLang="en-US" sz="1100" smtClean="0">
                <a:ea typeface="Calibri" pitchFamily="34" charset="0"/>
                <a:cs typeface="Arial" pitchFamily="34" charset="0"/>
              </a:rPr>
              <a:t>They understood  very well that </a:t>
            </a:r>
            <a:r>
              <a:rPr lang="en-GB" altLang="en-US" sz="1100" b="1" smtClean="0">
                <a:ea typeface="Calibri" pitchFamily="34" charset="0"/>
                <a:cs typeface="Arial" pitchFamily="34" charset="0"/>
              </a:rPr>
              <a:t>individuals’ responses to their particular circumstances </a:t>
            </a:r>
            <a:r>
              <a:rPr lang="en-GB" altLang="en-US" sz="1100" smtClean="0">
                <a:ea typeface="Calibri" pitchFamily="34" charset="0"/>
                <a:cs typeface="Arial" pitchFamily="34" charset="0"/>
              </a:rPr>
              <a:t>are complex and result in a downward spiral, where behaviours  can lead to or </a:t>
            </a:r>
            <a:r>
              <a:rPr lang="en-GB" altLang="en-US" sz="1100" b="1" smtClean="0">
                <a:ea typeface="Calibri" pitchFamily="34" charset="0"/>
                <a:cs typeface="Arial" pitchFamily="34" charset="0"/>
              </a:rPr>
              <a:t>compound</a:t>
            </a:r>
            <a:r>
              <a:rPr lang="en-GB" altLang="en-US" sz="1100" smtClean="0">
                <a:ea typeface="Calibri" pitchFamily="34" charset="0"/>
                <a:cs typeface="Arial" pitchFamily="34" charset="0"/>
              </a:rPr>
              <a:t> illness or long term conditions</a:t>
            </a:r>
            <a:r>
              <a:rPr lang="en-GB" altLang="en-US" sz="1100" b="1" smtClean="0">
                <a:ea typeface="Calibri" pitchFamily="34" charset="0"/>
                <a:cs typeface="Arial" pitchFamily="34" charset="0"/>
              </a:rPr>
              <a:t>,  disconnect </a:t>
            </a:r>
            <a:r>
              <a:rPr lang="en-GB" altLang="en-US" sz="1100" smtClean="0">
                <a:ea typeface="Calibri" pitchFamily="34" charset="0"/>
                <a:cs typeface="Arial" pitchFamily="34" charset="0"/>
              </a:rPr>
              <a:t>people from families, work and communities, </a:t>
            </a:r>
            <a:r>
              <a:rPr lang="en-GB" altLang="en-US" sz="1100" b="1" smtClean="0">
                <a:ea typeface="Calibri" pitchFamily="34" charset="0"/>
                <a:cs typeface="Arial" pitchFamily="34" charset="0"/>
              </a:rPr>
              <a:t>entrench social isolation and stigma</a:t>
            </a:r>
            <a:r>
              <a:rPr lang="en-GB" altLang="en-US" sz="1100" smtClean="0">
                <a:ea typeface="Calibri" pitchFamily="34" charset="0"/>
                <a:cs typeface="Arial" pitchFamily="34" charset="0"/>
              </a:rPr>
              <a:t>.  </a:t>
            </a:r>
          </a:p>
          <a:p>
            <a:pPr>
              <a:lnSpc>
                <a:spcPct val="115000"/>
              </a:lnSpc>
              <a:buFont typeface="+mj-lt"/>
              <a:buNone/>
            </a:pPr>
            <a:endParaRPr lang="en-GB" altLang="en-US" sz="1100" smtClean="0">
              <a:ea typeface="Calibri" pitchFamily="34" charset="0"/>
              <a:cs typeface="Arial" pitchFamily="34" charset="0"/>
            </a:endParaRPr>
          </a:p>
          <a:p>
            <a:pPr>
              <a:lnSpc>
                <a:spcPct val="115000"/>
              </a:lnSpc>
              <a:buFont typeface="+mj-lt"/>
              <a:buNone/>
            </a:pPr>
            <a:r>
              <a:rPr lang="en-GB" altLang="en-US" sz="1100" smtClean="0">
                <a:ea typeface="Calibri" pitchFamily="34" charset="0"/>
                <a:cs typeface="Arial" pitchFamily="34" charset="0"/>
              </a:rPr>
              <a:t>And they also highlighted the knock on effect on </a:t>
            </a:r>
            <a:r>
              <a:rPr lang="en-GB" altLang="en-US" sz="1100" b="1" smtClean="0">
                <a:ea typeface="Calibri" pitchFamily="34" charset="0"/>
                <a:cs typeface="Arial" pitchFamily="34" charset="0"/>
              </a:rPr>
              <a:t>carers’ health</a:t>
            </a:r>
            <a:r>
              <a:rPr lang="en-GB" altLang="en-US" sz="1100" smtClean="0">
                <a:ea typeface="Calibri" pitchFamily="34" charset="0"/>
                <a:cs typeface="Arial" pitchFamily="34" charset="0"/>
              </a:rPr>
              <a:t>, that health inequalities affects the whole family not just the individual. </a:t>
            </a:r>
          </a:p>
          <a:p>
            <a:pPr>
              <a:lnSpc>
                <a:spcPct val="115000"/>
              </a:lnSpc>
              <a:buFont typeface="+mj-lt"/>
              <a:buNone/>
            </a:pPr>
            <a:endParaRPr lang="en-GB" altLang="en-US" sz="1100" smtClean="0">
              <a:ea typeface="Calibri" pitchFamily="34" charset="0"/>
              <a:cs typeface="Arial" pitchFamily="34" charset="0"/>
            </a:endParaRPr>
          </a:p>
          <a:p>
            <a:pPr>
              <a:lnSpc>
                <a:spcPct val="115000"/>
              </a:lnSpc>
              <a:buFont typeface="+mj-lt"/>
              <a:buNone/>
            </a:pPr>
            <a:endParaRPr lang="en-GB" altLang="en-US" sz="1100" smtClean="0">
              <a:ea typeface="Calibri" pitchFamily="34" charset="0"/>
              <a:cs typeface="Arial" pitchFamily="34"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9529F61-D796-4142-8AB7-EB9028074BD6}" type="slidenum">
              <a:rPr lang="en-GB" altLang="en-US" smtClean="0">
                <a:solidFill>
                  <a:srgbClr val="000000"/>
                </a:solidFill>
                <a:latin typeface="Frutiger LT Std 45 Light" pitchFamily="34" charset="0"/>
              </a:rPr>
              <a:pPr eaLnBrk="1" hangingPunct="1">
                <a:spcBef>
                  <a:spcPct val="0"/>
                </a:spcBef>
              </a:pPr>
              <a:t>6</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885825" y="787400"/>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15000"/>
              </a:lnSpc>
              <a:buFont typeface="+mj-lt"/>
              <a:buNone/>
            </a:pPr>
            <a:r>
              <a:rPr lang="en-GB" altLang="en-US" smtClean="0">
                <a:ea typeface="Calibri" pitchFamily="34" charset="0"/>
                <a:cs typeface="Times New Roman" pitchFamily="18" charset="0"/>
              </a:rPr>
              <a:t>At the same event and subsequent events we’ve asked participants to articulate </a:t>
            </a:r>
            <a:r>
              <a:rPr lang="en-GB" altLang="en-US" b="1" smtClean="0">
                <a:ea typeface="Calibri" pitchFamily="34" charset="0"/>
                <a:cs typeface="Times New Roman" pitchFamily="18" charset="0"/>
              </a:rPr>
              <a:t>what their organisation is doing </a:t>
            </a:r>
            <a:r>
              <a:rPr lang="en-GB" altLang="en-US" smtClean="0">
                <a:ea typeface="Calibri" pitchFamily="34" charset="0"/>
                <a:cs typeface="Times New Roman" pitchFamily="18" charset="0"/>
              </a:rPr>
              <a:t>to tackle </a:t>
            </a:r>
            <a:r>
              <a:rPr lang="en-GB" altLang="en-US" b="1" smtClean="0">
                <a:ea typeface="Calibri" pitchFamily="34" charset="0"/>
                <a:cs typeface="Times New Roman" pitchFamily="18" charset="0"/>
              </a:rPr>
              <a:t>prevent, mitigate or undo </a:t>
            </a:r>
            <a:r>
              <a:rPr lang="en-GB" altLang="en-US" smtClean="0">
                <a:ea typeface="Calibri" pitchFamily="34" charset="0"/>
                <a:cs typeface="Times New Roman" pitchFamily="18" charset="0"/>
              </a:rPr>
              <a:t>health inequalities.  </a:t>
            </a:r>
          </a:p>
          <a:p>
            <a:pPr>
              <a:lnSpc>
                <a:spcPct val="115000"/>
              </a:lnSpc>
              <a:buFont typeface="+mj-lt"/>
              <a:buNone/>
            </a:pPr>
            <a:r>
              <a:rPr lang="en-GB" altLang="en-US" smtClean="0">
                <a:ea typeface="Calibri" pitchFamily="34" charset="0"/>
                <a:cs typeface="Times New Roman" pitchFamily="18" charset="0"/>
              </a:rPr>
              <a:t>We ‘ve always set the context for this question by explaining the </a:t>
            </a:r>
            <a:r>
              <a:rPr lang="en-GB" altLang="en-US" b="1" smtClean="0">
                <a:ea typeface="Calibri" pitchFamily="34" charset="0"/>
                <a:cs typeface="Times New Roman" pitchFamily="18" charset="0"/>
              </a:rPr>
              <a:t>fundamental causes </a:t>
            </a:r>
            <a:r>
              <a:rPr lang="en-GB" altLang="en-US" smtClean="0">
                <a:ea typeface="Calibri" pitchFamily="34" charset="0"/>
                <a:cs typeface="Times New Roman" pitchFamily="18" charset="0"/>
              </a:rPr>
              <a:t>of health inequalities and rehearsing NHS HS’s arguments that </a:t>
            </a:r>
            <a:r>
              <a:rPr lang="en-GB" altLang="en-US" b="1" smtClean="0">
                <a:ea typeface="Calibri" pitchFamily="34" charset="0"/>
                <a:cs typeface="Times New Roman" pitchFamily="18" charset="0"/>
              </a:rPr>
              <a:t>power, resources and money </a:t>
            </a:r>
            <a:r>
              <a:rPr lang="en-GB" altLang="en-US" smtClean="0">
                <a:ea typeface="Calibri" pitchFamily="34" charset="0"/>
                <a:cs typeface="Times New Roman" pitchFamily="18" charset="0"/>
              </a:rPr>
              <a:t>have to be shifted, if the inequality gap is to be narrowed. </a:t>
            </a:r>
          </a:p>
          <a:p>
            <a:pPr>
              <a:lnSpc>
                <a:spcPct val="115000"/>
              </a:lnSpc>
              <a:buFont typeface="+mj-lt"/>
              <a:buNone/>
            </a:pPr>
            <a:r>
              <a:rPr lang="en-GB" altLang="en-US" smtClean="0">
                <a:ea typeface="Calibri" pitchFamily="34" charset="0"/>
                <a:cs typeface="Times New Roman" pitchFamily="18" charset="0"/>
              </a:rPr>
              <a:t>Our participants’ responses  always focuses most strongly their role in creating </a:t>
            </a:r>
            <a:r>
              <a:rPr lang="en-GB" altLang="en-US" b="1" smtClean="0">
                <a:ea typeface="Calibri" pitchFamily="34" charset="0"/>
                <a:cs typeface="Times New Roman" pitchFamily="18" charset="0"/>
              </a:rPr>
              <a:t>social capital, building networks and providing or levering additional resources and support </a:t>
            </a:r>
            <a:r>
              <a:rPr lang="en-GB" altLang="en-US" smtClean="0">
                <a:ea typeface="Calibri" pitchFamily="34" charset="0"/>
                <a:cs typeface="Times New Roman" pitchFamily="18" charset="0"/>
              </a:rPr>
              <a:t>for people at a local level. In effect, </a:t>
            </a:r>
            <a:r>
              <a:rPr lang="en-GB" altLang="en-US" b="1" smtClean="0">
                <a:ea typeface="Calibri" pitchFamily="34" charset="0"/>
                <a:cs typeface="Times New Roman" pitchFamily="18" charset="0"/>
              </a:rPr>
              <a:t>shifting power </a:t>
            </a:r>
            <a:r>
              <a:rPr lang="en-GB" altLang="en-US" smtClean="0">
                <a:ea typeface="Calibri" pitchFamily="34" charset="0"/>
                <a:cs typeface="Times New Roman" pitchFamily="18" charset="0"/>
              </a:rPr>
              <a:t>towards individuals and communities. </a:t>
            </a:r>
          </a:p>
          <a:p>
            <a:pPr>
              <a:lnSpc>
                <a:spcPct val="115000"/>
              </a:lnSpc>
              <a:buFont typeface="+mj-lt"/>
              <a:buNone/>
            </a:pPr>
            <a:r>
              <a:rPr lang="en-GB" altLang="en-US" smtClean="0">
                <a:ea typeface="Calibri" pitchFamily="34" charset="0"/>
                <a:cs typeface="Times New Roman" pitchFamily="18" charset="0"/>
              </a:rPr>
              <a:t>They also talk </a:t>
            </a:r>
            <a:r>
              <a:rPr lang="en-GB" altLang="en-US" b="1" smtClean="0">
                <a:ea typeface="Calibri" pitchFamily="34" charset="0"/>
                <a:cs typeface="Times New Roman" pitchFamily="18" charset="0"/>
              </a:rPr>
              <a:t>about targeting interventions at those furthest from mainstream</a:t>
            </a:r>
            <a:r>
              <a:rPr lang="en-GB" altLang="en-US" smtClean="0">
                <a:ea typeface="Calibri" pitchFamily="34" charset="0"/>
                <a:cs typeface="Times New Roman" pitchFamily="18" charset="0"/>
              </a:rPr>
              <a:t> help, as you would expect the third sector to do.</a:t>
            </a:r>
          </a:p>
          <a:p>
            <a:pPr>
              <a:lnSpc>
                <a:spcPct val="115000"/>
              </a:lnSpc>
              <a:buFont typeface="+mj-lt"/>
              <a:buNone/>
            </a:pPr>
            <a:r>
              <a:rPr lang="en-GB" altLang="en-US" smtClean="0">
                <a:ea typeface="Calibri" pitchFamily="34" charset="0"/>
                <a:cs typeface="Times New Roman" pitchFamily="18" charset="0"/>
              </a:rPr>
              <a:t>Less encouragingly, many feel their contribution to  transformational change at a more strategic, national level is currently limited, partly for reasons of capacity, but largely because they don’t feel considered to be an </a:t>
            </a:r>
            <a:r>
              <a:rPr lang="en-GB" altLang="en-US" b="1" smtClean="0">
                <a:ea typeface="Calibri" pitchFamily="34" charset="0"/>
                <a:cs typeface="Times New Roman" pitchFamily="18" charset="0"/>
              </a:rPr>
              <a:t>equal partner </a:t>
            </a:r>
            <a:r>
              <a:rPr lang="en-GB" altLang="en-US" smtClean="0">
                <a:ea typeface="Calibri" pitchFamily="34" charset="0"/>
                <a:cs typeface="Times New Roman" pitchFamily="18" charset="0"/>
              </a:rPr>
              <a:t>by the statutory sector. </a:t>
            </a:r>
          </a:p>
          <a:p>
            <a:pPr>
              <a:lnSpc>
                <a:spcPct val="115000"/>
              </a:lnSpc>
              <a:buFont typeface="+mj-lt"/>
              <a:buNone/>
            </a:pPr>
            <a:r>
              <a:rPr lang="en-GB" altLang="en-US" smtClean="0">
                <a:ea typeface="Calibri" pitchFamily="34" charset="0"/>
                <a:cs typeface="Times New Roman" pitchFamily="18" charset="0"/>
              </a:rPr>
              <a:t>They expressed huge appetite for working up </a:t>
            </a:r>
            <a:r>
              <a:rPr lang="en-GB" altLang="en-US" b="1" smtClean="0">
                <a:ea typeface="Calibri" pitchFamily="34" charset="0"/>
                <a:cs typeface="Times New Roman" pitchFamily="18" charset="0"/>
              </a:rPr>
              <a:t>much better evidence to demonstrate what is working well</a:t>
            </a:r>
            <a:r>
              <a:rPr lang="en-GB" altLang="en-US" smtClean="0">
                <a:ea typeface="Calibri" pitchFamily="34" charset="0"/>
                <a:cs typeface="Times New Roman" pitchFamily="18" charset="0"/>
              </a:rPr>
              <a:t>, because they know they have important learning  to undertake and to share. </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CE93C8E-9D5A-451E-B73B-F4127002E570}" type="slidenum">
              <a:rPr lang="en-GB" altLang="en-US" smtClean="0">
                <a:solidFill>
                  <a:srgbClr val="000000"/>
                </a:solidFill>
                <a:latin typeface="Frutiger LT Std 45 Light" pitchFamily="34" charset="0"/>
              </a:rPr>
              <a:pPr eaLnBrk="1" hangingPunct="1">
                <a:spcBef>
                  <a:spcPct val="0"/>
                </a:spcBef>
              </a:pPr>
              <a:t>7</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958850" y="860425"/>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xfrm>
            <a:off x="454025" y="4603750"/>
            <a:ext cx="5976938"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100" smtClean="0">
                <a:latin typeface="Arial" pitchFamily="34" charset="0"/>
                <a:cs typeface="Arial" pitchFamily="34" charset="0"/>
              </a:rPr>
              <a:t>Moving on, I want to quickly give some practical exemplars of third sector initiatives that I think illustrate how our sector prevents, mitigates and undoes inequalities. </a:t>
            </a:r>
          </a:p>
          <a:p>
            <a:r>
              <a:rPr lang="en-GB" altLang="en-US" sz="1100" smtClean="0">
                <a:latin typeface="Arial" pitchFamily="34" charset="0"/>
                <a:cs typeface="Arial" pitchFamily="34" charset="0"/>
              </a:rPr>
              <a:t>I’ve taken as themes three of the priority areas for action from the </a:t>
            </a:r>
            <a:r>
              <a:rPr lang="en-GB" altLang="en-US" sz="1100" b="1" smtClean="0">
                <a:latin typeface="Arial" pitchFamily="34" charset="0"/>
                <a:cs typeface="Arial" pitchFamily="34" charset="0"/>
              </a:rPr>
              <a:t>Task Force </a:t>
            </a:r>
            <a:r>
              <a:rPr lang="en-GB" altLang="en-US" sz="1100" smtClean="0">
                <a:latin typeface="Arial" pitchFamily="34" charset="0"/>
                <a:cs typeface="Arial" pitchFamily="34" charset="0"/>
              </a:rPr>
              <a:t>report reviewing </a:t>
            </a:r>
            <a:r>
              <a:rPr lang="en-GB" altLang="en-US" sz="1100" b="1" smtClean="0">
                <a:latin typeface="Arial" pitchFamily="34" charset="0"/>
                <a:cs typeface="Arial" pitchFamily="34" charset="0"/>
              </a:rPr>
              <a:t>Equally Well</a:t>
            </a:r>
            <a:r>
              <a:rPr lang="en-GB" altLang="en-US" sz="1100" smtClean="0">
                <a:latin typeface="Arial" pitchFamily="34" charset="0"/>
                <a:cs typeface="Arial" pitchFamily="34" charset="0"/>
              </a:rPr>
              <a:t>.</a:t>
            </a:r>
          </a:p>
          <a:p>
            <a:r>
              <a:rPr lang="en-GB" altLang="en-US" sz="1100" smtClean="0">
                <a:latin typeface="Arial" pitchFamily="34" charset="0"/>
                <a:cs typeface="Arial" pitchFamily="34" charset="0"/>
              </a:rPr>
              <a:t>Firstly, the TF prioritises </a:t>
            </a:r>
            <a:r>
              <a:rPr lang="en-GB" altLang="en-US" sz="1100" smtClean="0">
                <a:solidFill>
                  <a:srgbClr val="000000"/>
                </a:solidFill>
                <a:latin typeface="Arial" pitchFamily="34" charset="0"/>
                <a:ea typeface="Verdana" pitchFamily="34" charset="0"/>
                <a:cs typeface="Arial" pitchFamily="34" charset="0"/>
              </a:rPr>
              <a:t>the need to develop much greater </a:t>
            </a:r>
            <a:r>
              <a:rPr lang="en-GB" altLang="en-US" sz="1100" b="1" smtClean="0">
                <a:solidFill>
                  <a:srgbClr val="000000"/>
                </a:solidFill>
                <a:latin typeface="Arial" pitchFamily="34" charset="0"/>
                <a:ea typeface="Verdana" pitchFamily="34" charset="0"/>
                <a:cs typeface="Arial" pitchFamily="34" charset="0"/>
              </a:rPr>
              <a:t>social capital </a:t>
            </a:r>
            <a:r>
              <a:rPr lang="en-GB" altLang="en-US" sz="1100" smtClean="0">
                <a:solidFill>
                  <a:srgbClr val="000000"/>
                </a:solidFill>
                <a:latin typeface="Arial" pitchFamily="34" charset="0"/>
                <a:ea typeface="Verdana" pitchFamily="34" charset="0"/>
                <a:cs typeface="Arial" pitchFamily="34" charset="0"/>
              </a:rPr>
              <a:t>in those communities worst affected by inequalities, because social capital is associated with </a:t>
            </a:r>
            <a:r>
              <a:rPr lang="en-GB" altLang="en-US" sz="1100" b="1" smtClean="0">
                <a:solidFill>
                  <a:srgbClr val="000000"/>
                </a:solidFill>
                <a:latin typeface="Arial" pitchFamily="34" charset="0"/>
                <a:ea typeface="Verdana" pitchFamily="34" charset="0"/>
                <a:cs typeface="Arial" pitchFamily="34" charset="0"/>
              </a:rPr>
              <a:t>higher educational achievement, better employment, lower crime – and with better health</a:t>
            </a:r>
            <a:r>
              <a:rPr lang="en-GB" altLang="en-US" sz="1100" smtClean="0">
                <a:solidFill>
                  <a:srgbClr val="000000"/>
                </a:solidFill>
                <a:latin typeface="Arial" pitchFamily="34" charset="0"/>
                <a:ea typeface="Verdana" pitchFamily="34" charset="0"/>
                <a:cs typeface="Arial" pitchFamily="34" charset="0"/>
              </a:rPr>
              <a:t>. </a:t>
            </a:r>
          </a:p>
          <a:p>
            <a:endParaRPr lang="en-GB" altLang="en-US" sz="1100" smtClean="0">
              <a:latin typeface="Arial" pitchFamily="34" charset="0"/>
              <a:cs typeface="Arial" pitchFamily="34" charset="0"/>
            </a:endParaRPr>
          </a:p>
          <a:p>
            <a:r>
              <a:rPr lang="en-GB" altLang="en-US" sz="1100" smtClean="0">
                <a:latin typeface="Arial" pitchFamily="34" charset="0"/>
                <a:cs typeface="Arial" pitchFamily="34" charset="0"/>
              </a:rPr>
              <a:t>My first example here is </a:t>
            </a:r>
            <a:r>
              <a:rPr lang="en-GB" altLang="en-US" sz="1100" b="1" smtClean="0">
                <a:latin typeface="Arial" pitchFamily="34" charset="0"/>
                <a:cs typeface="Arial" pitchFamily="34" charset="0"/>
              </a:rPr>
              <a:t>Scottish Families affected by Drugs</a:t>
            </a:r>
            <a:r>
              <a:rPr lang="en-GB" altLang="en-US" sz="1100" smtClean="0">
                <a:latin typeface="Arial" pitchFamily="34" charset="0"/>
                <a:cs typeface="Arial" pitchFamily="34" charset="0"/>
              </a:rPr>
              <a:t>, an organisation that supports families where someone’s abuse of drugs impacts on the whole family’s health. In these situations, family members often become very isolated from support systems, they are weighed down by the stigma of having a drug user in the family, encounter barriers in accessing services, can be ostracised by neighbours/community. </a:t>
            </a:r>
          </a:p>
          <a:p>
            <a:endParaRPr lang="en-GB" altLang="en-US" sz="1100" smtClean="0">
              <a:latin typeface="Arial" pitchFamily="34" charset="0"/>
              <a:cs typeface="Arial" pitchFamily="34" charset="0"/>
            </a:endParaRPr>
          </a:p>
          <a:p>
            <a:r>
              <a:rPr lang="en-GB" altLang="en-US" sz="1100" smtClean="0">
                <a:latin typeface="Arial" pitchFamily="34" charset="0"/>
                <a:cs typeface="Arial" pitchFamily="34" charset="0"/>
              </a:rPr>
              <a:t>SFAD run family support groups, which enable people to meet with others in same situation, build connections, find strength and confidence from others, get support to access help. </a:t>
            </a:r>
          </a:p>
          <a:p>
            <a:endParaRPr lang="en-GB" altLang="en-US" sz="1100" smtClean="0">
              <a:latin typeface="Arial" pitchFamily="34" charset="0"/>
              <a:cs typeface="Arial" pitchFamily="34" charset="0"/>
            </a:endParaRPr>
          </a:p>
          <a:p>
            <a:r>
              <a:rPr lang="en-GB" altLang="en-US" sz="1100" smtClean="0">
                <a:latin typeface="Arial" pitchFamily="34" charset="0"/>
                <a:cs typeface="Arial" pitchFamily="34" charset="0"/>
              </a:rPr>
              <a:t>Also based in West of Scotland is </a:t>
            </a:r>
            <a:r>
              <a:rPr lang="en-GB" altLang="en-US" sz="1100" b="1" smtClean="0">
                <a:latin typeface="Arial" pitchFamily="34" charset="0"/>
                <a:cs typeface="Arial" pitchFamily="34" charset="0"/>
              </a:rPr>
              <a:t>Neighbourhood Networks</a:t>
            </a:r>
            <a:r>
              <a:rPr lang="en-GB" altLang="en-US" sz="1100" smtClean="0">
                <a:latin typeface="Arial" pitchFamily="34" charset="0"/>
                <a:cs typeface="Arial" pitchFamily="34" charset="0"/>
              </a:rPr>
              <a:t>, which brings together people facing similar challenges in small groups at a community level, creating a self-supporting network that builds encourages skill sharing and builds people’s confidence to undertake activities in the community. </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993F752-9DB3-459C-9C03-3E335772EC75}" type="slidenum">
              <a:rPr lang="en-GB" altLang="en-US" smtClean="0">
                <a:solidFill>
                  <a:srgbClr val="000000"/>
                </a:solidFill>
                <a:latin typeface="Frutiger LT Std 45 Light" pitchFamily="34" charset="0"/>
              </a:rPr>
              <a:pPr eaLnBrk="1" hangingPunct="1">
                <a:spcBef>
                  <a:spcPct val="0"/>
                </a:spcBef>
              </a:pPr>
              <a:t>8</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246188" y="642938"/>
            <a:ext cx="3995737" cy="2997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xfrm>
            <a:off x="669925" y="3956050"/>
            <a:ext cx="5335588" cy="53721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dirty="0" smtClean="0">
                <a:latin typeface="Arial" panose="020B0604020202020204" pitchFamily="34" charset="0"/>
                <a:cs typeface="Arial" panose="020B0604020202020204" pitchFamily="34" charset="0"/>
              </a:rPr>
              <a:t>The TF has also </a:t>
            </a:r>
            <a:r>
              <a:rPr lang="en-US" altLang="en-US" dirty="0" err="1" smtClean="0">
                <a:latin typeface="Arial" panose="020B0604020202020204" pitchFamily="34" charset="0"/>
                <a:cs typeface="Arial" panose="020B0604020202020204" pitchFamily="34" charset="0"/>
              </a:rPr>
              <a:t>prioritised</a:t>
            </a:r>
            <a:r>
              <a:rPr lang="en-US" altLang="en-US" dirty="0" smtClean="0">
                <a:latin typeface="Arial" panose="020B0604020202020204" pitchFamily="34" charset="0"/>
                <a:cs typeface="Arial" panose="020B0604020202020204" pitchFamily="34" charset="0"/>
              </a:rPr>
              <a:t> the </a:t>
            </a:r>
            <a:r>
              <a:rPr lang="en-US" altLang="en-US" b="1" dirty="0" smtClean="0">
                <a:latin typeface="Arial" panose="020B0604020202020204" pitchFamily="34" charset="0"/>
                <a:cs typeface="Arial" panose="020B0604020202020204" pitchFamily="34" charset="0"/>
              </a:rPr>
              <a:t>creation and sustaining of good places </a:t>
            </a:r>
            <a:r>
              <a:rPr lang="en-US" altLang="en-US" dirty="0" smtClean="0">
                <a:latin typeface="Arial" panose="020B0604020202020204" pitchFamily="34" charset="0"/>
                <a:cs typeface="Arial" panose="020B0604020202020204" pitchFamily="34" charset="0"/>
              </a:rPr>
              <a:t>– introducing a </a:t>
            </a:r>
            <a:r>
              <a:rPr lang="en-US" altLang="en-US" b="1" dirty="0" smtClean="0">
                <a:latin typeface="Arial" panose="020B0604020202020204" pitchFamily="34" charset="0"/>
                <a:cs typeface="Arial" panose="020B0604020202020204" pitchFamily="34" charset="0"/>
              </a:rPr>
              <a:t>Place Standard</a:t>
            </a:r>
            <a:r>
              <a:rPr lang="en-US" altLang="en-US" dirty="0" smtClean="0">
                <a:latin typeface="Arial" panose="020B0604020202020204" pitchFamily="34" charset="0"/>
                <a:cs typeface="Arial" panose="020B0604020202020204" pitchFamily="34" charset="0"/>
              </a:rPr>
              <a:t>. </a:t>
            </a:r>
          </a:p>
          <a:p>
            <a:pPr eaLnBrk="1" hangingPunct="1">
              <a:spcBef>
                <a:spcPct val="0"/>
              </a:spcBef>
              <a:defRPr/>
            </a:pPr>
            <a:endParaRPr lang="en-US" altLang="en-US" dirty="0">
              <a:latin typeface="Arial" panose="020B0604020202020204" pitchFamily="34" charset="0"/>
              <a:cs typeface="Arial" panose="020B0604020202020204" pitchFamily="34" charset="0"/>
            </a:endParaRPr>
          </a:p>
          <a:p>
            <a:pPr eaLnBrk="1" hangingPunct="1">
              <a:spcBef>
                <a:spcPct val="0"/>
              </a:spcBef>
              <a:defRPr/>
            </a:pPr>
            <a:r>
              <a:rPr lang="en-US" altLang="en-US" b="1" dirty="0" smtClean="0">
                <a:latin typeface="Arial" panose="020B0604020202020204" pitchFamily="34" charset="0"/>
                <a:cs typeface="Arial" panose="020B0604020202020204" pitchFamily="34" charset="0"/>
              </a:rPr>
              <a:t>Living Streets</a:t>
            </a:r>
            <a:r>
              <a:rPr lang="en-US" altLang="en-US" dirty="0" smtClean="0">
                <a:latin typeface="Arial" panose="020B0604020202020204" pitchFamily="34" charset="0"/>
                <a:cs typeface="Arial" panose="020B0604020202020204" pitchFamily="34" charset="0"/>
              </a:rPr>
              <a:t>: Communities </a:t>
            </a:r>
            <a:r>
              <a:rPr lang="en-US" altLang="en-US" dirty="0">
                <a:latin typeface="Arial" panose="020B0604020202020204" pitchFamily="34" charset="0"/>
                <a:cs typeface="Arial" panose="020B0604020202020204" pitchFamily="34" charset="0"/>
              </a:rPr>
              <a:t>know best </a:t>
            </a:r>
            <a:r>
              <a:rPr lang="en-US" altLang="en-US" dirty="0" smtClean="0">
                <a:latin typeface="Arial" panose="020B0604020202020204" pitchFamily="34" charset="0"/>
                <a:cs typeface="Arial" panose="020B0604020202020204" pitchFamily="34" charset="0"/>
              </a:rPr>
              <a:t>and asset </a:t>
            </a:r>
            <a:r>
              <a:rPr lang="en-US" altLang="en-US" dirty="0">
                <a:latin typeface="Arial" panose="020B0604020202020204" pitchFamily="34" charset="0"/>
                <a:cs typeface="Arial" panose="020B0604020202020204" pitchFamily="34" charset="0"/>
              </a:rPr>
              <a:t>based approach, led by and enabling communities to shape how their streets work and are managed </a:t>
            </a:r>
            <a:endParaRPr lang="en-US" altLang="en-US" dirty="0" smtClean="0">
              <a:latin typeface="Arial" panose="020B0604020202020204" pitchFamily="34" charset="0"/>
              <a:cs typeface="Arial" panose="020B0604020202020204" pitchFamily="34" charset="0"/>
            </a:endParaRPr>
          </a:p>
          <a:p>
            <a:pPr lvl="1" eaLnBrk="1" hangingPunct="1">
              <a:spcBef>
                <a:spcPct val="0"/>
              </a:spcBef>
              <a:defRPr/>
            </a:pPr>
            <a:endParaRPr lang="en-US" altLang="en-US" dirty="0" smtClean="0">
              <a:latin typeface="Arial" panose="020B0604020202020204" pitchFamily="34" charset="0"/>
              <a:cs typeface="Arial" panose="020B0604020202020204" pitchFamily="34" charset="0"/>
            </a:endParaRPr>
          </a:p>
          <a:p>
            <a:pPr marL="628650" lvl="1" indent="-171450" eaLnBrk="1" hangingPunct="1">
              <a:spcBef>
                <a:spcPct val="0"/>
              </a:spcBef>
              <a:buFont typeface="Arial" panose="020B0604020202020204" pitchFamily="34" charset="0"/>
              <a:buChar char="•"/>
              <a:defRPr/>
            </a:pPr>
            <a:r>
              <a:rPr lang="en-US" altLang="en-US" dirty="0" smtClean="0">
                <a:latin typeface="Arial" panose="020B0604020202020204" pitchFamily="34" charset="0"/>
                <a:cs typeface="Arial" panose="020B0604020202020204" pitchFamily="34" charset="0"/>
              </a:rPr>
              <a:t>Those who depend most on local streets for transport, leisure and health needs most  have the worst traffic pollution, road safety dangers, poorest quality environment. Especially the young and old. </a:t>
            </a:r>
          </a:p>
          <a:p>
            <a:pPr marL="628650" lvl="1" indent="-171450" eaLnBrk="1" hangingPunct="1">
              <a:spcBef>
                <a:spcPct val="0"/>
              </a:spcBef>
              <a:buFont typeface="Arial" panose="020B0604020202020204" pitchFamily="34" charset="0"/>
              <a:buChar char="•"/>
              <a:defRPr/>
            </a:pPr>
            <a:r>
              <a:rPr lang="en-US" altLang="en-US" dirty="0" smtClean="0">
                <a:latin typeface="Arial" panose="020B0604020202020204" pitchFamily="34" charset="0"/>
                <a:cs typeface="Arial" panose="020B0604020202020204" pitchFamily="34" charset="0"/>
              </a:rPr>
              <a:t>45% of adults on low incomes walk to work compared to 13% overall. 50% households in Glasgow and Dundee have no access to a car. </a:t>
            </a:r>
          </a:p>
          <a:p>
            <a:pPr eaLnBrk="1" hangingPunct="1">
              <a:spcBef>
                <a:spcPct val="0"/>
              </a:spcBef>
              <a:buFont typeface="Arial" panose="020B0604020202020204" pitchFamily="34" charset="0"/>
              <a:buNone/>
              <a:defRPr/>
            </a:pPr>
            <a:endParaRPr lang="en-US" altLang="en-US" b="1" dirty="0" smtClean="0">
              <a:latin typeface="Arial" panose="020B0604020202020204" pitchFamily="34" charset="0"/>
              <a:cs typeface="Arial" panose="020B0604020202020204" pitchFamily="34" charset="0"/>
            </a:endParaRPr>
          </a:p>
          <a:p>
            <a:pPr eaLnBrk="1" hangingPunct="1">
              <a:spcBef>
                <a:spcPct val="0"/>
              </a:spcBef>
              <a:buFont typeface="Arial" panose="020B0604020202020204" pitchFamily="34" charset="0"/>
              <a:buNone/>
              <a:defRPr/>
            </a:pPr>
            <a:r>
              <a:rPr lang="en-US" altLang="en-US" b="1" dirty="0" err="1" smtClean="0">
                <a:latin typeface="Arial" panose="020B0604020202020204" pitchFamily="34" charset="0"/>
                <a:cs typeface="Arial" panose="020B0604020202020204" pitchFamily="34" charset="0"/>
              </a:rPr>
              <a:t>Tullibody</a:t>
            </a:r>
            <a:r>
              <a:rPr lang="en-US" altLang="en-US" b="1" dirty="0" smtClean="0">
                <a:latin typeface="Arial" panose="020B0604020202020204" pitchFamily="34" charset="0"/>
                <a:cs typeface="Arial" panose="020B0604020202020204" pitchFamily="34" charset="0"/>
              </a:rPr>
              <a:t> Healthy Living </a:t>
            </a:r>
          </a:p>
          <a:p>
            <a:pPr eaLnBrk="1" hangingPunct="1">
              <a:spcBef>
                <a:spcPct val="0"/>
              </a:spcBef>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a:p>
            <a:pPr eaLnBrk="1" hangingPunct="1">
              <a:spcBef>
                <a:spcPct val="0"/>
              </a:spcBef>
              <a:buFont typeface="Arial" panose="020B0604020202020204" pitchFamily="34" charset="0"/>
              <a:buNone/>
              <a:defRPr/>
            </a:pPr>
            <a:r>
              <a:rPr lang="en-US" altLang="en-US" dirty="0" smtClean="0">
                <a:latin typeface="Arial" panose="020B0604020202020204" pitchFamily="34" charset="0"/>
                <a:cs typeface="Arial" panose="020B0604020202020204" pitchFamily="34" charset="0"/>
              </a:rPr>
              <a:t>Part of </a:t>
            </a:r>
            <a:r>
              <a:rPr lang="en-US" altLang="en-US" b="1" dirty="0" smtClean="0">
                <a:latin typeface="Arial" panose="020B0604020202020204" pitchFamily="34" charset="0"/>
                <a:cs typeface="Arial" panose="020B0604020202020204" pitchFamily="34" charset="0"/>
              </a:rPr>
              <a:t>Clackmannanshire Healthier Living </a:t>
            </a:r>
            <a:r>
              <a:rPr lang="en-US" altLang="en-US" dirty="0" smtClean="0">
                <a:latin typeface="Arial" panose="020B0604020202020204" pitchFamily="34" charset="0"/>
                <a:cs typeface="Arial" panose="020B0604020202020204" pitchFamily="34" charset="0"/>
              </a:rPr>
              <a:t>and the Clackmannanshire Alliance, so a good example of community based partnership working. Shop front premises in </a:t>
            </a:r>
            <a:r>
              <a:rPr lang="en-US" altLang="en-US" dirty="0" err="1" smtClean="0">
                <a:latin typeface="Arial" panose="020B0604020202020204" pitchFamily="34" charset="0"/>
                <a:cs typeface="Arial" panose="020B0604020202020204" pitchFamily="34" charset="0"/>
              </a:rPr>
              <a:t>Tullibody</a:t>
            </a:r>
            <a:r>
              <a:rPr lang="en-US" altLang="en-US" dirty="0" smtClean="0">
                <a:latin typeface="Arial" panose="020B0604020202020204" pitchFamily="34" charset="0"/>
                <a:cs typeface="Arial" panose="020B0604020202020204" pitchFamily="34" charset="0"/>
              </a:rPr>
              <a:t>, and are specifically focused on tackling health inequalities - they use </a:t>
            </a:r>
            <a:r>
              <a:rPr lang="en-US" altLang="en-US" b="1" dirty="0" smtClean="0">
                <a:latin typeface="Arial" panose="020B0604020202020204" pitchFamily="34" charset="0"/>
                <a:cs typeface="Arial" panose="020B0604020202020204" pitchFamily="34" charset="0"/>
              </a:rPr>
              <a:t>community development approaches </a:t>
            </a:r>
            <a:r>
              <a:rPr lang="en-US" altLang="en-US" dirty="0" smtClean="0">
                <a:latin typeface="Arial" panose="020B0604020202020204" pitchFamily="34" charset="0"/>
                <a:cs typeface="Arial" panose="020B0604020202020204" pitchFamily="34" charset="0"/>
              </a:rPr>
              <a:t>to reduce social isolation, support people to reconnect to their community, eat well and undertake exercise. </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1C14FCB-015D-4113-B22E-9B11AB228E11}" type="slidenum">
              <a:rPr lang="en-GB" altLang="en-US" smtClean="0">
                <a:solidFill>
                  <a:srgbClr val="000000"/>
                </a:solidFill>
                <a:latin typeface="Frutiger LT Std 45 Light" pitchFamily="34" charset="0"/>
              </a:rPr>
              <a:pPr eaLnBrk="1" hangingPunct="1">
                <a:spcBef>
                  <a:spcPct val="0"/>
                </a:spcBef>
              </a:pPr>
              <a:t>9</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xfrm>
            <a:off x="742950" y="4676775"/>
            <a:ext cx="5335588"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100" smtClean="0">
                <a:latin typeface="Arial" pitchFamily="34" charset="0"/>
                <a:cs typeface="Arial" pitchFamily="34" charset="0"/>
              </a:rPr>
              <a:t>The TF also recommended that a </a:t>
            </a:r>
            <a:r>
              <a:rPr lang="en-US" altLang="en-US" sz="1100" b="1" smtClean="0">
                <a:latin typeface="Arial" pitchFamily="34" charset="0"/>
                <a:cs typeface="Arial" pitchFamily="34" charset="0"/>
              </a:rPr>
              <a:t>life course approach </a:t>
            </a:r>
            <a:r>
              <a:rPr lang="en-US" altLang="en-US" sz="1100" smtClean="0">
                <a:latin typeface="Arial" pitchFamily="34" charset="0"/>
                <a:cs typeface="Arial" pitchFamily="34" charset="0"/>
              </a:rPr>
              <a:t>to health inequalities was valuable and seemed to  highlight age 15 as a crucial turning point in some young people’s lives. </a:t>
            </a:r>
          </a:p>
          <a:p>
            <a:pPr eaLnBrk="1" hangingPunct="1">
              <a:spcBef>
                <a:spcPct val="0"/>
              </a:spcBef>
            </a:pPr>
            <a:endParaRPr lang="en-US" altLang="en-US" sz="1100" smtClean="0">
              <a:latin typeface="Arial" pitchFamily="34" charset="0"/>
              <a:cs typeface="Arial" pitchFamily="34" charset="0"/>
            </a:endParaRPr>
          </a:p>
          <a:p>
            <a:pPr eaLnBrk="1" hangingPunct="1">
              <a:spcBef>
                <a:spcPct val="0"/>
              </a:spcBef>
            </a:pPr>
            <a:r>
              <a:rPr lang="en-US" altLang="en-US" sz="1100" b="1" smtClean="0">
                <a:latin typeface="Arial" pitchFamily="34" charset="0"/>
                <a:cs typeface="Arial" pitchFamily="34" charset="0"/>
              </a:rPr>
              <a:t>Fast Forward</a:t>
            </a:r>
          </a:p>
          <a:p>
            <a:pPr eaLnBrk="1" hangingPunct="1">
              <a:spcBef>
                <a:spcPct val="0"/>
              </a:spcBef>
            </a:pPr>
            <a:endParaRPr lang="en-US" altLang="en-US" sz="1100" smtClean="0">
              <a:latin typeface="Arial" pitchFamily="34" charset="0"/>
              <a:cs typeface="Arial" pitchFamily="34" charset="0"/>
            </a:endParaRPr>
          </a:p>
          <a:p>
            <a:pPr eaLnBrk="1" hangingPunct="1">
              <a:spcBef>
                <a:spcPct val="0"/>
              </a:spcBef>
            </a:pPr>
            <a:r>
              <a:rPr lang="en-US" altLang="en-US" sz="1100" smtClean="0">
                <a:latin typeface="Arial" pitchFamily="34" charset="0"/>
                <a:cs typeface="Arial" pitchFamily="34" charset="0"/>
              </a:rPr>
              <a:t>National charity: train and deploy young people themselves as </a:t>
            </a:r>
            <a:r>
              <a:rPr lang="en-US" altLang="en-US" sz="1100" b="1" smtClean="0">
                <a:latin typeface="Arial" pitchFamily="34" charset="0"/>
                <a:cs typeface="Arial" pitchFamily="34" charset="0"/>
              </a:rPr>
              <a:t>peer educators </a:t>
            </a:r>
            <a:r>
              <a:rPr lang="en-US" altLang="en-US" sz="1100" smtClean="0">
                <a:latin typeface="Arial" pitchFamily="34" charset="0"/>
                <a:cs typeface="Arial" pitchFamily="34" charset="0"/>
              </a:rPr>
              <a:t>to other young people, with the aim of </a:t>
            </a:r>
            <a:r>
              <a:rPr lang="en-US" altLang="en-US" sz="1100" b="1" smtClean="0">
                <a:latin typeface="Arial" pitchFamily="34" charset="0"/>
                <a:cs typeface="Arial" pitchFamily="34" charset="0"/>
              </a:rPr>
              <a:t>reducing harmful behaviours</a:t>
            </a:r>
            <a:r>
              <a:rPr lang="en-US" altLang="en-US" sz="1100" smtClean="0">
                <a:latin typeface="Arial" pitchFamily="34" charset="0"/>
                <a:cs typeface="Arial" pitchFamily="34" charset="0"/>
              </a:rPr>
              <a:t> involving alcohol, drugs or tobacco. </a:t>
            </a:r>
          </a:p>
          <a:p>
            <a:pPr eaLnBrk="1" hangingPunct="1">
              <a:spcBef>
                <a:spcPct val="0"/>
              </a:spcBef>
            </a:pPr>
            <a:endParaRPr lang="en-US" altLang="en-US" sz="1100" smtClean="0">
              <a:latin typeface="Arial" pitchFamily="34" charset="0"/>
              <a:cs typeface="Arial" pitchFamily="34" charset="0"/>
            </a:endParaRPr>
          </a:p>
          <a:p>
            <a:r>
              <a:rPr lang="en-GB" altLang="en-US" sz="1100" b="1" smtClean="0">
                <a:solidFill>
                  <a:srgbClr val="000000"/>
                </a:solidFill>
                <a:latin typeface="Arial" pitchFamily="34" charset="0"/>
                <a:cs typeface="Arial" pitchFamily="34" charset="0"/>
              </a:rPr>
              <a:t>Rowan Alba – Stramullion service: </a:t>
            </a:r>
          </a:p>
          <a:p>
            <a:endParaRPr lang="en-GB" altLang="en-US" sz="1100" smtClean="0">
              <a:solidFill>
                <a:srgbClr val="000000"/>
              </a:solidFill>
              <a:latin typeface="Arial" pitchFamily="34" charset="0"/>
              <a:cs typeface="Arial" pitchFamily="34" charset="0"/>
            </a:endParaRPr>
          </a:p>
          <a:p>
            <a:r>
              <a:rPr lang="en-GB" altLang="en-US" sz="1100" smtClean="0">
                <a:solidFill>
                  <a:srgbClr val="000000"/>
                </a:solidFill>
                <a:latin typeface="Arial" pitchFamily="34" charset="0"/>
                <a:cs typeface="Arial" pitchFamily="34" charset="0"/>
              </a:rPr>
              <a:t>Supported tenancies – young women 16+ - LAC, homeless, offenders, drugs/alcohol, chaotic. 10 years in West Pilton, partnership with CEC.  </a:t>
            </a:r>
          </a:p>
          <a:p>
            <a:r>
              <a:rPr lang="en-GB" altLang="en-US" sz="1100" smtClean="0">
                <a:solidFill>
                  <a:srgbClr val="000000"/>
                </a:solidFill>
                <a:latin typeface="Arial" pitchFamily="34" charset="0"/>
                <a:cs typeface="Arial" pitchFamily="34" charset="0"/>
              </a:rPr>
              <a:t>Care Inspectorate rated for user involvement and person centred approach.</a:t>
            </a:r>
          </a:p>
          <a:p>
            <a:pPr lvl="1"/>
            <a:r>
              <a:rPr lang="en-GB" altLang="en-US" sz="1100" smtClean="0">
                <a:solidFill>
                  <a:srgbClr val="000000"/>
                </a:solidFill>
                <a:latin typeface="Arial" pitchFamily="34" charset="0"/>
                <a:cs typeface="Arial" pitchFamily="34" charset="0"/>
              </a:rPr>
              <a:t>Provide:</a:t>
            </a:r>
          </a:p>
          <a:p>
            <a:pPr lvl="1"/>
            <a:r>
              <a:rPr lang="en-GB" altLang="en-US" sz="1100" smtClean="0">
                <a:solidFill>
                  <a:srgbClr val="000000"/>
                </a:solidFill>
                <a:latin typeface="Arial" pitchFamily="34" charset="0"/>
                <a:cs typeface="Arial" pitchFamily="34" charset="0"/>
              </a:rPr>
              <a:t>Welfare and benefits advice</a:t>
            </a:r>
          </a:p>
          <a:p>
            <a:pPr lvl="1"/>
            <a:r>
              <a:rPr lang="en-GB" altLang="en-US" sz="1100" smtClean="0">
                <a:solidFill>
                  <a:srgbClr val="000000"/>
                </a:solidFill>
                <a:latin typeface="Arial" pitchFamily="34" charset="0"/>
                <a:cs typeface="Arial" pitchFamily="34" charset="0"/>
              </a:rPr>
              <a:t>Budget and debt management</a:t>
            </a:r>
          </a:p>
          <a:p>
            <a:pPr lvl="1"/>
            <a:r>
              <a:rPr lang="en-GB" altLang="en-US" sz="1100" smtClean="0">
                <a:solidFill>
                  <a:srgbClr val="000000"/>
                </a:solidFill>
                <a:latin typeface="Arial" pitchFamily="34" charset="0"/>
                <a:cs typeface="Arial" pitchFamily="34" charset="0"/>
              </a:rPr>
              <a:t>Life skills training</a:t>
            </a:r>
          </a:p>
          <a:p>
            <a:pPr lvl="1"/>
            <a:r>
              <a:rPr lang="en-GB" altLang="en-US" sz="1100" smtClean="0">
                <a:solidFill>
                  <a:srgbClr val="000000"/>
                </a:solidFill>
                <a:latin typeface="Arial" pitchFamily="34" charset="0"/>
                <a:cs typeface="Arial" pitchFamily="34" charset="0"/>
              </a:rPr>
              <a:t>Social resettlement activities</a:t>
            </a:r>
          </a:p>
          <a:p>
            <a:pPr>
              <a:buFontTx/>
              <a:buChar char="•"/>
            </a:pPr>
            <a:endParaRPr lang="en-GB" altLang="en-US" smtClean="0">
              <a:solidFill>
                <a:srgbClr val="000000"/>
              </a:solidFill>
              <a:latin typeface="Arial" pitchFamily="34" charset="0"/>
              <a:cs typeface="Arial" pitchFamily="34" charset="0"/>
            </a:endParaRPr>
          </a:p>
          <a:p>
            <a:pPr>
              <a:buFontTx/>
              <a:buChar char="•"/>
            </a:pPr>
            <a:endParaRPr lang="en-GB" altLang="en-US" smtClean="0">
              <a:solidFill>
                <a:srgbClr val="000000"/>
              </a:solidFill>
              <a:latin typeface="Arial" pitchFamily="34" charset="0"/>
              <a:cs typeface="Arial" pitchFamily="34" charset="0"/>
            </a:endParaRPr>
          </a:p>
          <a:p>
            <a:pPr eaLnBrk="1" hangingPunct="1">
              <a:spcBef>
                <a:spcPct val="0"/>
              </a:spcBef>
            </a:pPr>
            <a:endParaRPr lang="en-US" altLang="en-US" smtClean="0">
              <a:solidFill>
                <a:srgbClr val="000000"/>
              </a:solidFill>
              <a:latin typeface="Arial" pitchFamily="34" charset="0"/>
              <a:cs typeface="Arial" pitchFamily="34" charset="0"/>
            </a:endParaRPr>
          </a:p>
          <a:p>
            <a:pPr eaLnBrk="1" hangingPunct="1">
              <a:spcBef>
                <a:spcPct val="0"/>
              </a:spcBef>
            </a:pPr>
            <a:endParaRPr lang="en-US" altLang="en-US" smtClean="0">
              <a:latin typeface="Arial" pitchFamily="34" charset="0"/>
              <a:cs typeface="Arial" pitchFamily="34" charset="0"/>
            </a:endParaRP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096E46B-3A75-4000-A596-63685AE63C6E}" type="slidenum">
              <a:rPr lang="en-GB" altLang="en-US" smtClean="0">
                <a:solidFill>
                  <a:srgbClr val="000000"/>
                </a:solidFill>
                <a:latin typeface="Frutiger LT Std 45 Light" pitchFamily="34" charset="0"/>
              </a:rPr>
              <a:pPr eaLnBrk="1" hangingPunct="1">
                <a:spcBef>
                  <a:spcPct val="0"/>
                </a:spcBef>
              </a:pPr>
              <a:t>10</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885825" y="787400"/>
            <a:ext cx="4960938"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15000"/>
              </a:lnSpc>
            </a:pPr>
            <a:r>
              <a:rPr lang="en-GB" altLang="en-US" smtClean="0">
                <a:ea typeface="Calibri" pitchFamily="34" charset="0"/>
                <a:cs typeface="Times New Roman" pitchFamily="18" charset="0"/>
              </a:rPr>
              <a:t>Throughout our discussions with our members, we’ve asked participants what  opportunities they would like to see. </a:t>
            </a:r>
          </a:p>
          <a:p>
            <a:pPr>
              <a:lnSpc>
                <a:spcPct val="115000"/>
              </a:lnSpc>
            </a:pPr>
            <a:r>
              <a:rPr lang="en-GB" altLang="en-US" smtClean="0">
                <a:ea typeface="Calibri" pitchFamily="34" charset="0"/>
                <a:cs typeface="Times New Roman" pitchFamily="18" charset="0"/>
              </a:rPr>
              <a:t>What  is top of everyone’s list is the desire for </a:t>
            </a:r>
            <a:r>
              <a:rPr lang="en-GB" altLang="en-US" b="1" smtClean="0">
                <a:ea typeface="Calibri" pitchFamily="34" charset="0"/>
                <a:cs typeface="Times New Roman" pitchFamily="18" charset="0"/>
              </a:rPr>
              <a:t>much more partnership working  </a:t>
            </a:r>
            <a:r>
              <a:rPr lang="en-GB" altLang="en-US" smtClean="0">
                <a:ea typeface="Calibri" pitchFamily="34" charset="0"/>
                <a:cs typeface="Times New Roman" pitchFamily="18" charset="0"/>
              </a:rPr>
              <a:t>to ensure  that all </a:t>
            </a:r>
            <a:r>
              <a:rPr lang="en-GB" altLang="en-US" b="1" smtClean="0">
                <a:ea typeface="Calibri" pitchFamily="34" charset="0"/>
                <a:cs typeface="Times New Roman" pitchFamily="18" charset="0"/>
              </a:rPr>
              <a:t>available resources are harnessed </a:t>
            </a:r>
            <a:r>
              <a:rPr lang="en-GB" altLang="en-US" smtClean="0">
                <a:ea typeface="Calibri" pitchFamily="34" charset="0"/>
                <a:cs typeface="Times New Roman" pitchFamily="18" charset="0"/>
              </a:rPr>
              <a:t>and deployed much more effectively. By this, people mean more - and </a:t>
            </a:r>
            <a:r>
              <a:rPr lang="en-GB" altLang="en-US" b="1" smtClean="0">
                <a:ea typeface="Calibri" pitchFamily="34" charset="0"/>
                <a:cs typeface="Times New Roman" pitchFamily="18" charset="0"/>
              </a:rPr>
              <a:t>more equal – partnership working </a:t>
            </a:r>
            <a:r>
              <a:rPr lang="en-GB" altLang="en-US" smtClean="0">
                <a:ea typeface="Calibri" pitchFamily="34" charset="0"/>
                <a:cs typeface="Times New Roman" pitchFamily="18" charset="0"/>
              </a:rPr>
              <a:t>with statutory partners, more </a:t>
            </a:r>
            <a:r>
              <a:rPr lang="en-GB" altLang="en-US" b="1" smtClean="0">
                <a:ea typeface="Calibri" pitchFamily="34" charset="0"/>
                <a:cs typeface="Times New Roman" pitchFamily="18" charset="0"/>
              </a:rPr>
              <a:t>co-design and co-production</a:t>
            </a:r>
            <a:r>
              <a:rPr lang="en-GB" altLang="en-US" smtClean="0">
                <a:ea typeface="Calibri" pitchFamily="34" charset="0"/>
                <a:cs typeface="Times New Roman" pitchFamily="18" charset="0"/>
              </a:rPr>
              <a:t>, more </a:t>
            </a:r>
            <a:r>
              <a:rPr lang="en-GB" altLang="en-US" b="1" smtClean="0">
                <a:ea typeface="Calibri" pitchFamily="34" charset="0"/>
                <a:cs typeface="Times New Roman" pitchFamily="18" charset="0"/>
              </a:rPr>
              <a:t>community led solutions</a:t>
            </a:r>
            <a:r>
              <a:rPr lang="en-GB" altLang="en-US" smtClean="0">
                <a:ea typeface="Calibri" pitchFamily="34" charset="0"/>
                <a:cs typeface="Times New Roman" pitchFamily="18" charset="0"/>
              </a:rPr>
              <a:t>. The </a:t>
            </a:r>
            <a:r>
              <a:rPr lang="en-GB" altLang="en-US" b="1" smtClean="0">
                <a:ea typeface="Calibri" pitchFamily="34" charset="0"/>
                <a:cs typeface="Times New Roman" pitchFamily="18" charset="0"/>
              </a:rPr>
              <a:t>pre-requisite</a:t>
            </a:r>
            <a:r>
              <a:rPr lang="en-GB" altLang="en-US" smtClean="0">
                <a:ea typeface="Calibri" pitchFamily="34" charset="0"/>
                <a:cs typeface="Times New Roman" pitchFamily="18" charset="0"/>
              </a:rPr>
              <a:t> for this  being the need to continue to break down  the institutional, cultural and professional barriers that work against recognising and valuing our sector. </a:t>
            </a:r>
          </a:p>
          <a:p>
            <a:pPr>
              <a:lnSpc>
                <a:spcPct val="115000"/>
              </a:lnSpc>
            </a:pPr>
            <a:endParaRPr lang="en-GB" altLang="en-US" smtClean="0">
              <a:ea typeface="Calibri" pitchFamily="34" charset="0"/>
              <a:cs typeface="Times New Roman" pitchFamily="18" charset="0"/>
            </a:endParaRPr>
          </a:p>
          <a:p>
            <a:pPr>
              <a:lnSpc>
                <a:spcPct val="115000"/>
              </a:lnSpc>
            </a:pPr>
            <a:r>
              <a:rPr lang="en-GB" altLang="en-US" smtClean="0">
                <a:ea typeface="Calibri" pitchFamily="34" charset="0"/>
                <a:cs typeface="Times New Roman" pitchFamily="18" charset="0"/>
              </a:rPr>
              <a:t>Second on everyone’s list is the appetite to </a:t>
            </a:r>
            <a:r>
              <a:rPr lang="en-GB" altLang="en-US" b="1" smtClean="0">
                <a:ea typeface="Calibri" pitchFamily="34" charset="0"/>
                <a:cs typeface="Times New Roman" pitchFamily="18" charset="0"/>
              </a:rPr>
              <a:t>contribute to the evidence </a:t>
            </a:r>
            <a:r>
              <a:rPr lang="en-GB" altLang="en-US" smtClean="0">
                <a:ea typeface="Calibri" pitchFamily="34" charset="0"/>
                <a:cs typeface="Times New Roman" pitchFamily="18" charset="0"/>
              </a:rPr>
              <a:t>of what works in order to </a:t>
            </a:r>
            <a:r>
              <a:rPr lang="en-GB" altLang="en-US" b="1" smtClean="0">
                <a:ea typeface="Calibri" pitchFamily="34" charset="0"/>
                <a:cs typeface="Times New Roman" pitchFamily="18" charset="0"/>
              </a:rPr>
              <a:t>influence policy and practice </a:t>
            </a:r>
            <a:r>
              <a:rPr lang="en-GB" altLang="en-US" smtClean="0">
                <a:ea typeface="Calibri" pitchFamily="34" charset="0"/>
                <a:cs typeface="Times New Roman" pitchFamily="18" charset="0"/>
              </a:rPr>
              <a:t>- and a recognition stronger  connections with </a:t>
            </a:r>
            <a:r>
              <a:rPr lang="en-GB" altLang="en-US" b="1" smtClean="0">
                <a:ea typeface="Calibri" pitchFamily="34" charset="0"/>
                <a:cs typeface="Times New Roman" pitchFamily="18" charset="0"/>
              </a:rPr>
              <a:t>academia </a:t>
            </a:r>
            <a:r>
              <a:rPr lang="en-GB" altLang="en-US" smtClean="0">
                <a:ea typeface="Calibri" pitchFamily="34" charset="0"/>
                <a:cs typeface="Times New Roman" pitchFamily="18" charset="0"/>
              </a:rPr>
              <a:t>and other researchers would enable our sector to </a:t>
            </a:r>
            <a:r>
              <a:rPr lang="en-GB" altLang="en-US" b="1" smtClean="0">
                <a:ea typeface="Calibri" pitchFamily="34" charset="0"/>
                <a:cs typeface="Times New Roman" pitchFamily="18" charset="0"/>
              </a:rPr>
              <a:t>marshall its evidence </a:t>
            </a:r>
            <a:r>
              <a:rPr lang="en-GB" altLang="en-US" smtClean="0">
                <a:ea typeface="Calibri" pitchFamily="34" charset="0"/>
                <a:cs typeface="Times New Roman" pitchFamily="18" charset="0"/>
              </a:rPr>
              <a:t>more effectively. </a:t>
            </a:r>
          </a:p>
          <a:p>
            <a:pPr>
              <a:lnSpc>
                <a:spcPct val="115000"/>
              </a:lnSpc>
            </a:pPr>
            <a:endParaRPr lang="en-GB" altLang="en-US" smtClean="0">
              <a:ea typeface="Calibri" pitchFamily="34" charset="0"/>
              <a:cs typeface="Times New Roman" pitchFamily="18" charset="0"/>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8AFF03E-10B1-4CBC-94CC-FEF1F0447E9E}" type="slidenum">
              <a:rPr lang="en-GB" altLang="en-US" smtClean="0">
                <a:solidFill>
                  <a:srgbClr val="000000"/>
                </a:solidFill>
                <a:latin typeface="Frutiger LT Std 45 Light" pitchFamily="34" charset="0"/>
              </a:rPr>
              <a:pPr eaLnBrk="1" hangingPunct="1">
                <a:spcBef>
                  <a:spcPct val="0"/>
                </a:spcBef>
              </a:pPr>
              <a:t>11</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altLang="en-US" dirty="0" smtClean="0">
                <a:latin typeface="Arial" pitchFamily="34" charset="0"/>
                <a:cs typeface="Arial" pitchFamily="34" charset="0"/>
              </a:rPr>
              <a:t>Finally, what is VHS doing in response to this? </a:t>
            </a:r>
          </a:p>
          <a:p>
            <a:pPr eaLnBrk="1" hangingPunct="1">
              <a:spcBef>
                <a:spcPct val="0"/>
              </a:spcBef>
              <a:defRPr/>
            </a:pPr>
            <a:endParaRPr lang="en-US" altLang="en-US" dirty="0">
              <a:latin typeface="Arial" pitchFamily="34" charset="0"/>
              <a:cs typeface="Arial" pitchFamily="34" charset="0"/>
            </a:endParaRPr>
          </a:p>
          <a:p>
            <a:pPr marL="228600" indent="-228600" eaLnBrk="1" hangingPunct="1">
              <a:spcBef>
                <a:spcPct val="0"/>
              </a:spcBef>
              <a:buFont typeface="+mj-lt"/>
              <a:buAutoNum type="arabicPeriod"/>
              <a:defRPr/>
            </a:pPr>
            <a:r>
              <a:rPr lang="en-US" altLang="en-US" dirty="0" smtClean="0">
                <a:latin typeface="Arial" pitchFamily="34" charset="0"/>
                <a:cs typeface="Arial" pitchFamily="34" charset="0"/>
              </a:rPr>
              <a:t>Our focus continues to be to </a:t>
            </a:r>
            <a:r>
              <a:rPr lang="en-US" altLang="en-US" b="1" dirty="0" smtClean="0">
                <a:latin typeface="Arial" pitchFamily="34" charset="0"/>
                <a:cs typeface="Arial" pitchFamily="34" charset="0"/>
              </a:rPr>
              <a:t>raise awareness </a:t>
            </a:r>
            <a:r>
              <a:rPr lang="en-US" altLang="en-US" dirty="0" smtClean="0">
                <a:latin typeface="Arial" pitchFamily="34" charset="0"/>
                <a:cs typeface="Arial" pitchFamily="34" charset="0"/>
              </a:rPr>
              <a:t>in the third sector of developments and evidence in relation to the  health inequalities agenda, and to support them to </a:t>
            </a:r>
            <a:r>
              <a:rPr lang="en-US" altLang="en-US" b="1" dirty="0" err="1" smtClean="0">
                <a:latin typeface="Arial" pitchFamily="34" charset="0"/>
                <a:cs typeface="Arial" pitchFamily="34" charset="0"/>
              </a:rPr>
              <a:t>analyse</a:t>
            </a:r>
            <a:r>
              <a:rPr lang="en-US" altLang="en-US" b="1" dirty="0" smtClean="0">
                <a:latin typeface="Arial" pitchFamily="34" charset="0"/>
                <a:cs typeface="Arial" pitchFamily="34" charset="0"/>
              </a:rPr>
              <a:t> and articulate</a:t>
            </a:r>
            <a:r>
              <a:rPr lang="en-US" altLang="en-US" dirty="0" smtClean="0">
                <a:latin typeface="Arial" pitchFamily="34" charset="0"/>
                <a:cs typeface="Arial" pitchFamily="34" charset="0"/>
              </a:rPr>
              <a:t> their own contribution to a much wider audience.  </a:t>
            </a:r>
            <a:endParaRPr lang="en-US" altLang="en-US" dirty="0">
              <a:latin typeface="Arial" pitchFamily="34" charset="0"/>
              <a:cs typeface="Arial" pitchFamily="34" charset="0"/>
            </a:endParaRPr>
          </a:p>
          <a:p>
            <a:pPr eaLnBrk="1" hangingPunct="1">
              <a:spcBef>
                <a:spcPct val="0"/>
              </a:spcBef>
              <a:defRPr/>
            </a:pPr>
            <a:r>
              <a:rPr lang="en-US" altLang="en-US" dirty="0" smtClean="0">
                <a:latin typeface="Arial" pitchFamily="34" charset="0"/>
                <a:cs typeface="Arial" pitchFamily="34" charset="0"/>
              </a:rPr>
              <a:t>	</a:t>
            </a:r>
          </a:p>
          <a:p>
            <a:pPr lvl="1" eaLnBrk="1" hangingPunct="1">
              <a:spcBef>
                <a:spcPct val="0"/>
              </a:spcBef>
              <a:defRPr/>
            </a:pPr>
            <a:r>
              <a:rPr lang="en-US" altLang="en-US" dirty="0" smtClean="0">
                <a:latin typeface="Arial" pitchFamily="34" charset="0"/>
                <a:cs typeface="Arial" pitchFamily="34" charset="0"/>
              </a:rPr>
              <a:t>Unequal Lives, Unjust Deaths events: </a:t>
            </a:r>
          </a:p>
          <a:p>
            <a:pPr eaLnBrk="1" hangingPunct="1">
              <a:spcBef>
                <a:spcPct val="0"/>
              </a:spcBef>
              <a:defRPr/>
            </a:pPr>
            <a:endParaRPr lang="en-US" altLang="en-US" dirty="0" smtClean="0">
              <a:latin typeface="Arial" pitchFamily="34" charset="0"/>
              <a:cs typeface="Arial" pitchFamily="34" charset="0"/>
            </a:endParaRPr>
          </a:p>
          <a:p>
            <a:pPr eaLnBrk="1" hangingPunct="1">
              <a:spcBef>
                <a:spcPct val="0"/>
              </a:spcBef>
              <a:defRPr/>
            </a:pPr>
            <a:endParaRPr lang="en-US" altLang="en-US" dirty="0" smtClean="0">
              <a:latin typeface="Arial" pitchFamily="34" charset="0"/>
              <a:cs typeface="Arial" pitchFamily="34" charset="0"/>
            </a:endParaRPr>
          </a:p>
          <a:p>
            <a:pPr eaLnBrk="1" hangingPunct="1">
              <a:spcBef>
                <a:spcPct val="0"/>
              </a:spcBef>
              <a:defRPr/>
            </a:pPr>
            <a:r>
              <a:rPr lang="en-US" altLang="en-US" dirty="0" smtClean="0">
                <a:latin typeface="Arial" pitchFamily="34" charset="0"/>
                <a:cs typeface="Arial" pitchFamily="34" charset="0"/>
              </a:rPr>
              <a:t>2. We have also responded to the repeated request for </a:t>
            </a:r>
            <a:r>
              <a:rPr lang="en-US" altLang="en-US" b="1" dirty="0" smtClean="0">
                <a:latin typeface="Arial" pitchFamily="34" charset="0"/>
                <a:cs typeface="Arial" pitchFamily="34" charset="0"/>
              </a:rPr>
              <a:t>support in gathering and presenting evidence</a:t>
            </a:r>
            <a:r>
              <a:rPr lang="en-US" altLang="en-US" dirty="0" smtClean="0">
                <a:latin typeface="Arial" pitchFamily="34" charset="0"/>
                <a:cs typeface="Arial" pitchFamily="34" charset="0"/>
              </a:rPr>
              <a:t>:</a:t>
            </a:r>
          </a:p>
          <a:p>
            <a:pPr eaLnBrk="1" hangingPunct="1">
              <a:spcBef>
                <a:spcPct val="0"/>
              </a:spcBef>
              <a:defRPr/>
            </a:pPr>
            <a:endParaRPr lang="en-US" altLang="en-US" dirty="0" smtClean="0">
              <a:latin typeface="Arial" pitchFamily="34" charset="0"/>
              <a:cs typeface="Arial" pitchFamily="34" charset="0"/>
            </a:endParaRPr>
          </a:p>
          <a:p>
            <a:pPr lvl="1" eaLnBrk="1" hangingPunct="1">
              <a:spcBef>
                <a:spcPct val="0"/>
              </a:spcBef>
              <a:defRPr/>
            </a:pPr>
            <a:r>
              <a:rPr lang="en-US" altLang="en-US" dirty="0" smtClean="0">
                <a:latin typeface="Arial" pitchFamily="34" charset="0"/>
                <a:cs typeface="Arial" pitchFamily="34" charset="0"/>
              </a:rPr>
              <a:t>NHS HS research – survey and case studies, event </a:t>
            </a:r>
            <a:endParaRPr lang="en-US" altLang="en-US" dirty="0">
              <a:latin typeface="Arial" pitchFamily="34" charset="0"/>
              <a:cs typeface="Arial" pitchFamily="34" charset="0"/>
            </a:endParaRPr>
          </a:p>
          <a:p>
            <a:pPr lvl="1" eaLnBrk="1" hangingPunct="1">
              <a:spcBef>
                <a:spcPct val="0"/>
              </a:spcBef>
              <a:defRPr/>
            </a:pPr>
            <a:endParaRPr lang="en-US" altLang="en-US" dirty="0" smtClean="0">
              <a:latin typeface="Arial" pitchFamily="34" charset="0"/>
              <a:cs typeface="Arial" pitchFamily="34" charset="0"/>
            </a:endParaRPr>
          </a:p>
          <a:p>
            <a:pPr eaLnBrk="1" hangingPunct="1">
              <a:spcBef>
                <a:spcPct val="0"/>
              </a:spcBef>
              <a:defRPr/>
            </a:pPr>
            <a:r>
              <a:rPr lang="en-US" altLang="en-US" dirty="0" smtClean="0">
                <a:latin typeface="Arial" pitchFamily="34" charset="0"/>
                <a:cs typeface="Arial" pitchFamily="34" charset="0"/>
              </a:rPr>
              <a:t>3. Partnership working:</a:t>
            </a:r>
          </a:p>
          <a:p>
            <a:pPr eaLnBrk="1" hangingPunct="1">
              <a:spcBef>
                <a:spcPct val="0"/>
              </a:spcBef>
              <a:defRPr/>
            </a:pPr>
            <a:endParaRPr lang="en-US" altLang="en-US" dirty="0" smtClean="0">
              <a:latin typeface="Arial" pitchFamily="34" charset="0"/>
              <a:cs typeface="Arial" pitchFamily="34" charset="0"/>
            </a:endParaRPr>
          </a:p>
          <a:p>
            <a:pPr lvl="1" eaLnBrk="1" hangingPunct="1">
              <a:spcBef>
                <a:spcPct val="0"/>
              </a:spcBef>
              <a:defRPr/>
            </a:pPr>
            <a:r>
              <a:rPr lang="en-US" altLang="en-US" dirty="0" smtClean="0">
                <a:latin typeface="Arial" pitchFamily="34" charset="0"/>
                <a:cs typeface="Arial" pitchFamily="34" charset="0"/>
              </a:rPr>
              <a:t>TS H&amp;SC Integration agenda –  pleased to see that health inequalities will be embedded into H&amp;SC at national policy and local partnership levels. </a:t>
            </a:r>
          </a:p>
          <a:p>
            <a:pPr eaLnBrk="1" hangingPunct="1">
              <a:spcBef>
                <a:spcPct val="0"/>
              </a:spcBef>
              <a:defRPr/>
            </a:pPr>
            <a:endParaRPr lang="en-US" altLang="en-US" dirty="0" smtClean="0">
              <a:latin typeface="Arial" pitchFamily="34" charset="0"/>
              <a:cs typeface="Arial" pitchFamily="34" charset="0"/>
            </a:endParaRPr>
          </a:p>
          <a:p>
            <a:pPr eaLnBrk="1" hangingPunct="1">
              <a:spcBef>
                <a:spcPct val="0"/>
              </a:spcBef>
              <a:defRPr/>
            </a:pPr>
            <a:r>
              <a:rPr lang="en-US" altLang="en-US" smtClean="0">
                <a:latin typeface="Arial" pitchFamily="34" charset="0"/>
                <a:cs typeface="Arial" pitchFamily="34" charset="0"/>
              </a:rPr>
              <a:t>Finally……</a:t>
            </a:r>
            <a:endParaRPr lang="en-US" altLang="en-US" dirty="0" smtClean="0">
              <a:latin typeface="Arial" pitchFamily="34" charset="0"/>
              <a:cs typeface="Arial" pitchFamily="34" charset="0"/>
            </a:endParaRP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A9B15B9-4D6F-4C54-9C25-4C218F4FC3C1}" type="slidenum">
              <a:rPr lang="en-GB" altLang="en-US" smtClean="0">
                <a:solidFill>
                  <a:srgbClr val="000000"/>
                </a:solidFill>
                <a:latin typeface="Frutiger LT Std 45 Light" pitchFamily="34" charset="0"/>
              </a:rPr>
              <a:pPr eaLnBrk="1" hangingPunct="1">
                <a:spcBef>
                  <a:spcPct val="0"/>
                </a:spcBef>
              </a:pPr>
              <a:t>12</a:t>
            </a:fld>
            <a:endParaRPr lang="en-GB" altLang="en-US" smtClean="0">
              <a:solidFill>
                <a:srgbClr val="000000"/>
              </a:solidFill>
              <a:latin typeface="Frutiger LT Std 45 Light"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Arial" pitchFamily="34" charset="0"/>
              <a:cs typeface="Arial" pitchFamily="34"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54A1A75-3B65-4844-8170-AD56C416090A}" type="slidenum">
              <a:rPr lang="en-GB" altLang="en-US" smtClean="0">
                <a:solidFill>
                  <a:srgbClr val="000000"/>
                </a:solidFill>
                <a:latin typeface="Frutiger LT Std 45 Light" pitchFamily="34" charset="0"/>
              </a:rPr>
              <a:pPr eaLnBrk="1" hangingPunct="1">
                <a:spcBef>
                  <a:spcPct val="0"/>
                </a:spcBef>
              </a:pPr>
              <a:t>13</a:t>
            </a:fld>
            <a:endParaRPr lang="en-GB" altLang="en-US" smtClean="0">
              <a:solidFill>
                <a:srgbClr val="000000"/>
              </a:solidFill>
              <a:latin typeface="Frutiger LT Std 45 Light"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5901156-1B72-41FE-9F76-12655D5637CF}" type="slidenum">
              <a:rPr lang="en-GB"/>
              <a:pPr>
                <a:defRPr/>
              </a:pPr>
              <a:t>‹#›</a:t>
            </a:fld>
            <a:endParaRPr lang="en-GB"/>
          </a:p>
        </p:txBody>
      </p:sp>
    </p:spTree>
    <p:extLst>
      <p:ext uri="{BB962C8B-B14F-4D97-AF65-F5344CB8AC3E}">
        <p14:creationId xmlns:p14="http://schemas.microsoft.com/office/powerpoint/2010/main" val="2956988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732B12AC-FB6C-42F0-962F-D13F534D8C81}" type="slidenum">
              <a:rPr lang="en-GB"/>
              <a:pPr>
                <a:defRPr/>
              </a:pPr>
              <a:t>‹#›</a:t>
            </a:fld>
            <a:endParaRPr lang="en-GB"/>
          </a:p>
        </p:txBody>
      </p:sp>
    </p:spTree>
    <p:extLst>
      <p:ext uri="{BB962C8B-B14F-4D97-AF65-F5344CB8AC3E}">
        <p14:creationId xmlns:p14="http://schemas.microsoft.com/office/powerpoint/2010/main" val="1354363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287AA46-F43D-4D05-8779-1EB9F33E975B}" type="slidenum">
              <a:rPr lang="en-GB"/>
              <a:pPr>
                <a:defRPr/>
              </a:pPr>
              <a:t>‹#›</a:t>
            </a:fld>
            <a:endParaRPr lang="en-GB"/>
          </a:p>
        </p:txBody>
      </p:sp>
    </p:spTree>
    <p:extLst>
      <p:ext uri="{BB962C8B-B14F-4D97-AF65-F5344CB8AC3E}">
        <p14:creationId xmlns:p14="http://schemas.microsoft.com/office/powerpoint/2010/main" val="1345540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D36FA3AF-73CC-4DB7-ADCE-C1FB0D592AEE}" type="slidenum">
              <a:rPr lang="en-GB"/>
              <a:pPr>
                <a:defRPr/>
              </a:pPr>
              <a:t>‹#›</a:t>
            </a:fld>
            <a:endParaRPr lang="en-GB"/>
          </a:p>
        </p:txBody>
      </p:sp>
    </p:spTree>
    <p:extLst>
      <p:ext uri="{BB962C8B-B14F-4D97-AF65-F5344CB8AC3E}">
        <p14:creationId xmlns:p14="http://schemas.microsoft.com/office/powerpoint/2010/main" val="3509753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DEAF6572-C5A9-4274-BF87-6F763530A6B2}" type="slidenum">
              <a:rPr lang="en-GB"/>
              <a:pPr>
                <a:defRPr/>
              </a:pPr>
              <a:t>‹#›</a:t>
            </a:fld>
            <a:endParaRPr lang="en-GB"/>
          </a:p>
        </p:txBody>
      </p:sp>
    </p:spTree>
    <p:extLst>
      <p:ext uri="{BB962C8B-B14F-4D97-AF65-F5344CB8AC3E}">
        <p14:creationId xmlns:p14="http://schemas.microsoft.com/office/powerpoint/2010/main" val="2522982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5B7856A3-EA09-4E20-BA61-10561DBFBF6E}" type="slidenum">
              <a:rPr lang="en-GB"/>
              <a:pPr>
                <a:defRPr/>
              </a:pPr>
              <a:t>‹#›</a:t>
            </a:fld>
            <a:endParaRPr lang="en-GB"/>
          </a:p>
        </p:txBody>
      </p:sp>
    </p:spTree>
    <p:extLst>
      <p:ext uri="{BB962C8B-B14F-4D97-AF65-F5344CB8AC3E}">
        <p14:creationId xmlns:p14="http://schemas.microsoft.com/office/powerpoint/2010/main" val="1088097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FF9A45FD-11A6-449E-B893-DF52736E17BD}" type="slidenum">
              <a:rPr lang="en-GB"/>
              <a:pPr>
                <a:defRPr/>
              </a:pPr>
              <a:t>‹#›</a:t>
            </a:fld>
            <a:endParaRPr lang="en-GB"/>
          </a:p>
        </p:txBody>
      </p:sp>
    </p:spTree>
    <p:extLst>
      <p:ext uri="{BB962C8B-B14F-4D97-AF65-F5344CB8AC3E}">
        <p14:creationId xmlns:p14="http://schemas.microsoft.com/office/powerpoint/2010/main" val="96416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D8106ED-E921-4FA5-AF3A-8A33D6A0F251}" type="slidenum">
              <a:rPr lang="en-GB"/>
              <a:pPr>
                <a:defRPr/>
              </a:pPr>
              <a:t>‹#›</a:t>
            </a:fld>
            <a:endParaRPr lang="en-GB"/>
          </a:p>
        </p:txBody>
      </p:sp>
    </p:spTree>
    <p:extLst>
      <p:ext uri="{BB962C8B-B14F-4D97-AF65-F5344CB8AC3E}">
        <p14:creationId xmlns:p14="http://schemas.microsoft.com/office/powerpoint/2010/main" val="2458476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2FF34AB-63A9-46D2-9BD4-A70282588C72}" type="slidenum">
              <a:rPr lang="en-GB"/>
              <a:pPr>
                <a:defRPr/>
              </a:pPr>
              <a:t>‹#›</a:t>
            </a:fld>
            <a:endParaRPr lang="en-GB"/>
          </a:p>
        </p:txBody>
      </p:sp>
    </p:spTree>
    <p:extLst>
      <p:ext uri="{BB962C8B-B14F-4D97-AF65-F5344CB8AC3E}">
        <p14:creationId xmlns:p14="http://schemas.microsoft.com/office/powerpoint/2010/main" val="347333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E4B521C-6E05-4C3D-991D-F8B449DC4548}" type="slidenum">
              <a:rPr lang="en-GB"/>
              <a:pPr>
                <a:defRPr/>
              </a:pPr>
              <a:t>‹#›</a:t>
            </a:fld>
            <a:endParaRPr lang="en-GB"/>
          </a:p>
        </p:txBody>
      </p:sp>
    </p:spTree>
    <p:extLst>
      <p:ext uri="{BB962C8B-B14F-4D97-AF65-F5344CB8AC3E}">
        <p14:creationId xmlns:p14="http://schemas.microsoft.com/office/powerpoint/2010/main" val="1480907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E18C3EF-8C11-4236-BEB3-1D480AD3AE79}" type="slidenum">
              <a:rPr lang="en-GB"/>
              <a:pPr>
                <a:defRPr/>
              </a:pPr>
              <a:t>‹#›</a:t>
            </a:fld>
            <a:endParaRPr lang="en-GB"/>
          </a:p>
        </p:txBody>
      </p:sp>
    </p:spTree>
    <p:extLst>
      <p:ext uri="{BB962C8B-B14F-4D97-AF65-F5344CB8AC3E}">
        <p14:creationId xmlns:p14="http://schemas.microsoft.com/office/powerpoint/2010/main" val="1661958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a:spLocks noGrp="1" noChangeArrowheads="1"/>
          </p:cNvSpPr>
          <p:nvPr>
            <p:ph type="ctrTitle"/>
          </p:nvPr>
        </p:nvSpPr>
        <p:spPr>
          <a:xfrm>
            <a:off x="685800" y="2286000"/>
            <a:ext cx="7772400" cy="1143000"/>
          </a:xfrm>
        </p:spPr>
        <p:txBody>
          <a:bodyPr/>
          <a:lstStyle>
            <a:lvl1pPr>
              <a:defRPr>
                <a:solidFill>
                  <a:schemeClr val="tx1"/>
                </a:solidFill>
              </a:defRPr>
            </a:lvl1pPr>
          </a:lstStyle>
          <a:p>
            <a:pPr lvl="0"/>
            <a:r>
              <a:rPr lang="en-US" noProof="0" smtClean="0"/>
              <a:t>Click to edit Master title style</a:t>
            </a:r>
            <a:endParaRPr lang="en-GB" noProof="0" dirty="0" smtClean="0"/>
          </a:p>
        </p:txBody>
      </p:sp>
      <p:sp>
        <p:nvSpPr>
          <p:cNvPr id="4403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chemeClr val="tx1"/>
                </a:solidFill>
              </a:defRPr>
            </a:lvl1pPr>
          </a:lstStyle>
          <a:p>
            <a:pPr lvl="0"/>
            <a:r>
              <a:rPr lang="en-US" noProof="0" smtClean="0"/>
              <a:t>Click to edit Master subtitle style</a:t>
            </a:r>
            <a:endParaRPr lang="en-GB" noProof="0" dirty="0" smtClean="0"/>
          </a:p>
        </p:txBody>
      </p:sp>
    </p:spTree>
    <p:extLst>
      <p:ext uri="{BB962C8B-B14F-4D97-AF65-F5344CB8AC3E}">
        <p14:creationId xmlns:p14="http://schemas.microsoft.com/office/powerpoint/2010/main" val="885471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91468"/>
            <a:ext cx="7772400" cy="1143000"/>
          </a:xfrm>
        </p:spPr>
        <p:txBody>
          <a:bodyPr/>
          <a:lstStyle/>
          <a:p>
            <a:r>
              <a:rPr lang="en-US" smtClean="0"/>
              <a:t>Click to edit Master title style</a:t>
            </a:r>
            <a:endParaRPr lang="en-GB"/>
          </a:p>
        </p:txBody>
      </p:sp>
      <p:sp>
        <p:nvSpPr>
          <p:cNvPr id="3" name="Content Placeholder 2"/>
          <p:cNvSpPr>
            <a:spLocks noGrp="1"/>
          </p:cNvSpPr>
          <p:nvPr>
            <p:ph idx="1"/>
          </p:nvPr>
        </p:nvSpPr>
        <p:spPr>
          <a:xfrm>
            <a:off x="685800" y="183448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07176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1143000"/>
          </a:xfrm>
        </p:spPr>
        <p:txBody>
          <a:bodyPr/>
          <a:lstStyle/>
          <a:p>
            <a:r>
              <a:rPr lang="en-US" smtClean="0"/>
              <a:t>Click to edit Master title style</a:t>
            </a:r>
            <a:endParaRPr lang="en-GB"/>
          </a:p>
        </p:txBody>
      </p:sp>
    </p:spTree>
    <p:extLst>
      <p:ext uri="{BB962C8B-B14F-4D97-AF65-F5344CB8AC3E}">
        <p14:creationId xmlns:p14="http://schemas.microsoft.com/office/powerpoint/2010/main" val="3693068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32AAC4D-DA0E-4AB8-98FB-267EF5F7B57E}" type="slidenum">
              <a:rPr lang="en-GB"/>
              <a:pPr>
                <a:defRPr/>
              </a:pPr>
              <a:t>‹#›</a:t>
            </a:fld>
            <a:endParaRPr lang="en-GB"/>
          </a:p>
        </p:txBody>
      </p:sp>
    </p:spTree>
    <p:extLst>
      <p:ext uri="{BB962C8B-B14F-4D97-AF65-F5344CB8AC3E}">
        <p14:creationId xmlns:p14="http://schemas.microsoft.com/office/powerpoint/2010/main" val="820686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3852A23-2634-48A8-982E-1D16B4176358}" type="slidenum">
              <a:rPr lang="en-GB"/>
              <a:pPr>
                <a:defRPr/>
              </a:pPr>
              <a:t>‹#›</a:t>
            </a:fld>
            <a:endParaRPr lang="en-GB"/>
          </a:p>
        </p:txBody>
      </p:sp>
    </p:spTree>
    <p:extLst>
      <p:ext uri="{BB962C8B-B14F-4D97-AF65-F5344CB8AC3E}">
        <p14:creationId xmlns:p14="http://schemas.microsoft.com/office/powerpoint/2010/main" val="2431384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4BBEB47-C07D-4EFB-A150-7B62925A0B36}" type="slidenum">
              <a:rPr lang="en-GB"/>
              <a:pPr>
                <a:defRPr/>
              </a:pPr>
              <a:t>‹#›</a:t>
            </a:fld>
            <a:endParaRPr lang="en-GB"/>
          </a:p>
        </p:txBody>
      </p:sp>
    </p:spTree>
    <p:extLst>
      <p:ext uri="{BB962C8B-B14F-4D97-AF65-F5344CB8AC3E}">
        <p14:creationId xmlns:p14="http://schemas.microsoft.com/office/powerpoint/2010/main" val="1722729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3724E42-B5CE-4807-80F7-DF472075C7A3}" type="slidenum">
              <a:rPr lang="en-GB"/>
              <a:pPr>
                <a:defRPr/>
              </a:pPr>
              <a:t>‹#›</a:t>
            </a:fld>
            <a:endParaRPr lang="en-GB"/>
          </a:p>
        </p:txBody>
      </p:sp>
    </p:spTree>
    <p:extLst>
      <p:ext uri="{BB962C8B-B14F-4D97-AF65-F5344CB8AC3E}">
        <p14:creationId xmlns:p14="http://schemas.microsoft.com/office/powerpoint/2010/main" val="2967359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4EA1E574-90E3-4B41-8F44-0E3F13724482}" type="slidenum">
              <a:rPr lang="en-GB"/>
              <a:pPr>
                <a:defRPr/>
              </a:pPr>
              <a:t>‹#›</a:t>
            </a:fld>
            <a:endParaRPr lang="en-GB"/>
          </a:p>
        </p:txBody>
      </p:sp>
    </p:spTree>
    <p:extLst>
      <p:ext uri="{BB962C8B-B14F-4D97-AF65-F5344CB8AC3E}">
        <p14:creationId xmlns:p14="http://schemas.microsoft.com/office/powerpoint/2010/main" val="783139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7D8271BC-2745-4957-AB8E-9062CDD9F549}" type="slidenum">
              <a:rPr lang="en-GB"/>
              <a:pPr>
                <a:defRPr/>
              </a:pPr>
              <a:t>‹#›</a:t>
            </a:fld>
            <a:endParaRPr lang="en-GB"/>
          </a:p>
        </p:txBody>
      </p:sp>
    </p:spTree>
    <p:extLst>
      <p:ext uri="{BB962C8B-B14F-4D97-AF65-F5344CB8AC3E}">
        <p14:creationId xmlns:p14="http://schemas.microsoft.com/office/powerpoint/2010/main" val="410036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38589D67-8D50-490E-A247-D7334212B2AC}" type="slidenum">
              <a:rPr lang="en-GB"/>
              <a:pPr>
                <a:defRPr/>
              </a:pPr>
              <a:t>‹#›</a:t>
            </a:fld>
            <a:endParaRPr lang="en-GB"/>
          </a:p>
        </p:txBody>
      </p:sp>
    </p:spTree>
    <p:extLst>
      <p:ext uri="{BB962C8B-B14F-4D97-AF65-F5344CB8AC3E}">
        <p14:creationId xmlns:p14="http://schemas.microsoft.com/office/powerpoint/2010/main" val="38635074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0D20845-545B-4912-BFC7-87381BE91D77}" type="slidenum">
              <a:rPr lang="en-GB"/>
              <a:pPr>
                <a:defRPr/>
              </a:pPr>
              <a:t>‹#›</a:t>
            </a:fld>
            <a:endParaRPr lang="en-GB"/>
          </a:p>
        </p:txBody>
      </p:sp>
    </p:spTree>
    <p:extLst>
      <p:ext uri="{BB962C8B-B14F-4D97-AF65-F5344CB8AC3E}">
        <p14:creationId xmlns:p14="http://schemas.microsoft.com/office/powerpoint/2010/main" val="1652215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6E879CCF-F027-4247-8700-51D19E72D402}" type="slidenum">
              <a:rPr lang="en-GB"/>
              <a:pPr>
                <a:defRPr/>
              </a:pPr>
              <a:t>‹#›</a:t>
            </a:fld>
            <a:endParaRPr lang="en-GB"/>
          </a:p>
        </p:txBody>
      </p:sp>
    </p:spTree>
    <p:extLst>
      <p:ext uri="{BB962C8B-B14F-4D97-AF65-F5344CB8AC3E}">
        <p14:creationId xmlns:p14="http://schemas.microsoft.com/office/powerpoint/2010/main" val="35090077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8835B90-951E-4665-9964-551E7C1FC413}" type="slidenum">
              <a:rPr lang="en-GB"/>
              <a:pPr>
                <a:defRPr/>
              </a:pPr>
              <a:t>‹#›</a:t>
            </a:fld>
            <a:endParaRPr lang="en-GB"/>
          </a:p>
        </p:txBody>
      </p:sp>
    </p:spTree>
    <p:extLst>
      <p:ext uri="{BB962C8B-B14F-4D97-AF65-F5344CB8AC3E}">
        <p14:creationId xmlns:p14="http://schemas.microsoft.com/office/powerpoint/2010/main" val="500081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86FA4EA-93ED-46CC-A888-6DF3B441AB95}" type="slidenum">
              <a:rPr lang="en-GB"/>
              <a:pPr>
                <a:defRPr/>
              </a:pPr>
              <a:t>‹#›</a:t>
            </a:fld>
            <a:endParaRPr lang="en-GB"/>
          </a:p>
        </p:txBody>
      </p:sp>
    </p:spTree>
    <p:extLst>
      <p:ext uri="{BB962C8B-B14F-4D97-AF65-F5344CB8AC3E}">
        <p14:creationId xmlns:p14="http://schemas.microsoft.com/office/powerpoint/2010/main" val="22747068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7B6F5356-5005-4043-AF75-3C2D88B0D54E}" type="slidenum">
              <a:rPr lang="en-GB"/>
              <a:pPr>
                <a:defRPr/>
              </a:pPr>
              <a:t>‹#›</a:t>
            </a:fld>
            <a:endParaRPr lang="en-GB"/>
          </a:p>
        </p:txBody>
      </p:sp>
    </p:spTree>
    <p:extLst>
      <p:ext uri="{BB962C8B-B14F-4D97-AF65-F5344CB8AC3E}">
        <p14:creationId xmlns:p14="http://schemas.microsoft.com/office/powerpoint/2010/main" val="2319227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004D948-6511-490F-8544-C469B1DA78DE}" type="slidenum">
              <a:rPr lang="en-GB"/>
              <a:pPr>
                <a:defRPr/>
              </a:pPr>
              <a:t>‹#›</a:t>
            </a:fld>
            <a:endParaRPr lang="en-GB"/>
          </a:p>
        </p:txBody>
      </p:sp>
    </p:spTree>
    <p:extLst>
      <p:ext uri="{BB962C8B-B14F-4D97-AF65-F5344CB8AC3E}">
        <p14:creationId xmlns:p14="http://schemas.microsoft.com/office/powerpoint/2010/main" val="1196441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32D1F11-E315-4AFC-A91A-9EB43D08A109}" type="slidenum">
              <a:rPr lang="en-GB"/>
              <a:pPr>
                <a:defRPr/>
              </a:pPr>
              <a:t>‹#›</a:t>
            </a:fld>
            <a:endParaRPr lang="en-GB"/>
          </a:p>
        </p:txBody>
      </p:sp>
    </p:spTree>
    <p:extLst>
      <p:ext uri="{BB962C8B-B14F-4D97-AF65-F5344CB8AC3E}">
        <p14:creationId xmlns:p14="http://schemas.microsoft.com/office/powerpoint/2010/main" val="18588737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F16EE5C4-9ACC-4499-A265-F4DE23BB1DC1}" type="slidenum">
              <a:rPr lang="en-GB"/>
              <a:pPr>
                <a:defRPr/>
              </a:pPr>
              <a:t>‹#›</a:t>
            </a:fld>
            <a:endParaRPr lang="en-GB"/>
          </a:p>
        </p:txBody>
      </p:sp>
    </p:spTree>
    <p:extLst>
      <p:ext uri="{BB962C8B-B14F-4D97-AF65-F5344CB8AC3E}">
        <p14:creationId xmlns:p14="http://schemas.microsoft.com/office/powerpoint/2010/main" val="28838544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CD54E234-5AFC-452A-9FF4-3AFC7FD07D85}" type="slidenum">
              <a:rPr lang="en-GB"/>
              <a:pPr>
                <a:defRPr/>
              </a:pPr>
              <a:t>‹#›</a:t>
            </a:fld>
            <a:endParaRPr lang="en-GB"/>
          </a:p>
        </p:txBody>
      </p:sp>
    </p:spTree>
    <p:extLst>
      <p:ext uri="{BB962C8B-B14F-4D97-AF65-F5344CB8AC3E}">
        <p14:creationId xmlns:p14="http://schemas.microsoft.com/office/powerpoint/2010/main" val="321586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56111AFD-8B80-4A7B-A574-30378FCBEFF6}" type="slidenum">
              <a:rPr lang="en-GB"/>
              <a:pPr>
                <a:defRPr/>
              </a:pPr>
              <a:t>‹#›</a:t>
            </a:fld>
            <a:endParaRPr lang="en-GB"/>
          </a:p>
        </p:txBody>
      </p:sp>
    </p:spTree>
    <p:extLst>
      <p:ext uri="{BB962C8B-B14F-4D97-AF65-F5344CB8AC3E}">
        <p14:creationId xmlns:p14="http://schemas.microsoft.com/office/powerpoint/2010/main" val="18754757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4CBA7389-2FE9-4D84-B4DA-5022854A0B28}" type="slidenum">
              <a:rPr lang="en-GB"/>
              <a:pPr>
                <a:defRPr/>
              </a:pPr>
              <a:t>‹#›</a:t>
            </a:fld>
            <a:endParaRPr lang="en-GB"/>
          </a:p>
        </p:txBody>
      </p:sp>
    </p:spTree>
    <p:extLst>
      <p:ext uri="{BB962C8B-B14F-4D97-AF65-F5344CB8AC3E}">
        <p14:creationId xmlns:p14="http://schemas.microsoft.com/office/powerpoint/2010/main" val="1350807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27269B90-8857-415E-B730-29AFCD7352F8}" type="slidenum">
              <a:rPr lang="en-GB"/>
              <a:pPr>
                <a:defRPr/>
              </a:pPr>
              <a:t>‹#›</a:t>
            </a:fld>
            <a:endParaRPr lang="en-GB"/>
          </a:p>
        </p:txBody>
      </p:sp>
    </p:spTree>
    <p:extLst>
      <p:ext uri="{BB962C8B-B14F-4D97-AF65-F5344CB8AC3E}">
        <p14:creationId xmlns:p14="http://schemas.microsoft.com/office/powerpoint/2010/main" val="3427272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F56491DB-DA8F-4637-BB48-AD7827B3C757}" type="slidenum">
              <a:rPr lang="en-GB"/>
              <a:pPr>
                <a:defRPr/>
              </a:pPr>
              <a:t>‹#›</a:t>
            </a:fld>
            <a:endParaRPr lang="en-GB"/>
          </a:p>
        </p:txBody>
      </p:sp>
    </p:spTree>
    <p:extLst>
      <p:ext uri="{BB962C8B-B14F-4D97-AF65-F5344CB8AC3E}">
        <p14:creationId xmlns:p14="http://schemas.microsoft.com/office/powerpoint/2010/main" val="32256226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905A04B-6B3F-4760-BCDB-F7C5A9F2B89B}" type="slidenum">
              <a:rPr lang="en-GB"/>
              <a:pPr>
                <a:defRPr/>
              </a:pPr>
              <a:t>‹#›</a:t>
            </a:fld>
            <a:endParaRPr lang="en-GB"/>
          </a:p>
        </p:txBody>
      </p:sp>
    </p:spTree>
    <p:extLst>
      <p:ext uri="{BB962C8B-B14F-4D97-AF65-F5344CB8AC3E}">
        <p14:creationId xmlns:p14="http://schemas.microsoft.com/office/powerpoint/2010/main" val="48804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7148DFD-8CBB-49BF-8EF0-852A37BAD58E}" type="slidenum">
              <a:rPr lang="en-GB"/>
              <a:pPr>
                <a:defRPr/>
              </a:pPr>
              <a:t>‹#›</a:t>
            </a:fld>
            <a:endParaRPr lang="en-GB"/>
          </a:p>
        </p:txBody>
      </p:sp>
    </p:spTree>
    <p:extLst>
      <p:ext uri="{BB962C8B-B14F-4D97-AF65-F5344CB8AC3E}">
        <p14:creationId xmlns:p14="http://schemas.microsoft.com/office/powerpoint/2010/main" val="875893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FD2660EA-31EE-40FB-89A6-53E58C77AC48}"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257"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685800" y="20478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2052" name="Rectangle 4"/>
          <p:cNvSpPr>
            <a:spLocks noGrp="1" noChangeArrowheads="1"/>
          </p:cNvSpPr>
          <p:nvPr>
            <p:ph type="body" idx="1"/>
          </p:nvPr>
        </p:nvSpPr>
        <p:spPr bwMode="auto">
          <a:xfrm>
            <a:off x="685800" y="14478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Tree>
  </p:cSld>
  <p:clrMap bg1="lt1" tx1="dk1" bg2="lt2" tx2="dk2" accent1="accent1" accent2="accent2" accent3="accent3" accent4="accent4" accent5="accent5" accent6="accent6" hlink="hlink" folHlink="folHlink"/>
  <p:sldLayoutIdLst>
    <p:sldLayoutId id="2147484292" r:id="rId1"/>
    <p:sldLayoutId id="2147484268" r:id="rId2"/>
    <p:sldLayoutId id="2147484269" r:id="rId3"/>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defRPr>
            </a:lvl1pPr>
          </a:lstStyle>
          <a:p>
            <a:pPr>
              <a:defRPr/>
            </a:pPr>
            <a:fld id="{836E26A7-7583-42F4-8186-AB9C24BF0962}"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defRPr>
            </a:lvl1pPr>
          </a:lstStyle>
          <a:p>
            <a:pPr>
              <a:defRPr/>
            </a:pPr>
            <a:fld id="{67FBBC41-D2D7-492B-B7A7-788FC1DDD74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5" r:id="rId5"/>
    <p:sldLayoutId id="2147484286" r:id="rId6"/>
    <p:sldLayoutId id="2147484287" r:id="rId7"/>
    <p:sldLayoutId id="2147484288" r:id="rId8"/>
    <p:sldLayoutId id="2147484289" r:id="rId9"/>
    <p:sldLayoutId id="2147484290" r:id="rId10"/>
    <p:sldLayoutId id="21474842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laire.stevens@vhscotland.org.u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oleObject" Target="../embeddings/Microsoft_Excel_Chart1.xls"/><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oleObject" Target="../embeddings/Microsoft_Excel_Chart2.xls"/><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11.xml"/><Relationship Id="rId7" Type="http://schemas.openxmlformats.org/officeDocument/2006/relationships/oleObject" Target="../embeddings/Microsoft_Excel_Chart4.xls"/><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2.png"/><Relationship Id="rId5" Type="http://schemas.openxmlformats.org/officeDocument/2006/relationships/oleObject" Target="../embeddings/Microsoft_Excel_Chart3.xls"/><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hyperlink" Target="http://www.vhscotland.org.uk/health-inequalities/" TargetMode="External"/><Relationship Id="rId4" Type="http://schemas.openxmlformats.org/officeDocument/2006/relationships/hyperlink" Target="http://www.vhscotland.org.uk/get-involv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23850" y="2708275"/>
            <a:ext cx="8351838" cy="3816350"/>
          </a:xfrm>
        </p:spPr>
        <p:txBody>
          <a:bodyPr/>
          <a:lstStyle/>
          <a:p>
            <a:pPr eaLnBrk="1" hangingPunct="1">
              <a:defRPr/>
            </a:pPr>
            <a:r>
              <a:rPr lang="en-GB" altLang="en-US" sz="3600" b="1" dirty="0" smtClean="0">
                <a:latin typeface="Frutiger LT Std 45 Light" pitchFamily="34" charset="0"/>
              </a:rPr>
              <a:t/>
            </a:r>
            <a:br>
              <a:rPr lang="en-GB" altLang="en-US" sz="3600" b="1" dirty="0" smtClean="0">
                <a:latin typeface="Frutiger LT Std 45 Light" pitchFamily="34" charset="0"/>
              </a:rPr>
            </a:br>
            <a:r>
              <a:rPr lang="en-GB" altLang="en-US" sz="3600" b="1" dirty="0" smtClean="0">
                <a:latin typeface="Frutiger LT Std 45 Light" pitchFamily="34" charset="0"/>
              </a:rPr>
              <a:t/>
            </a:r>
            <a:br>
              <a:rPr lang="en-GB" altLang="en-US" sz="3600" b="1" dirty="0" smtClean="0">
                <a:latin typeface="Frutiger LT Std 45 Light" pitchFamily="34" charset="0"/>
              </a:rPr>
            </a:br>
            <a:r>
              <a:rPr lang="en-GB" altLang="en-US" sz="3600" b="1" dirty="0">
                <a:latin typeface="Frutiger LT Std 45 Light" pitchFamily="34" charset="0"/>
              </a:rPr>
              <a:t/>
            </a:r>
            <a:br>
              <a:rPr lang="en-GB" altLang="en-US" sz="3600" b="1" dirty="0">
                <a:latin typeface="Frutiger LT Std 45 Light" pitchFamily="34" charset="0"/>
              </a:rPr>
            </a:br>
            <a:r>
              <a:rPr lang="en-GB" altLang="en-US" sz="2000" b="1" dirty="0">
                <a:latin typeface="Frutiger LT Std 45 Light" pitchFamily="34" charset="0"/>
              </a:rPr>
              <a:t/>
            </a:r>
            <a:br>
              <a:rPr lang="en-GB" altLang="en-US" sz="2000" b="1" dirty="0">
                <a:latin typeface="Frutiger LT Std 45 Light" pitchFamily="34" charset="0"/>
              </a:rPr>
            </a:br>
            <a:r>
              <a:rPr lang="en-GB" altLang="en-US" sz="2000" b="1" dirty="0" smtClean="0">
                <a:latin typeface="Frutiger LT Std 45 Light" pitchFamily="34" charset="0"/>
              </a:rPr>
              <a:t>The </a:t>
            </a:r>
            <a:r>
              <a:rPr lang="en-GB" altLang="en-US" sz="2000" b="1" dirty="0" smtClean="0">
                <a:latin typeface="+mn-lt"/>
              </a:rPr>
              <a:t>third </a:t>
            </a:r>
            <a:r>
              <a:rPr lang="en-GB" altLang="en-US" sz="2000" b="1" dirty="0">
                <a:latin typeface="+mn-lt"/>
              </a:rPr>
              <a:t>s</a:t>
            </a:r>
            <a:r>
              <a:rPr lang="en-GB" altLang="en-US" sz="2000" b="1" dirty="0" smtClean="0">
                <a:latin typeface="+mn-lt"/>
              </a:rPr>
              <a:t>ector as a partner in preventing, mitigating and undoing health inequalities </a:t>
            </a:r>
            <a:r>
              <a:rPr lang="en-GB" altLang="en-US" sz="2000" b="1" dirty="0" smtClean="0">
                <a:latin typeface="Frutiger LT Std 45 Light" pitchFamily="34" charset="0"/>
              </a:rPr>
              <a:t/>
            </a:r>
            <a:br>
              <a:rPr lang="en-GB" altLang="en-US" sz="2000" b="1" dirty="0" smtClean="0">
                <a:latin typeface="Frutiger LT Std 45 Light" pitchFamily="34" charset="0"/>
              </a:rPr>
            </a:br>
            <a:r>
              <a:rPr lang="en-GB" altLang="en-US" sz="2000" b="1" dirty="0" smtClean="0">
                <a:latin typeface="Frutiger LT Std 45 Light" pitchFamily="34" charset="0"/>
              </a:rPr>
              <a:t/>
            </a:r>
            <a:br>
              <a:rPr lang="en-GB" altLang="en-US" sz="2000" b="1" dirty="0" smtClean="0">
                <a:latin typeface="Frutiger LT Std 45 Light" pitchFamily="34" charset="0"/>
              </a:rPr>
            </a:br>
            <a:r>
              <a:rPr lang="en-GB" altLang="en-US" sz="2000" b="1" dirty="0" smtClean="0">
                <a:latin typeface="+mn-lt"/>
              </a:rPr>
              <a:t>Cross-Party Parliamentary Group on Health Inequalities</a:t>
            </a:r>
            <a:br>
              <a:rPr lang="en-GB" altLang="en-US" sz="2000" b="1" dirty="0" smtClean="0">
                <a:latin typeface="+mn-lt"/>
              </a:rPr>
            </a:br>
            <a:r>
              <a:rPr lang="en-GB" altLang="en-US" sz="2000" b="1" dirty="0" smtClean="0">
                <a:latin typeface="+mn-lt"/>
              </a:rPr>
              <a:t>5</a:t>
            </a:r>
            <a:r>
              <a:rPr lang="en-GB" altLang="en-US" sz="2000" b="1" baseline="30000" dirty="0" smtClean="0">
                <a:latin typeface="+mn-lt"/>
              </a:rPr>
              <a:t>th</a:t>
            </a:r>
            <a:r>
              <a:rPr lang="en-GB" altLang="en-US" sz="2000" b="1" dirty="0" smtClean="0">
                <a:latin typeface="+mn-lt"/>
              </a:rPr>
              <a:t> June </a:t>
            </a:r>
            <a:r>
              <a:rPr lang="en-GB" sz="2000" b="1" dirty="0" smtClean="0">
                <a:latin typeface="+mn-lt"/>
              </a:rPr>
              <a:t>2014 </a:t>
            </a:r>
            <a:r>
              <a:rPr lang="en-GB" sz="2000" b="1" dirty="0">
                <a:latin typeface="+mn-lt"/>
              </a:rPr>
              <a:t/>
            </a:r>
            <a:br>
              <a:rPr lang="en-GB" sz="2000" b="1" dirty="0">
                <a:latin typeface="+mn-lt"/>
              </a:rPr>
            </a:br>
            <a:r>
              <a:rPr lang="en-GB" sz="2000" b="1" dirty="0" smtClean="0">
                <a:latin typeface="+mn-lt"/>
              </a:rPr>
              <a:t/>
            </a:r>
            <a:br>
              <a:rPr lang="en-GB" sz="2000" b="1" dirty="0" smtClean="0">
                <a:latin typeface="+mn-lt"/>
              </a:rPr>
            </a:br>
            <a:r>
              <a:rPr lang="en-GB" sz="2000" b="1" dirty="0">
                <a:latin typeface="+mn-lt"/>
              </a:rPr>
              <a:t/>
            </a:r>
            <a:br>
              <a:rPr lang="en-GB" sz="2000" b="1" dirty="0">
                <a:latin typeface="+mn-lt"/>
              </a:rPr>
            </a:br>
            <a:r>
              <a:rPr lang="en-GB" sz="2000" b="1" dirty="0" smtClean="0">
                <a:latin typeface="+mn-lt"/>
              </a:rPr>
              <a:t>Claire Stevens, Chief Officer</a:t>
            </a:r>
            <a:br>
              <a:rPr lang="en-GB" sz="2000" b="1" dirty="0" smtClean="0">
                <a:latin typeface="+mn-lt"/>
              </a:rPr>
            </a:br>
            <a:r>
              <a:rPr lang="en-GB" sz="2000" b="1" dirty="0" smtClean="0">
                <a:latin typeface="+mn-lt"/>
                <a:hlinkClick r:id="rId3"/>
              </a:rPr>
              <a:t>claire.stevens@vhscotland.org.uk</a:t>
            </a:r>
            <a:r>
              <a:rPr lang="en-GB" sz="2000" b="1" dirty="0" smtClean="0">
                <a:latin typeface="+mn-lt"/>
              </a:rPr>
              <a:t> </a:t>
            </a:r>
            <a:r>
              <a:rPr lang="en-GB" sz="2000" b="1" dirty="0" smtClean="0">
                <a:solidFill>
                  <a:prstClr val="black"/>
                </a:solidFill>
                <a:latin typeface="+mn-lt"/>
              </a:rPr>
              <a:t/>
            </a:r>
            <a:br>
              <a:rPr lang="en-GB" sz="2000" b="1" dirty="0" smtClean="0">
                <a:solidFill>
                  <a:prstClr val="black"/>
                </a:solidFill>
                <a:latin typeface="+mn-lt"/>
              </a:rPr>
            </a:br>
            <a:r>
              <a:rPr lang="en-GB" altLang="en-US" sz="3600" b="1" dirty="0" smtClean="0">
                <a:latin typeface="+mn-lt"/>
              </a:rPr>
              <a:t/>
            </a:r>
            <a:br>
              <a:rPr lang="en-GB" altLang="en-US" sz="3600" b="1" dirty="0" smtClean="0">
                <a:latin typeface="+mn-lt"/>
              </a:rPr>
            </a:br>
            <a:r>
              <a:rPr lang="en-GB" altLang="en-US" sz="3600" b="1" dirty="0" smtClean="0">
                <a:latin typeface="Frutiger LT Std 45 Light" pitchFamily="34" charset="0"/>
              </a:rPr>
              <a:t/>
            </a:r>
            <a:br>
              <a:rPr lang="en-GB" altLang="en-US" sz="3600" b="1" dirty="0" smtClean="0">
                <a:latin typeface="Frutiger LT Std 45 Light" pitchFamily="34" charset="0"/>
              </a:rPr>
            </a:br>
            <a:r>
              <a:rPr lang="en-GB" altLang="en-US" sz="3600" b="1" dirty="0" smtClean="0">
                <a:latin typeface="Frutiger LT Std 45 Light" pitchFamily="34" charset="0"/>
              </a:rPr>
              <a:t/>
            </a:r>
            <a:br>
              <a:rPr lang="en-GB" altLang="en-US" sz="3600" b="1" dirty="0" smtClean="0">
                <a:latin typeface="Frutiger LT Std 45 Light" pitchFamily="34" charset="0"/>
              </a:rPr>
            </a:br>
            <a:endParaRPr lang="en-GB" altLang="en-US" sz="3600" b="1" dirty="0" smtClean="0">
              <a:latin typeface="Frutiger LT Std 45 Light" pitchFamily="34" charset="0"/>
            </a:endParaRPr>
          </a:p>
        </p:txBody>
      </p:sp>
      <p:pic>
        <p:nvPicPr>
          <p:cNvPr id="6147" name="Picture 6" descr="VHS logo newstrap SM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846138"/>
            <a:ext cx="4662488"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71" name="Text Box 6"/>
          <p:cNvSpPr txBox="1">
            <a:spLocks noChangeArrowheads="1"/>
          </p:cNvSpPr>
          <p:nvPr/>
        </p:nvSpPr>
        <p:spPr bwMode="auto">
          <a:xfrm>
            <a:off x="395288" y="1989138"/>
            <a:ext cx="799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US" altLang="en-US" sz="1800">
              <a:solidFill>
                <a:srgbClr val="000000"/>
              </a:solidFill>
              <a:latin typeface="Frutiger LT Std 45 Light" pitchFamily="34" charset="0"/>
            </a:endParaRPr>
          </a:p>
        </p:txBody>
      </p:sp>
      <p:pic>
        <p:nvPicPr>
          <p:cNvPr id="7172"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Box 1"/>
          <p:cNvSpPr txBox="1">
            <a:spLocks noChangeArrowheads="1"/>
          </p:cNvSpPr>
          <p:nvPr/>
        </p:nvSpPr>
        <p:spPr bwMode="auto">
          <a:xfrm>
            <a:off x="395288" y="1268413"/>
            <a:ext cx="7848600" cy="858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r>
              <a:rPr lang="en-GB" altLang="en-US" sz="2400">
                <a:solidFill>
                  <a:srgbClr val="000000"/>
                </a:solidFill>
                <a:ea typeface="Calibri" pitchFamily="34" charset="0"/>
                <a:cs typeface="Times New Roman" pitchFamily="18" charset="0"/>
              </a:rPr>
              <a:t>The national network &amp; voice </a:t>
            </a:r>
          </a:p>
          <a:p>
            <a:pPr eaLnBrk="1" hangingPunct="1">
              <a:spcBef>
                <a:spcPct val="0"/>
              </a:spcBef>
              <a:buFontTx/>
              <a:buNone/>
            </a:pPr>
            <a:r>
              <a:rPr lang="en-GB" altLang="en-US" sz="2400">
                <a:solidFill>
                  <a:srgbClr val="000000"/>
                </a:solidFill>
                <a:ea typeface="Calibri" pitchFamily="34" charset="0"/>
                <a:cs typeface="Times New Roman" pitchFamily="18" charset="0"/>
              </a:rPr>
              <a:t>for voluntary health organisations</a:t>
            </a: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r>
              <a:rPr lang="en-GB" altLang="en-US" sz="2400">
                <a:solidFill>
                  <a:srgbClr val="000000"/>
                </a:solidFill>
                <a:ea typeface="Calibri" pitchFamily="34" charset="0"/>
                <a:cs typeface="Times New Roman" pitchFamily="18" charset="0"/>
              </a:rPr>
              <a:t>Working with all sectors to </a:t>
            </a:r>
          </a:p>
          <a:p>
            <a:pPr eaLnBrk="1" hangingPunct="1">
              <a:spcBef>
                <a:spcPct val="0"/>
              </a:spcBef>
              <a:buFontTx/>
              <a:buNone/>
            </a:pPr>
            <a:r>
              <a:rPr lang="en-GB" altLang="en-US" sz="2400">
                <a:solidFill>
                  <a:srgbClr val="000000"/>
                </a:solidFill>
                <a:ea typeface="Calibri" pitchFamily="34" charset="0"/>
                <a:cs typeface="Times New Roman" pitchFamily="18" charset="0"/>
              </a:rPr>
              <a:t>create a healthier, fairer </a:t>
            </a:r>
          </a:p>
          <a:p>
            <a:pPr eaLnBrk="1" hangingPunct="1">
              <a:spcBef>
                <a:spcPct val="0"/>
              </a:spcBef>
              <a:buFontTx/>
              <a:buNone/>
            </a:pPr>
            <a:r>
              <a:rPr lang="en-GB" altLang="en-US" sz="2400">
                <a:solidFill>
                  <a:srgbClr val="000000"/>
                </a:solidFill>
                <a:ea typeface="Calibri" pitchFamily="34" charset="0"/>
                <a:cs typeface="Times New Roman" pitchFamily="18" charset="0"/>
              </a:rPr>
              <a:t>Scotland for everyone </a:t>
            </a:r>
          </a:p>
          <a:p>
            <a:pPr eaLnBrk="1" hangingPunct="1">
              <a:spcBef>
                <a:spcPct val="0"/>
              </a:spcBef>
              <a:buFontTx/>
              <a:buNone/>
            </a:pPr>
            <a:endParaRPr lang="en-GB" altLang="en-US" sz="2400" b="1">
              <a:solidFill>
                <a:srgbClr val="7030A0"/>
              </a:solidFill>
              <a:ea typeface="Calibri" pitchFamily="34" charset="0"/>
              <a:cs typeface="Times New Roman" pitchFamily="18" charset="0"/>
            </a:endParaRPr>
          </a:p>
          <a:p>
            <a:pPr eaLnBrk="1" hangingPunct="1">
              <a:spcBef>
                <a:spcPct val="0"/>
              </a:spcBef>
              <a:buFontTx/>
              <a:buNone/>
            </a:pPr>
            <a:endParaRPr lang="en-GB" altLang="en-US" sz="2400" b="1">
              <a:solidFill>
                <a:srgbClr val="7030A0"/>
              </a:solidFill>
              <a:ea typeface="Calibri" pitchFamily="34" charset="0"/>
              <a:cs typeface="Times New Roman" pitchFamily="18" charset="0"/>
            </a:endParaRPr>
          </a:p>
          <a:p>
            <a:pPr eaLnBrk="1" hangingPunct="1">
              <a:spcBef>
                <a:spcPct val="0"/>
              </a:spcBef>
              <a:buFontTx/>
              <a:buNone/>
            </a:pPr>
            <a:r>
              <a:rPr lang="en-GB" altLang="en-US" sz="2400" b="1">
                <a:solidFill>
                  <a:srgbClr val="7030A0"/>
                </a:solidFill>
                <a:ea typeface="Calibri" pitchFamily="34" charset="0"/>
                <a:cs typeface="Times New Roman" pitchFamily="18" charset="0"/>
              </a:rPr>
              <a:t>PROMOTING</a:t>
            </a:r>
          </a:p>
          <a:p>
            <a:pPr eaLnBrk="1" hangingPunct="1">
              <a:spcBef>
                <a:spcPct val="0"/>
              </a:spcBef>
              <a:buFontTx/>
              <a:buNone/>
            </a:pPr>
            <a:r>
              <a:rPr lang="en-GB" altLang="en-US" sz="2400" b="1">
                <a:solidFill>
                  <a:srgbClr val="7030A0"/>
                </a:solidFill>
                <a:ea typeface="Calibri" pitchFamily="34" charset="0"/>
                <a:cs typeface="Times New Roman" pitchFamily="18" charset="0"/>
              </a:rPr>
              <a:t>SUPPORTING</a:t>
            </a:r>
          </a:p>
          <a:p>
            <a:pPr eaLnBrk="1" hangingPunct="1">
              <a:spcBef>
                <a:spcPct val="0"/>
              </a:spcBef>
              <a:buFontTx/>
              <a:buNone/>
            </a:pPr>
            <a:r>
              <a:rPr lang="en-GB" altLang="en-US" sz="2400" b="1">
                <a:solidFill>
                  <a:srgbClr val="7030A0"/>
                </a:solidFill>
                <a:ea typeface="Calibri" pitchFamily="34" charset="0"/>
                <a:cs typeface="Times New Roman" pitchFamily="18" charset="0"/>
              </a:rPr>
              <a:t>INFLUENCING</a:t>
            </a: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a:p>
            <a:pPr eaLnBrk="1" hangingPunct="1">
              <a:spcBef>
                <a:spcPct val="0"/>
              </a:spcBef>
              <a:buFontTx/>
              <a:buNone/>
            </a:pPr>
            <a:endParaRPr lang="en-GB" altLang="en-US" sz="2400">
              <a:solidFill>
                <a:srgbClr val="000000"/>
              </a:solidFill>
              <a:ea typeface="Calibri" pitchFamily="34" charset="0"/>
              <a:cs typeface="Times New Roman" pitchFamily="18" charset="0"/>
            </a:endParaRPr>
          </a:p>
        </p:txBody>
      </p:sp>
      <p:sp>
        <p:nvSpPr>
          <p:cNvPr id="7174" name="TextBox 2"/>
          <p:cNvSpPr txBox="1">
            <a:spLocks noChangeArrowheads="1"/>
          </p:cNvSpPr>
          <p:nvPr/>
        </p:nvSpPr>
        <p:spPr bwMode="auto">
          <a:xfrm>
            <a:off x="319088" y="409575"/>
            <a:ext cx="669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b="1">
                <a:solidFill>
                  <a:srgbClr val="7030A0"/>
                </a:solidFill>
                <a:latin typeface="Frutiger LT Std 45 Light" pitchFamily="34" charset="0"/>
              </a:rPr>
              <a:t>Who we are</a:t>
            </a:r>
          </a:p>
        </p:txBody>
      </p:sp>
      <p:pic>
        <p:nvPicPr>
          <p:cNvPr id="717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2781300"/>
            <a:ext cx="4260850" cy="319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195" name="Text Box 6"/>
          <p:cNvSpPr txBox="1">
            <a:spLocks noChangeArrowheads="1"/>
          </p:cNvSpPr>
          <p:nvPr/>
        </p:nvSpPr>
        <p:spPr bwMode="auto">
          <a:xfrm>
            <a:off x="395288" y="1989138"/>
            <a:ext cx="799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US" altLang="en-US" sz="1800">
              <a:solidFill>
                <a:srgbClr val="000000"/>
              </a:solidFill>
              <a:latin typeface="Frutiger LT Std 45 Light" pitchFamily="34" charset="0"/>
            </a:endParaRPr>
          </a:p>
        </p:txBody>
      </p:sp>
      <p:pic>
        <p:nvPicPr>
          <p:cNvPr id="8196"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1"/>
          <p:cNvSpPr txBox="1">
            <a:spLocks noChangeArrowheads="1"/>
          </p:cNvSpPr>
          <p:nvPr/>
        </p:nvSpPr>
        <p:spPr bwMode="auto">
          <a:xfrm>
            <a:off x="395288" y="1327150"/>
            <a:ext cx="7991475"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spcAft>
                <a:spcPts val="1200"/>
              </a:spcAft>
              <a:buFontTx/>
              <a:buNone/>
            </a:pPr>
            <a:r>
              <a:rPr lang="en-GB" altLang="en-US" sz="1800">
                <a:ea typeface="Calibri" pitchFamily="34" charset="0"/>
                <a:cs typeface="Arial" pitchFamily="34" charset="0"/>
              </a:rPr>
              <a:t>762 organisations focused on health care</a:t>
            </a:r>
          </a:p>
          <a:p>
            <a:pPr lvl="1" eaLnBrk="1" hangingPunct="1">
              <a:spcBef>
                <a:spcPct val="0"/>
              </a:spcBef>
              <a:buFont typeface="Courier New" pitchFamily="49" charset="0"/>
              <a:buChar char="o"/>
            </a:pPr>
            <a:r>
              <a:rPr lang="en-GB" altLang="en-US" sz="1800">
                <a:ea typeface="Calibri" pitchFamily="34" charset="0"/>
                <a:cs typeface="Arial" pitchFamily="34" charset="0"/>
              </a:rPr>
              <a:t>Hospitals and Rehabilitation </a:t>
            </a:r>
          </a:p>
          <a:p>
            <a:pPr lvl="1" eaLnBrk="1" hangingPunct="1">
              <a:spcBef>
                <a:spcPct val="0"/>
              </a:spcBef>
              <a:buFont typeface="Courier New" pitchFamily="49" charset="0"/>
              <a:buChar char="o"/>
            </a:pPr>
            <a:r>
              <a:rPr lang="en-GB" altLang="en-US" sz="1800">
                <a:ea typeface="Calibri" pitchFamily="34" charset="0"/>
                <a:cs typeface="Arial" pitchFamily="34" charset="0"/>
              </a:rPr>
              <a:t>Mental Health </a:t>
            </a:r>
          </a:p>
          <a:p>
            <a:pPr lvl="1" eaLnBrk="1" hangingPunct="1">
              <a:spcBef>
                <a:spcPct val="0"/>
              </a:spcBef>
              <a:buFont typeface="Courier New" pitchFamily="49" charset="0"/>
              <a:buChar char="o"/>
            </a:pPr>
            <a:r>
              <a:rPr lang="en-GB" altLang="en-US" sz="1800">
                <a:ea typeface="Calibri" pitchFamily="34" charset="0"/>
                <a:cs typeface="Arial" pitchFamily="34" charset="0"/>
              </a:rPr>
              <a:t>Other health and wellbeing services </a:t>
            </a:r>
          </a:p>
          <a:p>
            <a:pPr eaLnBrk="1" hangingPunct="1">
              <a:spcBef>
                <a:spcPct val="0"/>
              </a:spcBef>
              <a:buFontTx/>
              <a:buNone/>
            </a:pPr>
            <a:r>
              <a:rPr lang="en-GB" altLang="en-US" sz="1800">
                <a:ea typeface="Calibri" pitchFamily="34" charset="0"/>
                <a:cs typeface="Arial" pitchFamily="34" charset="0"/>
              </a:rPr>
              <a:t> </a:t>
            </a:r>
          </a:p>
          <a:p>
            <a:pPr eaLnBrk="1" hangingPunct="1">
              <a:spcBef>
                <a:spcPct val="0"/>
              </a:spcBef>
              <a:spcAft>
                <a:spcPts val="1200"/>
              </a:spcAft>
              <a:buFontTx/>
              <a:buNone/>
            </a:pPr>
            <a:r>
              <a:rPr lang="en-GB" altLang="en-US" sz="1800">
                <a:ea typeface="Calibri" pitchFamily="34" charset="0"/>
                <a:cs typeface="Arial" pitchFamily="34" charset="0"/>
              </a:rPr>
              <a:t>6,139 organisations focused on social care and development</a:t>
            </a:r>
          </a:p>
          <a:p>
            <a:pPr lvl="1" eaLnBrk="1" hangingPunct="1">
              <a:spcBef>
                <a:spcPct val="0"/>
              </a:spcBef>
              <a:buFont typeface="Courier New" pitchFamily="49" charset="0"/>
              <a:buChar char="o"/>
            </a:pPr>
            <a:r>
              <a:rPr lang="en-GB" altLang="en-US" sz="1800">
                <a:ea typeface="Calibri" pitchFamily="34" charset="0"/>
                <a:cs typeface="Arial" pitchFamily="34" charset="0"/>
              </a:rPr>
              <a:t>Social care services</a:t>
            </a:r>
          </a:p>
          <a:p>
            <a:pPr lvl="1" eaLnBrk="1" hangingPunct="1">
              <a:spcBef>
                <a:spcPct val="0"/>
              </a:spcBef>
              <a:buFont typeface="Courier New" pitchFamily="49" charset="0"/>
              <a:buChar char="o"/>
            </a:pPr>
            <a:r>
              <a:rPr lang="en-GB" altLang="en-US" sz="1800">
                <a:ea typeface="Calibri" pitchFamily="34" charset="0"/>
                <a:cs typeface="Arial" pitchFamily="34" charset="0"/>
              </a:rPr>
              <a:t>Pre-school day care </a:t>
            </a:r>
          </a:p>
          <a:p>
            <a:pPr lvl="1" eaLnBrk="1" hangingPunct="1">
              <a:spcBef>
                <a:spcPct val="0"/>
              </a:spcBef>
              <a:buFont typeface="Courier New" pitchFamily="49" charset="0"/>
              <a:buChar char="o"/>
            </a:pPr>
            <a:r>
              <a:rPr lang="en-GB" altLang="en-US" sz="1800">
                <a:ea typeface="Calibri" pitchFamily="34" charset="0"/>
                <a:cs typeface="Arial" pitchFamily="34" charset="0"/>
              </a:rPr>
              <a:t>Services for children and families </a:t>
            </a:r>
          </a:p>
          <a:p>
            <a:pPr lvl="1" eaLnBrk="1" hangingPunct="1">
              <a:spcBef>
                <a:spcPct val="0"/>
              </a:spcBef>
              <a:buFont typeface="Courier New" pitchFamily="49" charset="0"/>
              <a:buChar char="o"/>
            </a:pPr>
            <a:r>
              <a:rPr lang="en-GB" altLang="en-US" sz="1800">
                <a:ea typeface="Calibri" pitchFamily="34" charset="0"/>
                <a:cs typeface="Arial" pitchFamily="34" charset="0"/>
              </a:rPr>
              <a:t>Services for women </a:t>
            </a:r>
          </a:p>
          <a:p>
            <a:pPr lvl="1" eaLnBrk="1" hangingPunct="1">
              <a:spcBef>
                <a:spcPct val="0"/>
              </a:spcBef>
              <a:buFont typeface="Courier New" pitchFamily="49" charset="0"/>
              <a:buChar char="o"/>
            </a:pPr>
            <a:r>
              <a:rPr lang="en-GB" altLang="en-US" sz="1800">
                <a:ea typeface="Calibri" pitchFamily="34" charset="0"/>
                <a:cs typeface="Arial" pitchFamily="34" charset="0"/>
              </a:rPr>
              <a:t>Services for people with disabilities </a:t>
            </a:r>
          </a:p>
          <a:p>
            <a:pPr lvl="1" eaLnBrk="1" hangingPunct="1">
              <a:spcBef>
                <a:spcPct val="0"/>
              </a:spcBef>
              <a:buFont typeface="Courier New" pitchFamily="49" charset="0"/>
              <a:buChar char="o"/>
            </a:pPr>
            <a:r>
              <a:rPr lang="en-GB" altLang="en-US" sz="1800">
                <a:ea typeface="Calibri" pitchFamily="34" charset="0"/>
                <a:cs typeface="Arial" pitchFamily="34" charset="0"/>
              </a:rPr>
              <a:t>Services for older people </a:t>
            </a:r>
          </a:p>
          <a:p>
            <a:pPr lvl="1" eaLnBrk="1" hangingPunct="1">
              <a:spcBef>
                <a:spcPct val="0"/>
              </a:spcBef>
              <a:buFont typeface="Courier New" pitchFamily="49" charset="0"/>
              <a:buChar char="o"/>
            </a:pPr>
            <a:r>
              <a:rPr lang="en-GB" altLang="en-US" sz="1800">
                <a:ea typeface="Calibri" pitchFamily="34" charset="0"/>
                <a:cs typeface="Arial" pitchFamily="34" charset="0"/>
              </a:rPr>
              <a:t>Youth services </a:t>
            </a:r>
          </a:p>
          <a:p>
            <a:pPr lvl="1" eaLnBrk="1" hangingPunct="1">
              <a:spcBef>
                <a:spcPct val="0"/>
              </a:spcBef>
              <a:buFont typeface="Courier New" pitchFamily="49" charset="0"/>
              <a:buChar char="o"/>
            </a:pPr>
            <a:r>
              <a:rPr lang="en-GB" altLang="en-US" sz="1800">
                <a:ea typeface="Calibri" pitchFamily="34" charset="0"/>
                <a:cs typeface="Arial" pitchFamily="34" charset="0"/>
              </a:rPr>
              <a:t>Refugee and Immigrant social services </a:t>
            </a:r>
          </a:p>
          <a:p>
            <a:pPr lvl="1" eaLnBrk="1" hangingPunct="1">
              <a:spcBef>
                <a:spcPct val="0"/>
              </a:spcBef>
              <a:buFont typeface="Courier New" pitchFamily="49" charset="0"/>
              <a:buChar char="o"/>
            </a:pPr>
            <a:r>
              <a:rPr lang="en-GB" altLang="en-US" sz="1800">
                <a:ea typeface="Calibri" pitchFamily="34" charset="0"/>
                <a:cs typeface="Arial" pitchFamily="34" charset="0"/>
              </a:rPr>
              <a:t>Carers organisations </a:t>
            </a:r>
          </a:p>
        </p:txBody>
      </p:sp>
      <p:sp>
        <p:nvSpPr>
          <p:cNvPr id="8198" name="TextBox 2"/>
          <p:cNvSpPr txBox="1">
            <a:spLocks noChangeArrowheads="1"/>
          </p:cNvSpPr>
          <p:nvPr/>
        </p:nvSpPr>
        <p:spPr bwMode="auto">
          <a:xfrm>
            <a:off x="179388" y="420688"/>
            <a:ext cx="66960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b="1">
                <a:solidFill>
                  <a:srgbClr val="7030A0"/>
                </a:solidFill>
                <a:latin typeface="Frutiger LT Std 45 Light" pitchFamily="34" charset="0"/>
              </a:rPr>
              <a:t>Scale &amp; range of third sector</a:t>
            </a:r>
          </a:p>
          <a:p>
            <a:pPr eaLnBrk="1" hangingPunct="1">
              <a:spcBef>
                <a:spcPct val="0"/>
              </a:spcBef>
              <a:buFontTx/>
              <a:buNone/>
            </a:pPr>
            <a:endParaRPr lang="en-GB" altLang="en-US" sz="2800" b="1">
              <a:solidFill>
                <a:srgbClr val="7030A0"/>
              </a:solidFill>
              <a:latin typeface="Frutiger LT Std 45 Light"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19" name="Text Box 6"/>
          <p:cNvSpPr txBox="1">
            <a:spLocks noChangeArrowheads="1"/>
          </p:cNvSpPr>
          <p:nvPr/>
        </p:nvSpPr>
        <p:spPr bwMode="auto">
          <a:xfrm>
            <a:off x="395288" y="1989138"/>
            <a:ext cx="799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US" altLang="en-US" sz="1800">
              <a:solidFill>
                <a:srgbClr val="000000"/>
              </a:solidFill>
              <a:latin typeface="Frutiger LT Std 45 Light" pitchFamily="34" charset="0"/>
            </a:endParaRPr>
          </a:p>
        </p:txBody>
      </p:sp>
      <p:pic>
        <p:nvPicPr>
          <p:cNvPr id="9220"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95288" y="1323975"/>
            <a:ext cx="8351837" cy="5330825"/>
          </a:xfrm>
          <a:prstGeom prst="rect">
            <a:avLst/>
          </a:prstGeom>
          <a:noFill/>
        </p:spPr>
        <p:txBody>
          <a:bodyPr>
            <a:spAutoFit/>
          </a:bodyPr>
          <a:lstStyle/>
          <a:p>
            <a:pPr marL="342900" indent="-342900" fontAlgn="auto">
              <a:lnSpc>
                <a:spcPct val="115000"/>
              </a:lnSpc>
              <a:spcBef>
                <a:spcPts val="0"/>
              </a:spcBef>
              <a:spcAft>
                <a:spcPts val="1000"/>
              </a:spcAft>
              <a:buSzPts val="1000"/>
              <a:buFont typeface="Symbol"/>
              <a:buChar char=""/>
              <a:tabLst>
                <a:tab pos="457200" algn="l"/>
              </a:tabLst>
              <a:defRPr/>
            </a:pPr>
            <a:endParaRPr lang="en-GB" sz="2000" dirty="0">
              <a:solidFill>
                <a:srgbClr val="000000"/>
              </a:solidFill>
              <a:latin typeface="Arial"/>
              <a:ea typeface="Calibri"/>
              <a:cs typeface="Times New Roman"/>
            </a:endParaRP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Arial"/>
                <a:ea typeface="Calibri"/>
                <a:cs typeface="Times New Roman"/>
              </a:rPr>
              <a:t>Provider of person centred, asset-based, preventative support </a:t>
            </a: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Arial"/>
                <a:ea typeface="Calibri"/>
                <a:cs typeface="Times New Roman"/>
              </a:rPr>
              <a:t>Expertise &amp; approach rooted in the experiences of people who use services</a:t>
            </a: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Arial"/>
                <a:ea typeface="Calibri"/>
                <a:cs typeface="Times New Roman"/>
              </a:rPr>
              <a:t>Supports people to have greater control over the factors that impact upon health and wellbeing.</a:t>
            </a:r>
            <a:endParaRPr lang="en-GB" sz="2000" dirty="0">
              <a:solidFill>
                <a:srgbClr val="000000"/>
              </a:solidFill>
              <a:latin typeface="Calibri"/>
              <a:ea typeface="Calibri"/>
              <a:cs typeface="Times New Roman"/>
            </a:endParaRP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mn-lt"/>
                <a:cs typeface="Times New Roman"/>
              </a:rPr>
              <a:t>Significant investor in </a:t>
            </a:r>
            <a:r>
              <a:rPr lang="en-GB" sz="2000" dirty="0">
                <a:solidFill>
                  <a:srgbClr val="000000"/>
                </a:solidFill>
                <a:latin typeface="+mn-lt"/>
              </a:rPr>
              <a:t>service innovation, redesign &amp; improvement</a:t>
            </a: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Arial"/>
                <a:ea typeface="Calibri"/>
                <a:cs typeface="Times New Roman"/>
              </a:rPr>
              <a:t>Includes large service providers, community &amp; grassroots, social enterprises</a:t>
            </a: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Arial"/>
                <a:ea typeface="Calibri"/>
                <a:cs typeface="Times New Roman"/>
              </a:rPr>
              <a:t>Employs 5% of Scotland’s workforce and 1.2 million volunteers</a:t>
            </a:r>
            <a:endParaRPr lang="en-GB" sz="2000" dirty="0">
              <a:solidFill>
                <a:srgbClr val="000000"/>
              </a:solidFill>
              <a:latin typeface="Calibri"/>
              <a:ea typeface="Calibri"/>
              <a:cs typeface="Times New Roman"/>
            </a:endParaRPr>
          </a:p>
          <a:p>
            <a:pPr marL="342900" indent="-342900" fontAlgn="auto">
              <a:lnSpc>
                <a:spcPct val="115000"/>
              </a:lnSpc>
              <a:spcBef>
                <a:spcPts val="0"/>
              </a:spcBef>
              <a:spcAft>
                <a:spcPts val="1000"/>
              </a:spcAft>
              <a:buSzPts val="1000"/>
              <a:buFont typeface="Symbol"/>
              <a:buChar char=""/>
              <a:tabLst>
                <a:tab pos="457200" algn="l"/>
              </a:tabLst>
              <a:defRPr/>
            </a:pPr>
            <a:r>
              <a:rPr lang="en-GB" sz="2000" dirty="0">
                <a:solidFill>
                  <a:srgbClr val="000000"/>
                </a:solidFill>
                <a:latin typeface="Arial"/>
                <a:ea typeface="Calibri"/>
                <a:cs typeface="Times New Roman"/>
              </a:rPr>
              <a:t>Provides 30% of all registered social care services</a:t>
            </a:r>
            <a:endParaRPr lang="en-GB" sz="2000" dirty="0">
              <a:solidFill>
                <a:srgbClr val="000000"/>
              </a:solidFill>
              <a:latin typeface="Calibri"/>
              <a:ea typeface="Calibri"/>
              <a:cs typeface="Times New Roman"/>
            </a:endParaRPr>
          </a:p>
          <a:p>
            <a:pPr fontAlgn="auto">
              <a:lnSpc>
                <a:spcPct val="115000"/>
              </a:lnSpc>
              <a:spcBef>
                <a:spcPts val="0"/>
              </a:spcBef>
              <a:spcAft>
                <a:spcPts val="1000"/>
              </a:spcAft>
              <a:buSzPts val="1000"/>
              <a:tabLst>
                <a:tab pos="457200" algn="l"/>
              </a:tabLst>
              <a:defRPr/>
            </a:pPr>
            <a:endParaRPr lang="en-GB" dirty="0">
              <a:solidFill>
                <a:srgbClr val="000000"/>
              </a:solidFill>
              <a:latin typeface="Calibri"/>
              <a:ea typeface="Calibri"/>
              <a:cs typeface="Times New Roman"/>
            </a:endParaRPr>
          </a:p>
        </p:txBody>
      </p:sp>
      <p:sp>
        <p:nvSpPr>
          <p:cNvPr id="9222" name="TextBox 2"/>
          <p:cNvSpPr txBox="1">
            <a:spLocks noChangeArrowheads="1"/>
          </p:cNvSpPr>
          <p:nvPr/>
        </p:nvSpPr>
        <p:spPr bwMode="auto">
          <a:xfrm>
            <a:off x="179388" y="420688"/>
            <a:ext cx="6696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a:solidFill>
                  <a:srgbClr val="7030A0"/>
                </a:solidFill>
                <a:latin typeface="Frutiger LT Std 45 Light" pitchFamily="34" charset="0"/>
              </a:rPr>
              <a:t>Added value of third sector contribution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Text Box 6"/>
          <p:cNvSpPr txBox="1">
            <a:spLocks noChangeArrowheads="1"/>
          </p:cNvSpPr>
          <p:nvPr/>
        </p:nvSpPr>
        <p:spPr bwMode="auto">
          <a:xfrm>
            <a:off x="395288" y="1989138"/>
            <a:ext cx="799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US" altLang="en-US" sz="1800">
              <a:solidFill>
                <a:srgbClr val="000000"/>
              </a:solidFill>
              <a:latin typeface="Frutiger LT Std 45 Light" pitchFamily="34" charset="0"/>
            </a:endParaRPr>
          </a:p>
        </p:txBody>
      </p:sp>
      <p:pic>
        <p:nvPicPr>
          <p:cNvPr id="10244"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3850" y="3860800"/>
            <a:ext cx="3024188" cy="2400300"/>
          </a:xfrm>
          <a:prstGeom prst="rect">
            <a:avLst/>
          </a:prstGeom>
          <a:noFill/>
        </p:spPr>
        <p:txBody>
          <a:bodyPr>
            <a:spAutoFit/>
          </a:bodyPr>
          <a:lstStyle/>
          <a:p>
            <a:pPr>
              <a:defRPr/>
            </a:pPr>
            <a:endParaRPr lang="en-GB" dirty="0">
              <a:solidFill>
                <a:srgbClr val="000000"/>
              </a:solidFill>
              <a:latin typeface="Arial"/>
            </a:endParaRPr>
          </a:p>
          <a:p>
            <a:pPr lvl="1">
              <a:defRPr/>
            </a:pPr>
            <a:endParaRPr lang="en-GB" sz="2000" dirty="0">
              <a:solidFill>
                <a:srgbClr val="000000"/>
              </a:solidFill>
              <a:latin typeface="Verdana" pitchFamily="34" charset="0"/>
              <a:ea typeface="Verdana" pitchFamily="34" charset="0"/>
              <a:cs typeface="Verdana" pitchFamily="34" charset="0"/>
            </a:endParaRPr>
          </a:p>
          <a:p>
            <a:pPr>
              <a:defRPr/>
            </a:pPr>
            <a:endParaRPr lang="en-GB" sz="3200" dirty="0">
              <a:solidFill>
                <a:srgbClr val="000000"/>
              </a:solidFill>
              <a:latin typeface="+mn-lt"/>
            </a:endParaRPr>
          </a:p>
          <a:p>
            <a:pPr>
              <a:defRPr/>
            </a:pPr>
            <a:endParaRPr lang="en-GB" sz="2000" dirty="0">
              <a:solidFill>
                <a:srgbClr val="000000"/>
              </a:solidFill>
            </a:endParaRPr>
          </a:p>
          <a:p>
            <a:pPr>
              <a:defRPr/>
            </a:pPr>
            <a:endParaRPr lang="en-GB" sz="2000" dirty="0">
              <a:solidFill>
                <a:srgbClr val="000000"/>
              </a:solidFill>
            </a:endParaRPr>
          </a:p>
          <a:p>
            <a:pPr>
              <a:defRPr/>
            </a:pPr>
            <a:endParaRPr lang="en-GB" sz="2000" dirty="0">
              <a:solidFill>
                <a:srgbClr val="000000"/>
              </a:solidFill>
            </a:endParaRPr>
          </a:p>
          <a:p>
            <a:pPr>
              <a:defRPr/>
            </a:pPr>
            <a:endParaRPr lang="en-GB" sz="2000" dirty="0">
              <a:solidFill>
                <a:srgbClr val="000000"/>
              </a:solidFill>
            </a:endParaRPr>
          </a:p>
        </p:txBody>
      </p:sp>
      <p:sp>
        <p:nvSpPr>
          <p:cNvPr id="10246" name="TextBox 2"/>
          <p:cNvSpPr txBox="1">
            <a:spLocks noChangeArrowheads="1"/>
          </p:cNvSpPr>
          <p:nvPr/>
        </p:nvSpPr>
        <p:spPr bwMode="auto">
          <a:xfrm>
            <a:off x="323850" y="427038"/>
            <a:ext cx="66960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a:solidFill>
                  <a:srgbClr val="872B93"/>
                </a:solidFill>
                <a:latin typeface="Frutiger LT Std 45 Light" pitchFamily="34" charset="0"/>
              </a:rPr>
              <a:t>Third  sector perspective on health inequalities </a:t>
            </a:r>
          </a:p>
        </p:txBody>
      </p:sp>
      <p:sp>
        <p:nvSpPr>
          <p:cNvPr id="3" name="Oval Callout 2"/>
          <p:cNvSpPr/>
          <p:nvPr/>
        </p:nvSpPr>
        <p:spPr>
          <a:xfrm>
            <a:off x="2843213" y="1700213"/>
            <a:ext cx="5832475" cy="2520950"/>
          </a:xfrm>
          <a:prstGeom prst="wedgeEllipseCallout">
            <a:avLst>
              <a:gd name="adj1" fmla="val -60951"/>
              <a:gd name="adj2" fmla="val 3386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15000"/>
              </a:lnSpc>
              <a:spcAft>
                <a:spcPts val="1000"/>
              </a:spcAft>
              <a:defRPr/>
            </a:pPr>
            <a:r>
              <a:rPr lang="en-GB" sz="3600" b="1" i="1" dirty="0">
                <a:solidFill>
                  <a:srgbClr val="7030A0"/>
                </a:solidFill>
                <a:ea typeface="Calibri"/>
                <a:cs typeface="Times New Roman"/>
              </a:rPr>
              <a:t>You are sick more </a:t>
            </a:r>
          </a:p>
          <a:p>
            <a:pPr>
              <a:lnSpc>
                <a:spcPct val="115000"/>
              </a:lnSpc>
              <a:spcAft>
                <a:spcPts val="1000"/>
              </a:spcAft>
              <a:defRPr/>
            </a:pPr>
            <a:r>
              <a:rPr lang="en-GB" sz="3600" b="1" i="1" dirty="0">
                <a:solidFill>
                  <a:srgbClr val="7030A0"/>
                </a:solidFill>
                <a:ea typeface="Calibri"/>
                <a:cs typeface="Times New Roman"/>
              </a:rPr>
              <a:t>You die younger</a:t>
            </a:r>
          </a:p>
        </p:txBody>
      </p:sp>
      <p:pic>
        <p:nvPicPr>
          <p:cNvPr id="10248" name="Picture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860800"/>
            <a:ext cx="3348038"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11267" name="Picture 7" descr="VHS logo newstrap SM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1"/>
          <p:cNvSpPr txBox="1">
            <a:spLocks noChangeArrowheads="1"/>
          </p:cNvSpPr>
          <p:nvPr/>
        </p:nvSpPr>
        <p:spPr bwMode="auto">
          <a:xfrm>
            <a:off x="323850" y="2924175"/>
            <a:ext cx="83518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GB" altLang="en-US" sz="1800">
              <a:solidFill>
                <a:srgbClr val="000000"/>
              </a:solidFill>
              <a:latin typeface="Frutiger LT Std 45 Light" pitchFamily="34" charset="0"/>
            </a:endParaRPr>
          </a:p>
          <a:p>
            <a:pPr eaLnBrk="1" hangingPunct="1">
              <a:spcBef>
                <a:spcPct val="0"/>
              </a:spcBef>
              <a:buFontTx/>
              <a:buNone/>
            </a:pPr>
            <a:endParaRPr lang="en-GB" altLang="en-US" sz="1800">
              <a:solidFill>
                <a:srgbClr val="000000"/>
              </a:solidFill>
              <a:latin typeface="Frutiger LT Std 45 Light" pitchFamily="34" charset="0"/>
            </a:endParaRPr>
          </a:p>
        </p:txBody>
      </p:sp>
      <p:sp>
        <p:nvSpPr>
          <p:cNvPr id="11269" name="TextBox 2"/>
          <p:cNvSpPr txBox="1">
            <a:spLocks noChangeArrowheads="1"/>
          </p:cNvSpPr>
          <p:nvPr/>
        </p:nvSpPr>
        <p:spPr bwMode="auto">
          <a:xfrm>
            <a:off x="323850" y="431800"/>
            <a:ext cx="6696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a:solidFill>
                  <a:srgbClr val="872B93"/>
                </a:solidFill>
                <a:latin typeface="Frutiger LT Std 45 Light" pitchFamily="34" charset="0"/>
              </a:rPr>
              <a:t>Third sector perception of the issues</a:t>
            </a:r>
          </a:p>
        </p:txBody>
      </p:sp>
      <p:graphicFrame>
        <p:nvGraphicFramePr>
          <p:cNvPr id="11270" name="Chart 6"/>
          <p:cNvGraphicFramePr>
            <a:graphicFrameLocks/>
          </p:cNvGraphicFramePr>
          <p:nvPr/>
        </p:nvGraphicFramePr>
        <p:xfrm>
          <a:off x="127000" y="1268413"/>
          <a:ext cx="8964613" cy="5451475"/>
        </p:xfrm>
        <a:graphic>
          <a:graphicData uri="http://schemas.openxmlformats.org/presentationml/2006/ole">
            <mc:AlternateContent xmlns:mc="http://schemas.openxmlformats.org/markup-compatibility/2006">
              <mc:Choice xmlns:v="urn:schemas-microsoft-com:vml" Requires="v">
                <p:oleObj spid="_x0000_s11273" r:id="rId5" imgW="7230483" imgH="4419983" progId="Excel.Chart.8">
                  <p:embed/>
                </p:oleObj>
              </mc:Choice>
              <mc:Fallback>
                <p:oleObj r:id="rId5" imgW="7230483" imgH="4419983" progId="Excel.Chart.8">
                  <p:embed/>
                  <p:pic>
                    <p:nvPicPr>
                      <p:cNvPr id="0" name="Char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1268413"/>
                        <a:ext cx="8964613" cy="545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12291" name="Picture 7" descr="VHS logo newstrap SM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1"/>
          <p:cNvSpPr txBox="1">
            <a:spLocks noChangeArrowheads="1"/>
          </p:cNvSpPr>
          <p:nvPr/>
        </p:nvSpPr>
        <p:spPr bwMode="auto">
          <a:xfrm>
            <a:off x="323850" y="2924175"/>
            <a:ext cx="83518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GB" altLang="en-US" sz="1800">
              <a:solidFill>
                <a:srgbClr val="000000"/>
              </a:solidFill>
              <a:latin typeface="Frutiger LT Std 45 Light" pitchFamily="34" charset="0"/>
            </a:endParaRPr>
          </a:p>
          <a:p>
            <a:pPr eaLnBrk="1" hangingPunct="1">
              <a:spcBef>
                <a:spcPct val="0"/>
              </a:spcBef>
              <a:buFontTx/>
              <a:buNone/>
            </a:pPr>
            <a:endParaRPr lang="en-GB" altLang="en-US" sz="1800">
              <a:solidFill>
                <a:srgbClr val="000000"/>
              </a:solidFill>
              <a:latin typeface="Frutiger LT Std 45 Light" pitchFamily="34" charset="0"/>
            </a:endParaRPr>
          </a:p>
        </p:txBody>
      </p:sp>
      <p:sp>
        <p:nvSpPr>
          <p:cNvPr id="12293" name="TextBox 2"/>
          <p:cNvSpPr txBox="1">
            <a:spLocks noChangeArrowheads="1"/>
          </p:cNvSpPr>
          <p:nvPr/>
        </p:nvSpPr>
        <p:spPr bwMode="auto">
          <a:xfrm>
            <a:off x="323850" y="431800"/>
            <a:ext cx="6696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a:solidFill>
                  <a:srgbClr val="872B93"/>
                </a:solidFill>
                <a:latin typeface="Frutiger LT Std 45 Light" pitchFamily="34" charset="0"/>
              </a:rPr>
              <a:t>Preventing, Reducing, Undoing</a:t>
            </a:r>
          </a:p>
        </p:txBody>
      </p:sp>
      <p:graphicFrame>
        <p:nvGraphicFramePr>
          <p:cNvPr id="12294" name="Chart 6"/>
          <p:cNvGraphicFramePr>
            <a:graphicFrameLocks/>
          </p:cNvGraphicFramePr>
          <p:nvPr/>
        </p:nvGraphicFramePr>
        <p:xfrm>
          <a:off x="107950" y="1196975"/>
          <a:ext cx="8856663" cy="5661025"/>
        </p:xfrm>
        <a:graphic>
          <a:graphicData uri="http://schemas.openxmlformats.org/presentationml/2006/ole">
            <mc:AlternateContent xmlns:mc="http://schemas.openxmlformats.org/markup-compatibility/2006">
              <mc:Choice xmlns:v="urn:schemas-microsoft-com:vml" Requires="v">
                <p:oleObj spid="_x0000_s12297" r:id="rId5" imgW="7590178" imgH="4566300" progId="Excel.Chart.8">
                  <p:embed/>
                </p:oleObj>
              </mc:Choice>
              <mc:Fallback>
                <p:oleObj r:id="rId5" imgW="7590178" imgH="4566300" progId="Excel.Chart.8">
                  <p:embed/>
                  <p:pic>
                    <p:nvPicPr>
                      <p:cNvPr id="0" name="Char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950" y="1196975"/>
                        <a:ext cx="8856663"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723" name="Text Box 6"/>
          <p:cNvSpPr txBox="1">
            <a:spLocks noChangeArrowheads="1"/>
          </p:cNvSpPr>
          <p:nvPr/>
        </p:nvSpPr>
        <p:spPr bwMode="auto">
          <a:xfrm>
            <a:off x="428625" y="1528763"/>
            <a:ext cx="7991475" cy="369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defRPr/>
            </a:pPr>
            <a:endParaRPr lang="en-GB" altLang="en-US" sz="1800" b="1" dirty="0" smtClean="0">
              <a:solidFill>
                <a:srgbClr val="872B93"/>
              </a:solidFill>
              <a:latin typeface="+mn-lt"/>
            </a:endParaRPr>
          </a:p>
          <a:p>
            <a:pPr eaLnBrk="1" hangingPunct="1">
              <a:spcBef>
                <a:spcPct val="50000"/>
              </a:spcBef>
              <a:buFontTx/>
              <a:buNone/>
              <a:defRPr/>
            </a:pPr>
            <a:r>
              <a:rPr lang="en-GB" altLang="en-US" sz="1800" b="1" dirty="0" smtClean="0">
                <a:solidFill>
                  <a:srgbClr val="872B93"/>
                </a:solidFill>
                <a:latin typeface="+mn-lt"/>
              </a:rPr>
              <a:t>Scottish Families Affected by Drugs  </a:t>
            </a:r>
          </a:p>
          <a:p>
            <a:pPr marL="285750" indent="-285750" eaLnBrk="1" hangingPunct="1">
              <a:spcBef>
                <a:spcPct val="50000"/>
              </a:spcBef>
              <a:buFontTx/>
              <a:buChar char="-"/>
              <a:defRPr/>
            </a:pPr>
            <a:r>
              <a:rPr lang="en-GB" altLang="en-US" sz="1800" b="1" dirty="0" smtClean="0">
                <a:latin typeface="+mn-lt"/>
              </a:rPr>
              <a:t>families affected by someone’s drug misuse</a:t>
            </a:r>
          </a:p>
          <a:p>
            <a:pPr marL="285750" indent="-285750" eaLnBrk="1" hangingPunct="1">
              <a:spcBef>
                <a:spcPct val="50000"/>
              </a:spcBef>
              <a:buFontTx/>
              <a:buChar char="-"/>
              <a:defRPr/>
            </a:pPr>
            <a:r>
              <a:rPr lang="en-GB" altLang="en-US" sz="1800" b="1" dirty="0" smtClean="0">
                <a:latin typeface="+mn-lt"/>
              </a:rPr>
              <a:t>reduces isolation &amp; stigma, connects to support</a:t>
            </a:r>
          </a:p>
          <a:p>
            <a:pPr eaLnBrk="1" hangingPunct="1">
              <a:spcBef>
                <a:spcPct val="50000"/>
              </a:spcBef>
              <a:buFontTx/>
              <a:buNone/>
              <a:defRPr/>
            </a:pPr>
            <a:endParaRPr lang="en-GB" altLang="en-US" sz="1800" b="1" dirty="0" smtClean="0">
              <a:solidFill>
                <a:srgbClr val="872B93"/>
              </a:solidFill>
              <a:latin typeface="+mn-lt"/>
            </a:endParaRPr>
          </a:p>
          <a:p>
            <a:pPr eaLnBrk="1" hangingPunct="1">
              <a:spcBef>
                <a:spcPct val="50000"/>
              </a:spcBef>
              <a:buFontTx/>
              <a:buNone/>
              <a:defRPr/>
            </a:pPr>
            <a:r>
              <a:rPr lang="en-GB" altLang="en-US" sz="1800" b="1" dirty="0" smtClean="0">
                <a:solidFill>
                  <a:srgbClr val="872B93"/>
                </a:solidFill>
                <a:latin typeface="+mn-lt"/>
              </a:rPr>
              <a:t>Neighbourhood Networks</a:t>
            </a:r>
          </a:p>
          <a:p>
            <a:pPr eaLnBrk="1" hangingPunct="1">
              <a:spcBef>
                <a:spcPct val="50000"/>
              </a:spcBef>
              <a:buFontTx/>
              <a:buNone/>
              <a:defRPr/>
            </a:pPr>
            <a:r>
              <a:rPr lang="en-GB" sz="1800" b="1" dirty="0" smtClean="0">
                <a:latin typeface="+mn-lt"/>
              </a:rPr>
              <a:t>- learning disability, physical disability, </a:t>
            </a:r>
          </a:p>
          <a:p>
            <a:pPr eaLnBrk="1" hangingPunct="1">
              <a:spcBef>
                <a:spcPct val="50000"/>
              </a:spcBef>
              <a:buFontTx/>
              <a:buNone/>
              <a:defRPr/>
            </a:pPr>
            <a:r>
              <a:rPr lang="en-GB" sz="1800" b="1" dirty="0" smtClean="0">
                <a:latin typeface="+mn-lt"/>
              </a:rPr>
              <a:t>mental health issue</a:t>
            </a:r>
          </a:p>
          <a:p>
            <a:pPr eaLnBrk="1" hangingPunct="1">
              <a:spcBef>
                <a:spcPct val="50000"/>
              </a:spcBef>
              <a:buFontTx/>
              <a:buNone/>
              <a:defRPr/>
            </a:pPr>
            <a:r>
              <a:rPr lang="en-GB" altLang="en-US" sz="1800" b="1" dirty="0" smtClean="0">
                <a:latin typeface="+mn-lt"/>
              </a:rPr>
              <a:t>- mutual support &amp; skill-sharing networks</a:t>
            </a:r>
          </a:p>
        </p:txBody>
      </p:sp>
      <p:pic>
        <p:nvPicPr>
          <p:cNvPr id="13316"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Box 2"/>
          <p:cNvSpPr txBox="1">
            <a:spLocks noChangeArrowheads="1"/>
          </p:cNvSpPr>
          <p:nvPr/>
        </p:nvSpPr>
        <p:spPr bwMode="auto">
          <a:xfrm>
            <a:off x="395288" y="414338"/>
            <a:ext cx="61198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n-GB" altLang="en-US" sz="2400" b="1" dirty="0" smtClean="0">
                <a:solidFill>
                  <a:schemeClr val="accent5">
                    <a:lumMod val="50000"/>
                  </a:schemeClr>
                </a:solidFill>
                <a:latin typeface="Frutiger LT Std 45 Light" pitchFamily="34" charset="0"/>
              </a:rPr>
              <a:t>Creating social capital and networks</a:t>
            </a:r>
            <a:endParaRPr lang="en-GB" altLang="en-US" sz="2400" b="1" dirty="0" smtClean="0">
              <a:solidFill>
                <a:srgbClr val="872B93"/>
              </a:solidFill>
              <a:latin typeface="Frutiger LT Std 45 Light" pitchFamily="34" charset="0"/>
            </a:endParaRPr>
          </a:p>
        </p:txBody>
      </p:sp>
      <p:pic>
        <p:nvPicPr>
          <p:cNvPr id="133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3068638"/>
            <a:ext cx="3671887" cy="331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723" name="Text Box 6"/>
          <p:cNvSpPr txBox="1">
            <a:spLocks noChangeArrowheads="1"/>
          </p:cNvSpPr>
          <p:nvPr/>
        </p:nvSpPr>
        <p:spPr bwMode="auto">
          <a:xfrm>
            <a:off x="296863" y="1382713"/>
            <a:ext cx="7991475" cy="664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defRPr/>
            </a:pPr>
            <a:endParaRPr lang="en-GB" altLang="en-US" sz="1800" b="1" dirty="0" smtClean="0">
              <a:solidFill>
                <a:srgbClr val="872B93"/>
              </a:solidFill>
              <a:latin typeface="Frutiger LT Std 45 Light" pitchFamily="34" charset="0"/>
            </a:endParaRPr>
          </a:p>
          <a:p>
            <a:pPr eaLnBrk="1" hangingPunct="1">
              <a:spcBef>
                <a:spcPct val="50000"/>
              </a:spcBef>
              <a:buFontTx/>
              <a:buNone/>
              <a:defRPr/>
            </a:pPr>
            <a:r>
              <a:rPr lang="en-GB" altLang="en-US" sz="2000" b="1" dirty="0" smtClean="0">
                <a:solidFill>
                  <a:srgbClr val="7030A0"/>
                </a:solidFill>
                <a:latin typeface="Frutiger LT Std 45 Light" pitchFamily="34" charset="0"/>
              </a:rPr>
              <a:t>Living Streets   </a:t>
            </a:r>
            <a:endParaRPr lang="en-GB" altLang="en-US" sz="1800" b="1" dirty="0" smtClean="0">
              <a:solidFill>
                <a:srgbClr val="7030A0"/>
              </a:solidFill>
              <a:latin typeface="Frutiger LT Std 45 Light" pitchFamily="34" charset="0"/>
            </a:endParaRPr>
          </a:p>
          <a:p>
            <a:pPr marL="285750" indent="-285750" eaLnBrk="1" hangingPunct="1">
              <a:spcBef>
                <a:spcPct val="50000"/>
              </a:spcBef>
              <a:buFontTx/>
              <a:buChar char="-"/>
              <a:defRPr/>
            </a:pPr>
            <a:r>
              <a:rPr lang="en-GB" altLang="en-US" sz="1800" b="1" dirty="0" smtClean="0">
                <a:latin typeface="Frutiger LT Std 45 Light" pitchFamily="34" charset="0"/>
              </a:rPr>
              <a:t>Working with communities </a:t>
            </a:r>
          </a:p>
          <a:p>
            <a:pPr eaLnBrk="1" hangingPunct="1">
              <a:spcBef>
                <a:spcPct val="50000"/>
              </a:spcBef>
              <a:buFontTx/>
              <a:buNone/>
              <a:defRPr/>
            </a:pPr>
            <a:r>
              <a:rPr lang="en-GB" altLang="en-US" sz="1800" b="1" dirty="0" smtClean="0">
                <a:latin typeface="Frutiger LT Std 45 Light" pitchFamily="34" charset="0"/>
              </a:rPr>
              <a:t>     to create safer, healthier streets </a:t>
            </a:r>
          </a:p>
          <a:p>
            <a:pPr eaLnBrk="1" hangingPunct="1">
              <a:spcBef>
                <a:spcPct val="50000"/>
              </a:spcBef>
              <a:buFontTx/>
              <a:buNone/>
              <a:defRPr/>
            </a:pPr>
            <a:r>
              <a:rPr lang="en-GB" altLang="en-US" sz="1800" b="1" dirty="0" smtClean="0">
                <a:latin typeface="Frutiger LT Std 45 Light" pitchFamily="34" charset="0"/>
              </a:rPr>
              <a:t>     where it’s good  to walk</a:t>
            </a:r>
          </a:p>
          <a:p>
            <a:pPr eaLnBrk="1" hangingPunct="1">
              <a:spcBef>
                <a:spcPct val="50000"/>
              </a:spcBef>
              <a:buFontTx/>
              <a:buNone/>
              <a:defRPr/>
            </a:pPr>
            <a:endParaRPr lang="en-GB" altLang="en-US" sz="1800" b="1" dirty="0" smtClean="0">
              <a:solidFill>
                <a:srgbClr val="7030A0"/>
              </a:solidFill>
              <a:latin typeface="Frutiger LT Std 45 Light" pitchFamily="34" charset="0"/>
            </a:endParaRPr>
          </a:p>
          <a:p>
            <a:pPr eaLnBrk="1" hangingPunct="1">
              <a:spcBef>
                <a:spcPct val="50000"/>
              </a:spcBef>
              <a:buFontTx/>
              <a:buNone/>
              <a:defRPr/>
            </a:pPr>
            <a:r>
              <a:rPr lang="en-GB" altLang="en-US" sz="1800" b="1" dirty="0" err="1" smtClean="0">
                <a:solidFill>
                  <a:srgbClr val="7030A0"/>
                </a:solidFill>
                <a:latin typeface="Frutiger LT Std 45 Light" pitchFamily="34" charset="0"/>
              </a:rPr>
              <a:t>Tullibody</a:t>
            </a:r>
            <a:r>
              <a:rPr lang="en-GB" altLang="en-US" sz="1800" b="1" dirty="0" smtClean="0">
                <a:solidFill>
                  <a:srgbClr val="7030A0"/>
                </a:solidFill>
                <a:latin typeface="Frutiger LT Std 45 Light" pitchFamily="34" charset="0"/>
              </a:rPr>
              <a:t> Healthy Living </a:t>
            </a:r>
          </a:p>
          <a:p>
            <a:pPr eaLnBrk="1" hangingPunct="1">
              <a:spcBef>
                <a:spcPct val="50000"/>
              </a:spcBef>
              <a:buFontTx/>
              <a:buNone/>
              <a:defRPr/>
            </a:pPr>
            <a:r>
              <a:rPr lang="en-GB" altLang="en-US" sz="1800" b="1" dirty="0" smtClean="0">
                <a:latin typeface="Frutiger LT Std 45 Light" pitchFamily="34" charset="0"/>
              </a:rPr>
              <a:t>   - A one stop shop for community health</a:t>
            </a:r>
          </a:p>
          <a:p>
            <a:pPr eaLnBrk="1" hangingPunct="1">
              <a:spcBef>
                <a:spcPct val="50000"/>
              </a:spcBef>
              <a:buFontTx/>
              <a:buNone/>
              <a:defRPr/>
            </a:pPr>
            <a:r>
              <a:rPr lang="en-GB" altLang="en-US" sz="1800" b="1" dirty="0" smtClean="0">
                <a:latin typeface="Frutiger LT Std 45 Light" pitchFamily="34" charset="0"/>
              </a:rPr>
              <a:t>     reduces social isolation, </a:t>
            </a:r>
          </a:p>
          <a:p>
            <a:pPr eaLnBrk="1" hangingPunct="1">
              <a:spcBef>
                <a:spcPct val="50000"/>
              </a:spcBef>
              <a:buFontTx/>
              <a:buNone/>
              <a:defRPr/>
            </a:pPr>
            <a:r>
              <a:rPr lang="en-GB" altLang="en-US" sz="1800" b="1" dirty="0" smtClean="0">
                <a:latin typeface="Frutiger LT Std 45 Light" pitchFamily="34" charset="0"/>
              </a:rPr>
              <a:t>     builds community involvement, </a:t>
            </a:r>
          </a:p>
          <a:p>
            <a:pPr eaLnBrk="1" hangingPunct="1">
              <a:spcBef>
                <a:spcPct val="50000"/>
              </a:spcBef>
              <a:buFontTx/>
              <a:buNone/>
              <a:defRPr/>
            </a:pPr>
            <a:r>
              <a:rPr lang="en-GB" altLang="en-US" sz="1800" b="1" dirty="0" smtClean="0">
                <a:latin typeface="Frutiger LT Std 45 Light" pitchFamily="34" charset="0"/>
              </a:rPr>
              <a:t>     supports healthy eating</a:t>
            </a:r>
          </a:p>
          <a:p>
            <a:pPr marL="285750" indent="-285750" eaLnBrk="1" hangingPunct="1">
              <a:spcBef>
                <a:spcPct val="50000"/>
              </a:spcBef>
              <a:buFontTx/>
              <a:buChar char="-"/>
              <a:defRPr/>
            </a:pPr>
            <a:endParaRPr lang="en-GB" altLang="en-US" sz="1800" b="1" dirty="0" smtClean="0">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872B93"/>
              </a:solidFill>
              <a:latin typeface="Frutiger LT Std 45 Light" pitchFamily="34" charset="0"/>
            </a:endParaRPr>
          </a:p>
        </p:txBody>
      </p:sp>
      <p:pic>
        <p:nvPicPr>
          <p:cNvPr id="14340"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2"/>
          <p:cNvSpPr txBox="1">
            <a:spLocks noChangeArrowheads="1"/>
          </p:cNvSpPr>
          <p:nvPr/>
        </p:nvSpPr>
        <p:spPr bwMode="auto">
          <a:xfrm>
            <a:off x="395288" y="414338"/>
            <a:ext cx="6119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b="1">
                <a:solidFill>
                  <a:srgbClr val="4597A0"/>
                </a:solidFill>
                <a:latin typeface="Frutiger LT Std 45 Light" pitchFamily="34" charset="0"/>
              </a:rPr>
              <a:t>Creating quality neighbourhoods</a:t>
            </a:r>
            <a:endParaRPr lang="en-GB" altLang="en-US" sz="2800" b="1">
              <a:solidFill>
                <a:srgbClr val="872B93"/>
              </a:solidFill>
              <a:latin typeface="Frutiger LT Std 45 Light" pitchFamily="34" charset="0"/>
            </a:endParaRPr>
          </a:p>
        </p:txBody>
      </p:sp>
      <p:pic>
        <p:nvPicPr>
          <p:cNvPr id="14342" name="Picture 3" descr="C:\Users\cstevens\Pictures\_0113171931_medi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1544638"/>
            <a:ext cx="32400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723" name="Text Box 6"/>
          <p:cNvSpPr txBox="1">
            <a:spLocks noChangeArrowheads="1"/>
          </p:cNvSpPr>
          <p:nvPr/>
        </p:nvSpPr>
        <p:spPr bwMode="auto">
          <a:xfrm>
            <a:off x="279400" y="1293813"/>
            <a:ext cx="7991475" cy="678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defRPr/>
            </a:pPr>
            <a:endParaRPr lang="en-GB" altLang="en-US" sz="1800" b="1" dirty="0" smtClean="0">
              <a:solidFill>
                <a:srgbClr val="872B93"/>
              </a:solidFill>
              <a:latin typeface="Frutiger LT Std 45 Light" pitchFamily="34" charset="0"/>
            </a:endParaRPr>
          </a:p>
          <a:p>
            <a:pPr eaLnBrk="1" hangingPunct="1">
              <a:spcBef>
                <a:spcPct val="50000"/>
              </a:spcBef>
              <a:buFontTx/>
              <a:buNone/>
              <a:defRPr/>
            </a:pPr>
            <a:r>
              <a:rPr lang="en-GB" altLang="en-US" sz="2000" b="1" dirty="0" smtClean="0">
                <a:solidFill>
                  <a:srgbClr val="7030A0"/>
                </a:solidFill>
                <a:latin typeface="Frutiger LT Std 45 Light" pitchFamily="34" charset="0"/>
              </a:rPr>
              <a:t>Fast Forward </a:t>
            </a:r>
          </a:p>
          <a:p>
            <a:pPr marL="285750" indent="-285750" eaLnBrk="1" hangingPunct="1">
              <a:spcBef>
                <a:spcPct val="50000"/>
              </a:spcBef>
              <a:buFontTx/>
              <a:buChar char="-"/>
              <a:defRPr/>
            </a:pPr>
            <a:r>
              <a:rPr lang="en-GB" altLang="en-US" sz="1800" b="1" dirty="0" smtClean="0">
                <a:latin typeface="Frutiger LT Std 45 Light" pitchFamily="34" charset="0"/>
              </a:rPr>
              <a:t>Assets based: young people lead</a:t>
            </a:r>
          </a:p>
          <a:p>
            <a:pPr marL="285750" indent="-285750" eaLnBrk="1" hangingPunct="1">
              <a:spcBef>
                <a:spcPct val="50000"/>
              </a:spcBef>
              <a:buFontTx/>
              <a:buChar char="-"/>
              <a:defRPr/>
            </a:pPr>
            <a:r>
              <a:rPr lang="en-GB" altLang="en-US" sz="1800" b="1" dirty="0" smtClean="0">
                <a:latin typeface="Frutiger LT Std 45 Light" pitchFamily="34" charset="0"/>
              </a:rPr>
              <a:t>education to reduce harm from </a:t>
            </a:r>
          </a:p>
          <a:p>
            <a:pPr eaLnBrk="1" hangingPunct="1">
              <a:spcBef>
                <a:spcPct val="50000"/>
              </a:spcBef>
              <a:buFontTx/>
              <a:buNone/>
              <a:defRPr/>
            </a:pPr>
            <a:r>
              <a:rPr lang="en-GB" altLang="en-US" sz="1800" b="1" dirty="0" smtClean="0">
                <a:latin typeface="Frutiger LT Std 45 Light" pitchFamily="34" charset="0"/>
              </a:rPr>
              <a:t>    alcohol, tobacco and drugs</a:t>
            </a:r>
          </a:p>
          <a:p>
            <a:pPr eaLnBrk="1" hangingPunct="1">
              <a:spcBef>
                <a:spcPct val="50000"/>
              </a:spcBef>
              <a:buFontTx/>
              <a:buNone/>
              <a:defRPr/>
            </a:pPr>
            <a:endParaRPr lang="en-GB" altLang="en-US" sz="1800" b="1" dirty="0" smtClean="0">
              <a:solidFill>
                <a:srgbClr val="7030A0"/>
              </a:solidFill>
              <a:latin typeface="Frutiger LT Std 45 Light" pitchFamily="34" charset="0"/>
            </a:endParaRPr>
          </a:p>
          <a:p>
            <a:pPr eaLnBrk="1" hangingPunct="1">
              <a:spcBef>
                <a:spcPct val="50000"/>
              </a:spcBef>
              <a:buFontTx/>
              <a:buNone/>
              <a:defRPr/>
            </a:pPr>
            <a:endParaRPr lang="en-GB" altLang="en-US" sz="2000" b="1" dirty="0" smtClean="0">
              <a:solidFill>
                <a:srgbClr val="872B93"/>
              </a:solidFill>
              <a:latin typeface="Frutiger LT Std 45 Light" pitchFamily="34" charset="0"/>
            </a:endParaRPr>
          </a:p>
          <a:p>
            <a:pPr eaLnBrk="1" hangingPunct="1">
              <a:spcBef>
                <a:spcPct val="50000"/>
              </a:spcBef>
              <a:buFontTx/>
              <a:buNone/>
              <a:defRPr/>
            </a:pPr>
            <a:r>
              <a:rPr lang="en-GB" altLang="en-US" sz="2000" b="1" dirty="0" smtClean="0">
                <a:solidFill>
                  <a:srgbClr val="872B93"/>
                </a:solidFill>
                <a:latin typeface="Frutiger LT Std 45 Light" pitchFamily="34" charset="0"/>
              </a:rPr>
              <a:t>Rowan Alba – </a:t>
            </a:r>
            <a:r>
              <a:rPr lang="en-GB" altLang="en-US" sz="2000" b="1" dirty="0" err="1" smtClean="0">
                <a:solidFill>
                  <a:srgbClr val="872B93"/>
                </a:solidFill>
                <a:latin typeface="Frutiger LT Std 45 Light" pitchFamily="34" charset="0"/>
              </a:rPr>
              <a:t>Stramullion</a:t>
            </a:r>
            <a:endParaRPr lang="en-GB" altLang="en-US" sz="2000" b="1" dirty="0" smtClean="0">
              <a:solidFill>
                <a:srgbClr val="872B93"/>
              </a:solidFill>
              <a:latin typeface="Frutiger LT Std 45 Light" pitchFamily="34" charset="0"/>
            </a:endParaRPr>
          </a:p>
          <a:p>
            <a:pPr eaLnBrk="1" hangingPunct="1">
              <a:spcBef>
                <a:spcPct val="50000"/>
              </a:spcBef>
              <a:buFontTx/>
              <a:buNone/>
              <a:defRPr/>
            </a:pPr>
            <a:r>
              <a:rPr lang="en-GB" altLang="en-US" sz="2000" b="1" dirty="0" smtClean="0">
                <a:solidFill>
                  <a:srgbClr val="872B93"/>
                </a:solidFill>
                <a:latin typeface="Frutiger LT Std 45 Light" pitchFamily="34" charset="0"/>
              </a:rPr>
              <a:t>- </a:t>
            </a:r>
            <a:r>
              <a:rPr lang="en-GB" altLang="en-US" sz="1800" b="1" dirty="0" smtClean="0">
                <a:solidFill>
                  <a:srgbClr val="000000"/>
                </a:solidFill>
                <a:latin typeface="Frutiger LT Std 45 Light" pitchFamily="34" charset="0"/>
              </a:rPr>
              <a:t>homeless young women without functioning</a:t>
            </a:r>
          </a:p>
          <a:p>
            <a:pPr eaLnBrk="1" hangingPunct="1">
              <a:spcBef>
                <a:spcPct val="50000"/>
              </a:spcBef>
              <a:buFontTx/>
              <a:buNone/>
              <a:defRPr/>
            </a:pPr>
            <a:r>
              <a:rPr lang="en-GB" altLang="en-US" sz="1800" b="1" dirty="0" smtClean="0">
                <a:solidFill>
                  <a:srgbClr val="000000"/>
                </a:solidFill>
                <a:latin typeface="Frutiger LT Std 45 Light" pitchFamily="34" charset="0"/>
              </a:rPr>
              <a:t>   support systems </a:t>
            </a:r>
          </a:p>
          <a:p>
            <a:pPr eaLnBrk="1" hangingPunct="1">
              <a:spcBef>
                <a:spcPct val="50000"/>
              </a:spcBef>
              <a:buFontTx/>
              <a:buNone/>
              <a:defRPr/>
            </a:pPr>
            <a:r>
              <a:rPr lang="en-GB" altLang="en-US" sz="1800" b="1" dirty="0" smtClean="0">
                <a:solidFill>
                  <a:srgbClr val="000000"/>
                </a:solidFill>
                <a:latin typeface="Frutiger LT Std 45 Light" pitchFamily="34" charset="0"/>
              </a:rPr>
              <a:t>- builds the skills, resilience &amp; resources to live well</a:t>
            </a:r>
          </a:p>
          <a:p>
            <a:pPr eaLnBrk="1" hangingPunct="1">
              <a:spcBef>
                <a:spcPct val="50000"/>
              </a:spcBef>
              <a:buFontTx/>
              <a:buNone/>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000000"/>
              </a:solidFill>
              <a:latin typeface="Frutiger LT Std 45 Light" pitchFamily="34" charset="0"/>
            </a:endParaRPr>
          </a:p>
          <a:p>
            <a:pPr marL="285750" indent="-285750" eaLnBrk="1" hangingPunct="1">
              <a:spcBef>
                <a:spcPct val="50000"/>
              </a:spcBef>
              <a:buFontTx/>
              <a:buChar char="-"/>
              <a:defRPr/>
            </a:pPr>
            <a:endParaRPr lang="en-GB" altLang="en-US" sz="1800" b="1" dirty="0" smtClean="0">
              <a:solidFill>
                <a:srgbClr val="872B93"/>
              </a:solidFill>
              <a:latin typeface="Frutiger LT Std 45 Light" pitchFamily="34" charset="0"/>
            </a:endParaRPr>
          </a:p>
        </p:txBody>
      </p:sp>
      <p:pic>
        <p:nvPicPr>
          <p:cNvPr id="15364"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Box 2"/>
          <p:cNvSpPr txBox="1">
            <a:spLocks noChangeArrowheads="1"/>
          </p:cNvSpPr>
          <p:nvPr/>
        </p:nvSpPr>
        <p:spPr bwMode="auto">
          <a:xfrm>
            <a:off x="395288" y="414338"/>
            <a:ext cx="61198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a:solidFill>
                  <a:srgbClr val="4597A0"/>
                </a:solidFill>
                <a:latin typeface="Frutiger LT Std 45 Light" pitchFamily="34" charset="0"/>
              </a:rPr>
              <a:t>Supporting young people in transition </a:t>
            </a:r>
          </a:p>
          <a:p>
            <a:pPr eaLnBrk="1" hangingPunct="1">
              <a:spcBef>
                <a:spcPct val="0"/>
              </a:spcBef>
              <a:buFontTx/>
              <a:buNone/>
            </a:pPr>
            <a:endParaRPr lang="en-GB" altLang="en-US" sz="2400" b="1">
              <a:solidFill>
                <a:srgbClr val="872B93"/>
              </a:solidFill>
              <a:latin typeface="Frutiger LT Std 45 Light" pitchFamily="34" charset="0"/>
            </a:endParaRPr>
          </a:p>
        </p:txBody>
      </p:sp>
      <p:pic>
        <p:nvPicPr>
          <p:cNvPr id="153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825" y="1484313"/>
            <a:ext cx="3384550"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387" name="Text Box 6"/>
          <p:cNvSpPr txBox="1">
            <a:spLocks noChangeArrowheads="1"/>
          </p:cNvSpPr>
          <p:nvPr/>
        </p:nvSpPr>
        <p:spPr bwMode="auto">
          <a:xfrm>
            <a:off x="395288" y="1989138"/>
            <a:ext cx="799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US" altLang="en-US" sz="1800">
              <a:solidFill>
                <a:srgbClr val="000000"/>
              </a:solidFill>
              <a:latin typeface="Frutiger LT Std 45 Light" pitchFamily="34" charset="0"/>
            </a:endParaRPr>
          </a:p>
        </p:txBody>
      </p:sp>
      <p:pic>
        <p:nvPicPr>
          <p:cNvPr id="16388" name="Picture 7" descr="VHS logo newstrap SM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Box 1"/>
          <p:cNvSpPr txBox="1">
            <a:spLocks noChangeArrowheads="1"/>
          </p:cNvSpPr>
          <p:nvPr/>
        </p:nvSpPr>
        <p:spPr bwMode="auto">
          <a:xfrm>
            <a:off x="285750" y="1430338"/>
            <a:ext cx="8351838"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GB" altLang="en-US" sz="1800">
              <a:solidFill>
                <a:srgbClr val="000000"/>
              </a:solidFill>
            </a:endParaRPr>
          </a:p>
          <a:p>
            <a:pPr eaLnBrk="1" hangingPunct="1">
              <a:spcBef>
                <a:spcPct val="0"/>
              </a:spcBef>
              <a:buFontTx/>
              <a:buNone/>
            </a:pPr>
            <a:endParaRPr lang="en-GB" altLang="en-US" sz="2000">
              <a:solidFill>
                <a:srgbClr val="000000"/>
              </a:solidFill>
              <a:latin typeface="Verdana" pitchFamily="34" charset="0"/>
              <a:ea typeface="Verdana" pitchFamily="34" charset="0"/>
              <a:cs typeface="Verdana" pitchFamily="34" charset="0"/>
            </a:endParaRPr>
          </a:p>
          <a:p>
            <a:pPr eaLnBrk="1" hangingPunct="1">
              <a:spcBef>
                <a:spcPct val="0"/>
              </a:spcBef>
              <a:buFontTx/>
              <a:buNone/>
            </a:pPr>
            <a:endParaRPr lang="en-GB" altLang="en-US" sz="2000">
              <a:solidFill>
                <a:srgbClr val="000000"/>
              </a:solidFill>
              <a:latin typeface="Frutiger LT Std 45 Light" pitchFamily="34" charset="0"/>
            </a:endParaRPr>
          </a:p>
        </p:txBody>
      </p:sp>
      <p:sp>
        <p:nvSpPr>
          <p:cNvPr id="16390" name="TextBox 2"/>
          <p:cNvSpPr txBox="1">
            <a:spLocks noChangeArrowheads="1"/>
          </p:cNvSpPr>
          <p:nvPr/>
        </p:nvSpPr>
        <p:spPr bwMode="auto">
          <a:xfrm>
            <a:off x="285750" y="427038"/>
            <a:ext cx="669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b="1">
                <a:solidFill>
                  <a:srgbClr val="872B93"/>
                </a:solidFill>
                <a:latin typeface="Frutiger LT Std 45 Light" pitchFamily="34" charset="0"/>
              </a:rPr>
              <a:t>Challenges and opportunities</a:t>
            </a:r>
            <a:endParaRPr lang="en-GB" altLang="en-US" sz="2800">
              <a:solidFill>
                <a:srgbClr val="000000"/>
              </a:solidFill>
              <a:latin typeface="Frutiger LT Std 45 Light" pitchFamily="34" charset="0"/>
            </a:endParaRPr>
          </a:p>
        </p:txBody>
      </p:sp>
      <p:graphicFrame>
        <p:nvGraphicFramePr>
          <p:cNvPr id="16391" name="Chart 6"/>
          <p:cNvGraphicFramePr>
            <a:graphicFrameLocks/>
          </p:cNvGraphicFramePr>
          <p:nvPr/>
        </p:nvGraphicFramePr>
        <p:xfrm>
          <a:off x="488950" y="1778000"/>
          <a:ext cx="8094663" cy="4510088"/>
        </p:xfrm>
        <a:graphic>
          <a:graphicData uri="http://schemas.openxmlformats.org/presentationml/2006/ole">
            <mc:AlternateContent xmlns:mc="http://schemas.openxmlformats.org/markup-compatibility/2006">
              <mc:Choice xmlns:v="urn:schemas-microsoft-com:vml" Requires="v">
                <p:oleObj spid="_x0000_s16397" r:id="rId5" imgW="8096190" imgH="4511431" progId="Excel.Chart.8">
                  <p:embed/>
                </p:oleObj>
              </mc:Choice>
              <mc:Fallback>
                <p:oleObj r:id="rId5" imgW="8096190" imgH="4511431" progId="Excel.Chart.8">
                  <p:embed/>
                  <p:pic>
                    <p:nvPicPr>
                      <p:cNvPr id="0" name="Char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950" y="1778000"/>
                        <a:ext cx="8094663"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392" name="Chart 7"/>
          <p:cNvGraphicFramePr>
            <a:graphicFrameLocks/>
          </p:cNvGraphicFramePr>
          <p:nvPr/>
        </p:nvGraphicFramePr>
        <p:xfrm>
          <a:off x="0" y="1279525"/>
          <a:ext cx="9324975" cy="5462588"/>
        </p:xfrm>
        <a:graphic>
          <a:graphicData uri="http://schemas.openxmlformats.org/presentationml/2006/ole">
            <mc:AlternateContent xmlns:mc="http://schemas.openxmlformats.org/markup-compatibility/2006">
              <mc:Choice xmlns:v="urn:schemas-microsoft-com:vml" Requires="v">
                <p:oleObj spid="_x0000_s16398" r:id="rId7" imgW="7913294" imgH="4499238" progId="Excel.Chart.8">
                  <p:embed/>
                </p:oleObj>
              </mc:Choice>
              <mc:Fallback>
                <p:oleObj r:id="rId7" imgW="7913294" imgH="4499238" progId="Excel.Chart.8">
                  <p:embed/>
                  <p:pic>
                    <p:nvPicPr>
                      <p:cNvPr id="0" name="Chart 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279525"/>
                        <a:ext cx="9324975" cy="54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Line 5"/>
          <p:cNvSpPr>
            <a:spLocks noChangeShapeType="1"/>
          </p:cNvSpPr>
          <p:nvPr/>
        </p:nvSpPr>
        <p:spPr bwMode="auto">
          <a:xfrm>
            <a:off x="323850" y="1268413"/>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1" name="Text Box 6"/>
          <p:cNvSpPr txBox="1">
            <a:spLocks noChangeArrowheads="1"/>
          </p:cNvSpPr>
          <p:nvPr/>
        </p:nvSpPr>
        <p:spPr bwMode="auto">
          <a:xfrm>
            <a:off x="395288" y="1412875"/>
            <a:ext cx="8497887" cy="592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defRPr/>
            </a:pPr>
            <a:r>
              <a:rPr lang="en-US" altLang="en-US" sz="2000" b="1" dirty="0" smtClean="0">
                <a:solidFill>
                  <a:schemeClr val="accent5">
                    <a:lumMod val="50000"/>
                  </a:schemeClr>
                </a:solidFill>
                <a:latin typeface="Frutiger LT Std 45 Light" pitchFamily="34" charset="0"/>
              </a:rPr>
              <a:t>PROMOTING, SUPPORTING, INFLUENCING: </a:t>
            </a:r>
          </a:p>
          <a:p>
            <a:pPr eaLnBrk="1" hangingPunct="1">
              <a:spcBef>
                <a:spcPct val="50000"/>
              </a:spcBef>
              <a:buFontTx/>
              <a:buNone/>
              <a:defRPr/>
            </a:pPr>
            <a:endParaRPr lang="en-US" altLang="en-US" sz="1800" b="1" dirty="0" smtClean="0">
              <a:solidFill>
                <a:srgbClr val="000000"/>
              </a:solidFill>
              <a:latin typeface="Frutiger LT Std 45 Light" pitchFamily="34" charset="0"/>
            </a:endParaRPr>
          </a:p>
          <a:p>
            <a:pPr eaLnBrk="1" hangingPunct="1">
              <a:spcBef>
                <a:spcPct val="50000"/>
              </a:spcBef>
              <a:buFontTx/>
              <a:buNone/>
              <a:defRPr/>
            </a:pPr>
            <a:r>
              <a:rPr lang="en-US" altLang="en-US" sz="1800" b="1" dirty="0" smtClean="0">
                <a:solidFill>
                  <a:schemeClr val="accent5">
                    <a:lumMod val="50000"/>
                  </a:schemeClr>
                </a:solidFill>
                <a:latin typeface="Frutiger LT Std 45 Light" pitchFamily="34" charset="0"/>
              </a:rPr>
              <a:t>Dialogue and learning events:</a:t>
            </a:r>
          </a:p>
          <a:p>
            <a:pPr lvl="1" eaLnBrk="1" hangingPunct="1">
              <a:spcBef>
                <a:spcPct val="50000"/>
              </a:spcBef>
              <a:buFontTx/>
              <a:buNone/>
              <a:defRPr/>
            </a:pPr>
            <a:r>
              <a:rPr lang="en-US" altLang="en-US" sz="1600" b="1" dirty="0" smtClean="0">
                <a:solidFill>
                  <a:srgbClr val="000000"/>
                </a:solidFill>
                <a:latin typeface="Frutiger LT Std 45 Light" pitchFamily="34" charset="0"/>
              </a:rPr>
              <a:t>Young people in transition – 24</a:t>
            </a:r>
            <a:r>
              <a:rPr lang="en-US" altLang="en-US" sz="1600" b="1" baseline="30000" dirty="0" smtClean="0">
                <a:solidFill>
                  <a:srgbClr val="000000"/>
                </a:solidFill>
                <a:latin typeface="Frutiger LT Std 45 Light" pitchFamily="34" charset="0"/>
              </a:rPr>
              <a:t>th</a:t>
            </a:r>
            <a:r>
              <a:rPr lang="en-US" altLang="en-US" sz="1600" b="1" dirty="0" smtClean="0">
                <a:solidFill>
                  <a:srgbClr val="000000"/>
                </a:solidFill>
                <a:latin typeface="Frutiger LT Std 45 Light" pitchFamily="34" charset="0"/>
              </a:rPr>
              <a:t> June</a:t>
            </a:r>
          </a:p>
          <a:p>
            <a:pPr lvl="1" eaLnBrk="1" hangingPunct="1">
              <a:spcBef>
                <a:spcPct val="50000"/>
              </a:spcBef>
              <a:buFontTx/>
              <a:buNone/>
              <a:defRPr/>
            </a:pPr>
            <a:r>
              <a:rPr lang="en-US" altLang="en-US" sz="1600" b="1" dirty="0" smtClean="0">
                <a:solidFill>
                  <a:srgbClr val="000000"/>
                </a:solidFill>
                <a:latin typeface="Frutiger LT Std 45 Light" pitchFamily="34" charset="0"/>
              </a:rPr>
              <a:t>Vulnerable adults (mental health, prison) – 21</a:t>
            </a:r>
            <a:r>
              <a:rPr lang="en-US" altLang="en-US" sz="1600" b="1" baseline="30000" dirty="0" smtClean="0">
                <a:solidFill>
                  <a:srgbClr val="000000"/>
                </a:solidFill>
                <a:latin typeface="Frutiger LT Std 45 Light" pitchFamily="34" charset="0"/>
              </a:rPr>
              <a:t>st</a:t>
            </a:r>
            <a:r>
              <a:rPr lang="en-US" altLang="en-US" sz="1600" b="1" dirty="0" smtClean="0">
                <a:solidFill>
                  <a:srgbClr val="000000"/>
                </a:solidFill>
                <a:latin typeface="Frutiger LT Std 45 Light" pitchFamily="34" charset="0"/>
              </a:rPr>
              <a:t> August </a:t>
            </a:r>
          </a:p>
          <a:p>
            <a:pPr eaLnBrk="1" hangingPunct="1">
              <a:spcBef>
                <a:spcPct val="50000"/>
              </a:spcBef>
              <a:buFontTx/>
              <a:buNone/>
              <a:defRPr/>
            </a:pPr>
            <a:endParaRPr lang="en-US" altLang="en-US" sz="1600" b="1" dirty="0" smtClean="0">
              <a:solidFill>
                <a:srgbClr val="000000"/>
              </a:solidFill>
              <a:latin typeface="Frutiger LT Std 45 Light" pitchFamily="34" charset="0"/>
            </a:endParaRPr>
          </a:p>
          <a:p>
            <a:pPr eaLnBrk="1" hangingPunct="1">
              <a:spcBef>
                <a:spcPct val="50000"/>
              </a:spcBef>
              <a:buFontTx/>
              <a:buNone/>
              <a:defRPr/>
            </a:pPr>
            <a:r>
              <a:rPr lang="en-US" altLang="en-US" sz="1800" b="1" dirty="0" smtClean="0">
                <a:solidFill>
                  <a:schemeClr val="accent5">
                    <a:lumMod val="50000"/>
                  </a:schemeClr>
                </a:solidFill>
                <a:latin typeface="Frutiger LT Std 45 Light" pitchFamily="34" charset="0"/>
              </a:rPr>
              <a:t>Evidence gathering and reporting:</a:t>
            </a:r>
          </a:p>
          <a:p>
            <a:pPr lvl="1" eaLnBrk="1" hangingPunct="1">
              <a:spcBef>
                <a:spcPct val="50000"/>
              </a:spcBef>
              <a:buFontTx/>
              <a:buNone/>
              <a:defRPr/>
            </a:pPr>
            <a:r>
              <a:rPr lang="en-US" altLang="en-US" sz="1600" b="1" dirty="0" smtClean="0">
                <a:solidFill>
                  <a:srgbClr val="000000"/>
                </a:solidFill>
                <a:latin typeface="Frutiger LT Std 45 Light" pitchFamily="34" charset="0"/>
              </a:rPr>
              <a:t>NHS Health Scotland funded research and report</a:t>
            </a:r>
          </a:p>
          <a:p>
            <a:pPr lvl="1" eaLnBrk="1" hangingPunct="1">
              <a:spcBef>
                <a:spcPct val="50000"/>
              </a:spcBef>
              <a:buFontTx/>
              <a:buNone/>
              <a:defRPr/>
            </a:pPr>
            <a:endParaRPr lang="en-US" altLang="en-US" sz="1600" b="1" dirty="0" smtClean="0">
              <a:solidFill>
                <a:srgbClr val="000000"/>
              </a:solidFill>
              <a:latin typeface="Frutiger LT Std 45 Light" pitchFamily="34" charset="0"/>
            </a:endParaRPr>
          </a:p>
          <a:p>
            <a:pPr eaLnBrk="1" hangingPunct="1">
              <a:spcBef>
                <a:spcPct val="50000"/>
              </a:spcBef>
              <a:buFontTx/>
              <a:buNone/>
              <a:defRPr/>
            </a:pPr>
            <a:r>
              <a:rPr lang="en-US" altLang="en-US" sz="1800" b="1" dirty="0" smtClean="0">
                <a:solidFill>
                  <a:schemeClr val="accent5">
                    <a:lumMod val="50000"/>
                  </a:schemeClr>
                </a:solidFill>
                <a:latin typeface="Frutiger LT Std 45 Light" pitchFamily="34" charset="0"/>
              </a:rPr>
              <a:t>Partnership and collaboration:</a:t>
            </a:r>
          </a:p>
          <a:p>
            <a:pPr lvl="1" eaLnBrk="1" hangingPunct="1">
              <a:spcBef>
                <a:spcPct val="50000"/>
              </a:spcBef>
              <a:buFontTx/>
              <a:buNone/>
              <a:defRPr/>
            </a:pPr>
            <a:r>
              <a:rPr lang="en-US" altLang="en-US" sz="1600" b="1" dirty="0" smtClean="0">
                <a:solidFill>
                  <a:srgbClr val="000000"/>
                </a:solidFill>
                <a:latin typeface="Frutiger LT Std 45 Light" pitchFamily="34" charset="0"/>
              </a:rPr>
              <a:t>Third sector health and social care integration – e.g. East Dunbartonshire</a:t>
            </a:r>
          </a:p>
          <a:p>
            <a:pPr lvl="1" eaLnBrk="1" hangingPunct="1">
              <a:spcBef>
                <a:spcPct val="50000"/>
              </a:spcBef>
              <a:buFontTx/>
              <a:buNone/>
              <a:defRPr/>
            </a:pPr>
            <a:r>
              <a:rPr lang="en-US" altLang="en-US" sz="1600" b="1" dirty="0" smtClean="0">
                <a:solidFill>
                  <a:srgbClr val="000000"/>
                </a:solidFill>
                <a:latin typeface="Frutiger LT Std 45 Light" pitchFamily="34" charset="0"/>
              </a:rPr>
              <a:t>Other working groups – e.g. social prescribing and mental health </a:t>
            </a:r>
          </a:p>
          <a:p>
            <a:pPr lvl="1" eaLnBrk="1" hangingPunct="1">
              <a:spcBef>
                <a:spcPct val="50000"/>
              </a:spcBef>
              <a:buFontTx/>
              <a:buNone/>
              <a:defRPr/>
            </a:pPr>
            <a:endParaRPr lang="en-US" altLang="en-US" sz="1400" b="1" dirty="0" smtClean="0">
              <a:solidFill>
                <a:srgbClr val="000000"/>
              </a:solidFill>
              <a:latin typeface="Frutiger LT Std 45 Light" pitchFamily="34" charset="0"/>
            </a:endParaRPr>
          </a:p>
          <a:p>
            <a:pPr eaLnBrk="1" hangingPunct="1">
              <a:spcBef>
                <a:spcPct val="50000"/>
              </a:spcBef>
              <a:buFontTx/>
              <a:buNone/>
              <a:defRPr/>
            </a:pPr>
            <a:endParaRPr lang="en-US" altLang="en-US" sz="1800" b="1" dirty="0" smtClean="0">
              <a:solidFill>
                <a:srgbClr val="000000"/>
              </a:solidFill>
              <a:latin typeface="Frutiger LT Std 45 Light" pitchFamily="34" charset="0"/>
            </a:endParaRPr>
          </a:p>
          <a:p>
            <a:pPr eaLnBrk="1" hangingPunct="1">
              <a:spcBef>
                <a:spcPct val="50000"/>
              </a:spcBef>
              <a:buFontTx/>
              <a:buNone/>
              <a:defRPr/>
            </a:pPr>
            <a:endParaRPr lang="en-US" altLang="en-US" sz="1800" b="1" dirty="0" smtClean="0">
              <a:solidFill>
                <a:srgbClr val="000000"/>
              </a:solidFill>
              <a:latin typeface="Frutiger LT Std 45 Light" pitchFamily="34" charset="0"/>
            </a:endParaRPr>
          </a:p>
        </p:txBody>
      </p:sp>
      <p:pic>
        <p:nvPicPr>
          <p:cNvPr id="17412"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2"/>
          <p:cNvSpPr txBox="1">
            <a:spLocks noChangeArrowheads="1"/>
          </p:cNvSpPr>
          <p:nvPr/>
        </p:nvSpPr>
        <p:spPr bwMode="auto">
          <a:xfrm>
            <a:off x="395288" y="414338"/>
            <a:ext cx="61198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b="1">
                <a:solidFill>
                  <a:srgbClr val="872B93"/>
                </a:solidFill>
                <a:latin typeface="Frutiger LT Std 45 Light" pitchFamily="34" charset="0"/>
              </a:rPr>
              <a:t>Our current work</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5"/>
          <p:cNvSpPr>
            <a:spLocks noChangeShapeType="1"/>
          </p:cNvSpPr>
          <p:nvPr/>
        </p:nvSpPr>
        <p:spPr bwMode="auto">
          <a:xfrm>
            <a:off x="323850" y="1339850"/>
            <a:ext cx="8640763" cy="0"/>
          </a:xfrm>
          <a:prstGeom prst="line">
            <a:avLst/>
          </a:prstGeom>
          <a:noFill/>
          <a:ln w="19050">
            <a:solidFill>
              <a:srgbClr val="872B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35" name="Text Box 6"/>
          <p:cNvSpPr txBox="1">
            <a:spLocks noChangeArrowheads="1"/>
          </p:cNvSpPr>
          <p:nvPr/>
        </p:nvSpPr>
        <p:spPr bwMode="auto">
          <a:xfrm>
            <a:off x="395288" y="1989138"/>
            <a:ext cx="79914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US" altLang="en-US" sz="1800">
              <a:solidFill>
                <a:srgbClr val="000000"/>
              </a:solidFill>
              <a:latin typeface="Frutiger LT Std 45 Light" pitchFamily="34" charset="0"/>
            </a:endParaRPr>
          </a:p>
        </p:txBody>
      </p:sp>
      <p:pic>
        <p:nvPicPr>
          <p:cNvPr id="18436" name="Picture 7" descr="VHS logo newstrap 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188913"/>
            <a:ext cx="21605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Box 2"/>
          <p:cNvSpPr txBox="1">
            <a:spLocks noChangeArrowheads="1"/>
          </p:cNvSpPr>
          <p:nvPr/>
        </p:nvSpPr>
        <p:spPr bwMode="auto">
          <a:xfrm>
            <a:off x="292100" y="417513"/>
            <a:ext cx="61198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a:solidFill>
                  <a:srgbClr val="872B93"/>
                </a:solidFill>
                <a:latin typeface="Frutiger LT Std 45 Light" pitchFamily="34" charset="0"/>
              </a:rPr>
              <a:t>One goal, many sectors, unlimited potential</a:t>
            </a:r>
          </a:p>
        </p:txBody>
      </p:sp>
      <p:sp>
        <p:nvSpPr>
          <p:cNvPr id="18438" name="TextBox 1"/>
          <p:cNvSpPr txBox="1">
            <a:spLocks noChangeArrowheads="1"/>
          </p:cNvSpPr>
          <p:nvPr/>
        </p:nvSpPr>
        <p:spPr bwMode="auto">
          <a:xfrm>
            <a:off x="247650" y="1600200"/>
            <a:ext cx="8280400"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800100" indent="-34290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115000"/>
              </a:lnSpc>
              <a:spcBef>
                <a:spcPct val="0"/>
              </a:spcBef>
              <a:buSzPts val="1000"/>
              <a:buFontTx/>
              <a:buNone/>
            </a:pPr>
            <a:r>
              <a:rPr lang="en-GB" altLang="en-US" sz="2000" b="1">
                <a:solidFill>
                  <a:srgbClr val="7030A0"/>
                </a:solidFill>
                <a:latin typeface="Frutiger LT Std 45 Light" pitchFamily="34" charset="0"/>
                <a:ea typeface="Verdana" pitchFamily="34" charset="0"/>
                <a:cs typeface="Verdana" pitchFamily="34" charset="0"/>
              </a:rPr>
              <a:t>Join our network: </a:t>
            </a:r>
            <a:r>
              <a:rPr lang="en-GB" altLang="en-US" sz="2000">
                <a:solidFill>
                  <a:srgbClr val="7030A0"/>
                </a:solidFill>
                <a:latin typeface="Frutiger LT Std 45 Light" pitchFamily="34" charset="0"/>
                <a:ea typeface="Verdana" pitchFamily="34" charset="0"/>
                <a:cs typeface="Verdana" pitchFamily="34" charset="0"/>
                <a:hlinkClick r:id="rId4"/>
              </a:rPr>
              <a:t>http://www.vhscotland.org.uk/get-involved/</a:t>
            </a:r>
            <a:r>
              <a:rPr lang="en-GB" altLang="en-US" sz="2000">
                <a:solidFill>
                  <a:srgbClr val="7030A0"/>
                </a:solidFill>
                <a:latin typeface="Frutiger LT Std 45 Light" pitchFamily="34" charset="0"/>
                <a:ea typeface="Verdana" pitchFamily="34" charset="0"/>
                <a:cs typeface="Verdana" pitchFamily="34" charset="0"/>
              </a:rPr>
              <a:t> </a:t>
            </a:r>
          </a:p>
          <a:p>
            <a:pPr algn="ctr" eaLnBrk="1" hangingPunct="1">
              <a:lnSpc>
                <a:spcPct val="115000"/>
              </a:lnSpc>
              <a:spcBef>
                <a:spcPct val="0"/>
              </a:spcBef>
              <a:buSzPts val="1000"/>
              <a:buFontTx/>
              <a:buNone/>
            </a:pPr>
            <a:endParaRPr lang="en-GB" altLang="en-US" sz="2000" b="1">
              <a:solidFill>
                <a:srgbClr val="7030A0"/>
              </a:solidFill>
              <a:latin typeface="Frutiger LT Std 45 Light" pitchFamily="34" charset="0"/>
              <a:ea typeface="Verdana" pitchFamily="34" charset="0"/>
              <a:cs typeface="Verdana" pitchFamily="34" charset="0"/>
            </a:endParaRPr>
          </a:p>
          <a:p>
            <a:pPr algn="ctr" eaLnBrk="1" hangingPunct="1">
              <a:lnSpc>
                <a:spcPct val="115000"/>
              </a:lnSpc>
              <a:spcBef>
                <a:spcPct val="0"/>
              </a:spcBef>
              <a:buSzPts val="1000"/>
              <a:buFontTx/>
              <a:buNone/>
            </a:pPr>
            <a:r>
              <a:rPr lang="en-GB" altLang="en-US" sz="2000" b="1">
                <a:solidFill>
                  <a:srgbClr val="7030A0"/>
                </a:solidFill>
                <a:latin typeface="Frutiger LT Std 45 Light" pitchFamily="34" charset="0"/>
                <a:ea typeface="Verdana" pitchFamily="34" charset="0"/>
                <a:cs typeface="Verdana" pitchFamily="34" charset="0"/>
              </a:rPr>
              <a:t>Access resources: </a:t>
            </a:r>
            <a:r>
              <a:rPr lang="en-GB" altLang="en-US" sz="2000">
                <a:solidFill>
                  <a:srgbClr val="000000"/>
                </a:solidFill>
                <a:latin typeface="Frutiger LT Std 45 Light" pitchFamily="34" charset="0"/>
                <a:ea typeface="Verdana" pitchFamily="34" charset="0"/>
                <a:cs typeface="Verdana" pitchFamily="34" charset="0"/>
                <a:hlinkClick r:id="rId5"/>
              </a:rPr>
              <a:t>http://www.vhscotland.org.uk/health-inequalities/</a:t>
            </a:r>
            <a:endParaRPr lang="en-GB" altLang="en-US" sz="2000">
              <a:solidFill>
                <a:srgbClr val="000000"/>
              </a:solidFill>
              <a:latin typeface="Frutiger LT Std 45 Light" pitchFamily="34" charset="0"/>
              <a:ea typeface="Verdana" pitchFamily="34" charset="0"/>
              <a:cs typeface="Verdana" pitchFamily="34" charset="0"/>
            </a:endParaRPr>
          </a:p>
          <a:p>
            <a:pPr algn="ctr" eaLnBrk="1" hangingPunct="1">
              <a:lnSpc>
                <a:spcPct val="115000"/>
              </a:lnSpc>
              <a:spcBef>
                <a:spcPct val="0"/>
              </a:spcBef>
              <a:buSzPts val="1000"/>
              <a:buFontTx/>
              <a:buNone/>
            </a:pPr>
            <a:endParaRPr lang="en-GB" altLang="en-US" sz="2000">
              <a:solidFill>
                <a:srgbClr val="000000"/>
              </a:solidFill>
              <a:latin typeface="Frutiger LT Std 45 Light" pitchFamily="34" charset="0"/>
              <a:ea typeface="Verdana" pitchFamily="34" charset="0"/>
              <a:cs typeface="Verdana" pitchFamily="34" charset="0"/>
            </a:endParaRPr>
          </a:p>
        </p:txBody>
      </p:sp>
      <p:pic>
        <p:nvPicPr>
          <p:cNvPr id="18439" name="Picture 7" descr="C:\Users\Claire\Pictures\New folder (2)\Health-inequalities-postcards-300x2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6325" y="3144838"/>
            <a:ext cx="40830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vhs powerpoint template">
  <a:themeElements>
    <a:clrScheme name="vhs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hs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hs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hs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hs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hs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hs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hs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hs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hs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hs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hs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hs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hs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reen">
  <a:themeElements>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HS 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S defaul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S defaul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S defaul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S defaul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S 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S 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S 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vhs powerpoint template">
  <a:themeElements>
    <a:clrScheme name="vhs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hs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hs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hs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hs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hs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hs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hs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hs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hs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hs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hs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hs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hs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vhs powerpoint template">
  <a:themeElements>
    <a:clrScheme name="vhs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hs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hs powerpoin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hs powerpoin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hs powerpoin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hs powerpoin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hs powerpoin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hs powerpoin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hs powerpoin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hs powerpoin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hs powerpoin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hs powerpoin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hs powerpoin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hs powerpoin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vhs powerpoint template</Template>
  <TotalTime>5185</TotalTime>
  <Words>2222</Words>
  <Application>Microsoft Office PowerPoint</Application>
  <PresentationFormat>On-screen Show (4:3)</PresentationFormat>
  <Paragraphs>230</Paragraphs>
  <Slides>13</Slides>
  <Notes>13</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6" baseType="lpstr">
      <vt:lpstr>Frutiger LT Std 45 Light</vt:lpstr>
      <vt:lpstr>Arial</vt:lpstr>
      <vt:lpstr>Calibri</vt:lpstr>
      <vt:lpstr>Times New Roman</vt:lpstr>
      <vt:lpstr>Courier New</vt:lpstr>
      <vt:lpstr>Symbol</vt:lpstr>
      <vt:lpstr>Verdana</vt:lpstr>
      <vt:lpstr>+mj-lt</vt:lpstr>
      <vt:lpstr>vhs powerpoint template</vt:lpstr>
      <vt:lpstr>Green</vt:lpstr>
      <vt:lpstr>2_vhs powerpoint template</vt:lpstr>
      <vt:lpstr>1_vhs powerpoint template</vt:lpstr>
      <vt:lpstr>Microsoft Excel Chart</vt:lpstr>
      <vt:lpstr>    The third sector as a partner in preventing, mitigating and undoing health inequalities   Cross-Party Parliamentary Group on Health Inequalities 5th June 2014    Claire Stevens, Chief Officer claire.stevens@vhscotland.org.uk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Putting the voluntary sector into local health services  Helen Tyrrell Bill Weir</dc:title>
  <dc:creator>VHScotland User</dc:creator>
  <cp:lastModifiedBy>Claire Stevens</cp:lastModifiedBy>
  <cp:revision>152</cp:revision>
  <cp:lastPrinted>2014-06-02T14:36:19Z</cp:lastPrinted>
  <dcterms:created xsi:type="dcterms:W3CDTF">2005-02-10T12:02:26Z</dcterms:created>
  <dcterms:modified xsi:type="dcterms:W3CDTF">2014-06-27T14:12:15Z</dcterms:modified>
</cp:coreProperties>
</file>