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</p:sldMasterIdLst>
  <p:notesMasterIdLst>
    <p:notesMasterId r:id="rId16"/>
  </p:notesMasterIdLst>
  <p:sldIdLst>
    <p:sldId id="256" r:id="rId5"/>
    <p:sldId id="309" r:id="rId6"/>
    <p:sldId id="312" r:id="rId7"/>
    <p:sldId id="301" r:id="rId8"/>
    <p:sldId id="305" r:id="rId9"/>
    <p:sldId id="306" r:id="rId10"/>
    <p:sldId id="315" r:id="rId11"/>
    <p:sldId id="314" r:id="rId12"/>
    <p:sldId id="310" r:id="rId13"/>
    <p:sldId id="302" r:id="rId14"/>
    <p:sldId id="307" r:id="rId15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7496E60-31C1-465A-A3E9-055D56F9CE78}">
          <p14:sldIdLst>
            <p14:sldId id="256"/>
            <p14:sldId id="309"/>
            <p14:sldId id="312"/>
            <p14:sldId id="301"/>
            <p14:sldId id="305"/>
            <p14:sldId id="306"/>
            <p14:sldId id="315"/>
            <p14:sldId id="314"/>
            <p14:sldId id="310"/>
            <p14:sldId id="302"/>
            <p14:sldId id="30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84737" autoAdjust="0"/>
  </p:normalViewPr>
  <p:slideViewPr>
    <p:cSldViewPr>
      <p:cViewPr>
        <p:scale>
          <a:sx n="89" d="100"/>
          <a:sy n="89" d="100"/>
        </p:scale>
        <p:origin x="-34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29B02-E9DE-439D-A460-98C0FFAB9A9A}" type="datetimeFigureOut">
              <a:rPr lang="en-GB" smtClean="0"/>
              <a:pPr/>
              <a:t>12/05/2014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04817-A63D-4A22-B609-02422AACE3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066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04817-A63D-4A22-B609-02422AACE3AF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0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D25E2-B068-4249-819B-6335235B33F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316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0A6A41-FFED-48DF-A4A0-E4B5AD80FCA0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04817-A63D-4A22-B609-02422AACE3AF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04817-A63D-4A22-B609-02422AACE3A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011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04817-A63D-4A22-B609-02422AACE3A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993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04817-A63D-4A22-B609-02422AACE3A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056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04817-A63D-4A22-B609-02422AACE3A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765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D25E2-B068-4249-819B-6335235B33F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958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04817-A63D-4A22-B609-02422AACE3AF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04817-A63D-4A22-B609-02422AACE3AF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304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40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91468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34480"/>
            <a:ext cx="7772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706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20688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46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869" y="274001"/>
            <a:ext cx="8230262" cy="114406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6869" y="1600735"/>
            <a:ext cx="4035676" cy="45249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456" y="1600735"/>
            <a:ext cx="4035676" cy="45249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19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294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0478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8" r:id="rId3"/>
    <p:sldLayoutId id="2147483660" r:id="rId4"/>
    <p:sldLayoutId id="2147483661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91737" y="1700634"/>
            <a:ext cx="5984719" cy="1143000"/>
          </a:xfrm>
        </p:spPr>
        <p:txBody>
          <a:bodyPr/>
          <a:lstStyle/>
          <a:p>
            <a:r>
              <a:rPr lang="en-US" b="1" dirty="0" smtClean="0">
                <a:latin typeface="StoneSansSemibold" pitchFamily="34" charset="0"/>
              </a:rPr>
              <a:t/>
            </a:r>
            <a:br>
              <a:rPr lang="en-US" b="1" dirty="0" smtClean="0">
                <a:latin typeface="StoneSansSemibold" pitchFamily="34" charset="0"/>
              </a:rPr>
            </a:br>
            <a:r>
              <a:rPr lang="en-US" b="1" dirty="0">
                <a:latin typeface="StoneSansSemibold" pitchFamily="34" charset="0"/>
              </a:rPr>
              <a:t/>
            </a:r>
            <a:br>
              <a:rPr lang="en-US" b="1" dirty="0">
                <a:latin typeface="StoneSansSemibold" pitchFamily="34" charset="0"/>
              </a:rPr>
            </a:br>
            <a:r>
              <a:rPr lang="en-US" b="1" dirty="0" smtClean="0">
                <a:latin typeface="StoneSansSemibold" pitchFamily="34" charset="0"/>
              </a:rPr>
              <a:t/>
            </a:r>
            <a:br>
              <a:rPr lang="en-US" b="1" dirty="0" smtClean="0">
                <a:latin typeface="StoneSansSemibold" pitchFamily="34" charset="0"/>
              </a:rPr>
            </a:br>
            <a:r>
              <a:rPr lang="en-US" b="1" dirty="0" smtClean="0">
                <a:latin typeface="StoneSansSemibold" pitchFamily="34" charset="0"/>
              </a:rPr>
              <a:t>Evidence base for tackling health inequalities?</a:t>
            </a:r>
            <a:endParaRPr lang="en-US" b="1" dirty="0">
              <a:latin typeface="StoneSans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80988" y="238125"/>
            <a:ext cx="52562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4" rIns="91426" bIns="45714" anchor="ctr"/>
          <a:lstStyle/>
          <a:p>
            <a:pPr eaLnBrk="0" hangingPunct="0"/>
            <a:r>
              <a:rPr lang="en-GB" sz="3200" b="1" dirty="0">
                <a:latin typeface="Calibri" pitchFamily="34" charset="0"/>
              </a:rPr>
              <a:t>Our</a:t>
            </a:r>
            <a:r>
              <a:rPr lang="en-GB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3200" b="1" dirty="0">
                <a:latin typeface="Calibri" pitchFamily="34" charset="0"/>
              </a:rPr>
              <a:t>vision and mission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775" y="0"/>
            <a:ext cx="2243138" cy="224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" t="2727" r="28276"/>
          <a:stretch>
            <a:fillRect/>
          </a:stretch>
        </p:blipFill>
        <p:spPr bwMode="auto">
          <a:xfrm>
            <a:off x="280988" y="2243138"/>
            <a:ext cx="8787192" cy="4498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260350" y="1381125"/>
            <a:ext cx="8228013" cy="439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6" tIns="45714" rIns="91426" bIns="45714"/>
          <a:lstStyle/>
          <a:p>
            <a:pPr defTabSz="91440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GB" sz="2500" dirty="0">
                <a:latin typeface="Calibri" pitchFamily="34" charset="0"/>
              </a:rPr>
              <a:t>Our Strategy 2012-17: </a:t>
            </a:r>
          </a:p>
          <a:p>
            <a:pPr defTabSz="91440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GB" sz="2800" b="1" dirty="0">
                <a:latin typeface="Calibri" pitchFamily="34" charset="0"/>
              </a:rPr>
              <a:t>“A FAIRER HEALTHIER SCOTLAND”</a:t>
            </a:r>
          </a:p>
        </p:txBody>
      </p:sp>
    </p:spTree>
    <p:extLst>
      <p:ext uri="{BB962C8B-B14F-4D97-AF65-F5344CB8AC3E}">
        <p14:creationId xmlns:p14="http://schemas.microsoft.com/office/powerpoint/2010/main" val="259883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592138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200" b="1" dirty="0" smtClean="0">
                <a:latin typeface="+mn-lt"/>
              </a:rPr>
              <a:t>What</a:t>
            </a:r>
            <a:r>
              <a:rPr lang="en-US" altLang="en-US" sz="3200" b="1" dirty="0" smtClean="0"/>
              <a:t> do we mean by health inequalities?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424815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dirty="0" smtClean="0"/>
              <a:t>Health inequalities are:</a:t>
            </a:r>
          </a:p>
          <a:p>
            <a:pPr eaLnBrk="1" hangingPunct="1">
              <a:defRPr/>
            </a:pPr>
            <a:r>
              <a:rPr lang="en-US" b="1" dirty="0" smtClean="0"/>
              <a:t>Unfair differences in health within the population across social classes and between different population groups</a:t>
            </a:r>
          </a:p>
          <a:p>
            <a:pPr marL="0" indent="0" eaLnBrk="1" hangingPunct="1">
              <a:buFontTx/>
              <a:buNone/>
              <a:defRPr/>
            </a:pPr>
            <a:endParaRPr lang="en-US" dirty="0" smtClean="0"/>
          </a:p>
          <a:p>
            <a:pPr marL="0" indent="0" eaLnBrk="1" hangingPunct="1">
              <a:buFontTx/>
              <a:buNone/>
              <a:defRPr/>
            </a:pPr>
            <a:r>
              <a:rPr lang="en-US" dirty="0" smtClean="0"/>
              <a:t>These unfair differences:</a:t>
            </a:r>
          </a:p>
          <a:p>
            <a:pPr eaLnBrk="1" hangingPunct="1">
              <a:defRPr/>
            </a:pPr>
            <a:r>
              <a:rPr lang="en-US" b="1" dirty="0" smtClean="0"/>
              <a:t>Are not random, or by chance, but largely socially determined </a:t>
            </a:r>
          </a:p>
          <a:p>
            <a:pPr eaLnBrk="1" hangingPunct="1">
              <a:defRPr/>
            </a:pPr>
            <a:r>
              <a:rPr lang="en-US" b="1" dirty="0" smtClean="0"/>
              <a:t>Not inevitable</a:t>
            </a:r>
            <a:r>
              <a:rPr lang="en-US" dirty="0" smtClean="0"/>
              <a:t>. </a:t>
            </a:r>
          </a:p>
          <a:p>
            <a:pPr marL="0" indent="0" eaLnBrk="1" hangingPunct="1">
              <a:buFontTx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847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743200"/>
            <a:ext cx="7772400" cy="4114800"/>
          </a:xfrm>
        </p:spPr>
        <p:txBody>
          <a:bodyPr/>
          <a:lstStyle/>
          <a:p>
            <a:pPr>
              <a:buNone/>
            </a:pPr>
            <a:r>
              <a:rPr lang="en-US" sz="4000" dirty="0" smtClean="0"/>
              <a:t>	</a:t>
            </a:r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endParaRPr lang="en-US" sz="4000" dirty="0" smtClean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340768"/>
            <a:ext cx="784887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40466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The evidence of the effect of inequality on life expectancy is stark and indisputable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856984" cy="1143000"/>
          </a:xfrm>
        </p:spPr>
        <p:txBody>
          <a:bodyPr/>
          <a:lstStyle/>
          <a:p>
            <a:r>
              <a:rPr lang="en-GB" dirty="0" smtClean="0"/>
              <a:t>What do we mean by evidence?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700808"/>
            <a:ext cx="7772400" cy="3816424"/>
          </a:xfrm>
        </p:spPr>
        <p:txBody>
          <a:bodyPr/>
          <a:lstStyle/>
          <a:p>
            <a:r>
              <a:rPr lang="en-GB" dirty="0" smtClean="0"/>
              <a:t>Knowledge/experience- including ‘lived’ experience</a:t>
            </a:r>
          </a:p>
          <a:p>
            <a:r>
              <a:rPr lang="en-GB" dirty="0" smtClean="0"/>
              <a:t>How good are we at putting together all that we know?</a:t>
            </a:r>
          </a:p>
          <a:p>
            <a:r>
              <a:rPr lang="en-GB" dirty="0" smtClean="0"/>
              <a:t>How we turn what we know works into action- is what really matters!</a:t>
            </a:r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r>
              <a:rPr lang="en-US" dirty="0"/>
              <a:t>“Poetry is just the evidence of life. If your life is burning well, poetry is just the ash.” </a:t>
            </a:r>
            <a:r>
              <a:rPr lang="en-US" dirty="0" smtClean="0"/>
              <a:t>― </a:t>
            </a:r>
            <a:r>
              <a:rPr lang="en-US" dirty="0"/>
              <a:t>Leonard Cohen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362150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352928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721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92696"/>
            <a:ext cx="8060432" cy="4536504"/>
          </a:xfrm>
        </p:spPr>
        <p:txBody>
          <a:bodyPr/>
          <a:lstStyle/>
          <a:p>
            <a:pPr marL="0" indent="0">
              <a:buNone/>
            </a:pPr>
            <a:r>
              <a:rPr lang="en-GB" sz="2800" b="1" dirty="0" smtClean="0"/>
              <a:t>The power of ‘third sector’ evidence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Rapid and person centred….brings the voice of people affected by inequality and injustice…brings a sense of humanity to our work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US" i="1" dirty="0"/>
              <a:t>‘My daughter suffers severe asthma attacks due to the overcrowding. Every month she misses one, two, or three weeks from school</a:t>
            </a:r>
            <a:r>
              <a:rPr lang="en-US" i="1" dirty="0" smtClean="0"/>
              <a:t>.’ (Shelter Report)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i="1" dirty="0"/>
              <a:t>“ I don’t mind my choices being </a:t>
            </a:r>
            <a:r>
              <a:rPr lang="en-US" i="1" dirty="0" smtClean="0"/>
              <a:t>limited but </a:t>
            </a:r>
            <a:r>
              <a:rPr lang="en-US" i="1" dirty="0"/>
              <a:t>my sons are and that’s frustrating</a:t>
            </a:r>
            <a:r>
              <a:rPr lang="en-US" i="1" dirty="0" smtClean="0"/>
              <a:t>” (Respondent, Poverty Alliance Report)</a:t>
            </a:r>
            <a:endParaRPr lang="en-US" i="1" dirty="0"/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8431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784976" cy="1143000"/>
          </a:xfrm>
        </p:spPr>
        <p:txBody>
          <a:bodyPr/>
          <a:lstStyle/>
          <a:p>
            <a:r>
              <a:rPr lang="en-GB" dirty="0" smtClean="0"/>
              <a:t>What about principles and values?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772816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Do we need evidence to embed principles of fairness, equality and human rights?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How do we work together to improve practice- making sure it is driven by the principles of human rights, fairness and equality?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b="1" i="1" dirty="0" smtClean="0"/>
              <a:t>‘We </a:t>
            </a:r>
            <a:r>
              <a:rPr lang="en-US" b="1" i="1" dirty="0"/>
              <a:t>hold these truths to be self-evident, that all men are created </a:t>
            </a:r>
            <a:r>
              <a:rPr lang="en-US" b="1" i="1" dirty="0" smtClean="0"/>
              <a:t>equal’  </a:t>
            </a:r>
            <a:r>
              <a:rPr lang="en-US" i="1" dirty="0" smtClean="0"/>
              <a:t>(Jefferson, Declaration of Independence 1776)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198431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268760"/>
            <a:ext cx="7772400" cy="216024"/>
          </a:xfrm>
        </p:spPr>
        <p:txBody>
          <a:bodyPr/>
          <a:lstStyle/>
          <a:p>
            <a:pPr marL="342900" lvl="0" indent="-342900">
              <a:spcBef>
                <a:spcPct val="50000"/>
              </a:spcBef>
            </a:pPr>
            <a:r>
              <a:rPr lang="en-GB" sz="3200" b="1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What is most and least </a:t>
            </a:r>
            <a:r>
              <a:rPr lang="en-GB" sz="3200" b="1" dirty="0" smtClean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>effective in reducing health inequalities?</a:t>
            </a:r>
            <a:r>
              <a:rPr lang="en-GB" sz="4000" b="1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  <a:t/>
            </a:r>
            <a:br>
              <a:rPr lang="en-GB" sz="4000" b="1" dirty="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rPr>
            </a:br>
            <a:endParaRPr lang="en-GB" sz="54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496944" cy="3754760"/>
          </a:xfrm>
        </p:spPr>
        <p:txBody>
          <a:bodyPr/>
          <a:lstStyle/>
          <a:p>
            <a:pPr marL="0" indent="0" defTabSz="914400">
              <a:spcBef>
                <a:spcPct val="50000"/>
              </a:spcBef>
              <a:buNone/>
            </a:pPr>
            <a:r>
              <a:rPr lang="en-GB" b="1" dirty="0" smtClean="0">
                <a:latin typeface="Calibri" pitchFamily="34" charset="0"/>
              </a:rPr>
              <a:t>Most </a:t>
            </a:r>
            <a:r>
              <a:rPr lang="en-GB" b="1" dirty="0">
                <a:latin typeface="Calibri" pitchFamily="34" charset="0"/>
              </a:rPr>
              <a:t>likely to be effective </a:t>
            </a:r>
            <a:endParaRPr lang="en-GB" b="1" dirty="0" smtClean="0">
              <a:latin typeface="Calibri" pitchFamily="34" charset="0"/>
            </a:endParaRPr>
          </a:p>
          <a:p>
            <a:pPr marL="0" indent="0" defTabSz="914400">
              <a:spcBef>
                <a:spcPct val="50000"/>
              </a:spcBef>
              <a:buNone/>
            </a:pPr>
            <a:r>
              <a:rPr lang="en-GB" dirty="0" smtClean="0">
                <a:latin typeface="Calibri" pitchFamily="34" charset="0"/>
              </a:rPr>
              <a:t>Structural </a:t>
            </a:r>
            <a:r>
              <a:rPr lang="en-GB" dirty="0">
                <a:latin typeface="Calibri" pitchFamily="34" charset="0"/>
              </a:rPr>
              <a:t>changes to the environment, </a:t>
            </a:r>
            <a:r>
              <a:rPr lang="en-GB" dirty="0" smtClean="0">
                <a:latin typeface="Calibri" pitchFamily="34" charset="0"/>
              </a:rPr>
              <a:t>legislation, regulatory policies, </a:t>
            </a:r>
            <a:r>
              <a:rPr lang="en-GB" dirty="0">
                <a:latin typeface="Calibri" pitchFamily="34" charset="0"/>
              </a:rPr>
              <a:t>fiscal policies, income support, </a:t>
            </a:r>
            <a:r>
              <a:rPr lang="en-GB" dirty="0" smtClean="0">
                <a:latin typeface="Calibri" pitchFamily="34" charset="0"/>
              </a:rPr>
              <a:t>improving accessibility </a:t>
            </a:r>
            <a:r>
              <a:rPr lang="en-GB" dirty="0">
                <a:latin typeface="Calibri" pitchFamily="34" charset="0"/>
              </a:rPr>
              <a:t>of public services, </a:t>
            </a:r>
            <a:r>
              <a:rPr lang="en-GB" dirty="0" smtClean="0">
                <a:latin typeface="Calibri" pitchFamily="34" charset="0"/>
              </a:rPr>
              <a:t>prioritising disadvantaged </a:t>
            </a:r>
            <a:r>
              <a:rPr lang="en-GB" dirty="0">
                <a:latin typeface="Calibri" pitchFamily="34" charset="0"/>
              </a:rPr>
              <a:t>population </a:t>
            </a:r>
            <a:r>
              <a:rPr lang="en-GB" dirty="0" smtClean="0">
                <a:latin typeface="Calibri" pitchFamily="34" charset="0"/>
              </a:rPr>
              <a:t>groups, intensive support, and starting young. </a:t>
            </a:r>
            <a:endParaRPr lang="en-GB" dirty="0">
              <a:latin typeface="Calibri" pitchFamily="34" charset="0"/>
            </a:endParaRPr>
          </a:p>
          <a:p>
            <a:pPr marL="0" indent="0">
              <a:buNone/>
            </a:pPr>
            <a:r>
              <a:rPr lang="en-GB" b="1" dirty="0" smtClean="0">
                <a:latin typeface="Calibri" pitchFamily="34" charset="0"/>
              </a:rPr>
              <a:t>Least </a:t>
            </a:r>
            <a:r>
              <a:rPr lang="en-GB" b="1" dirty="0">
                <a:latin typeface="Calibri" pitchFamily="34" charset="0"/>
              </a:rPr>
              <a:t>likely </a:t>
            </a:r>
            <a:r>
              <a:rPr lang="en-GB" b="1" dirty="0" smtClean="0">
                <a:latin typeface="Calibri" pitchFamily="34" charset="0"/>
              </a:rPr>
              <a:t>to be effective</a:t>
            </a:r>
          </a:p>
          <a:p>
            <a:pPr marL="0" indent="0">
              <a:buNone/>
            </a:pPr>
            <a:r>
              <a:rPr lang="en-GB" dirty="0" smtClean="0">
                <a:latin typeface="Calibri" pitchFamily="34" charset="0"/>
              </a:rPr>
              <a:t>Interventions </a:t>
            </a:r>
            <a:r>
              <a:rPr lang="en-GB" dirty="0">
                <a:latin typeface="Calibri" pitchFamily="34" charset="0"/>
              </a:rPr>
              <a:t>such as </a:t>
            </a:r>
            <a:r>
              <a:rPr lang="en-GB" dirty="0" smtClean="0">
                <a:latin typeface="Calibri" pitchFamily="34" charset="0"/>
              </a:rPr>
              <a:t>information-based </a:t>
            </a:r>
            <a:r>
              <a:rPr lang="en-GB" dirty="0">
                <a:latin typeface="Calibri" pitchFamily="34" charset="0"/>
              </a:rPr>
              <a:t>campaigns, written materials</a:t>
            </a:r>
            <a:r>
              <a:rPr lang="en-GB" dirty="0" smtClean="0">
                <a:latin typeface="Calibri" pitchFamily="34" charset="0"/>
              </a:rPr>
              <a:t>, campaigns </a:t>
            </a:r>
            <a:r>
              <a:rPr lang="en-GB" dirty="0">
                <a:latin typeface="Calibri" pitchFamily="34" charset="0"/>
              </a:rPr>
              <a:t>reliant on people opting </a:t>
            </a:r>
            <a:r>
              <a:rPr lang="en-GB" dirty="0" smtClean="0">
                <a:latin typeface="Calibri" pitchFamily="34" charset="0"/>
              </a:rPr>
              <a:t>in, campaigns/messages </a:t>
            </a:r>
            <a:r>
              <a:rPr lang="en-GB" dirty="0">
                <a:latin typeface="Calibri" pitchFamily="34" charset="0"/>
              </a:rPr>
              <a:t>designed for the whole </a:t>
            </a:r>
            <a:r>
              <a:rPr lang="en-GB" dirty="0" smtClean="0">
                <a:latin typeface="Calibri" pitchFamily="34" charset="0"/>
              </a:rPr>
              <a:t>population, whole school health education approaches, approaches which involve significant price or other barriers, and housing or regeneration programmes that raise housing costs.</a:t>
            </a:r>
            <a:endParaRPr lang="en-GB" dirty="0">
              <a:latin typeface="Calibri" pitchFamily="34" charset="0"/>
            </a:endParaRPr>
          </a:p>
          <a:p>
            <a:endParaRPr lang="en-GB" sz="2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65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869" y="274001"/>
            <a:ext cx="8230262" cy="922751"/>
          </a:xfrm>
        </p:spPr>
        <p:txBody>
          <a:bodyPr/>
          <a:lstStyle/>
          <a:p>
            <a:r>
              <a:rPr lang="en-GB" sz="2800" dirty="0" smtClean="0"/>
              <a:t>What works in early years to reduce inequalities?</a:t>
            </a:r>
            <a:endParaRPr lang="en-GB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7544" y="1268760"/>
            <a:ext cx="8219587" cy="4996617"/>
          </a:xfrm>
        </p:spPr>
        <p:txBody>
          <a:bodyPr/>
          <a:lstStyle/>
          <a:p>
            <a:pPr lvl="0"/>
            <a:r>
              <a:rPr lang="en-GB" sz="2000" dirty="0" smtClean="0"/>
              <a:t>Improvements in housing quality and security of tenure</a:t>
            </a:r>
          </a:p>
          <a:p>
            <a:pPr lvl="0"/>
            <a:r>
              <a:rPr lang="en-GB" sz="2000" dirty="0" smtClean="0"/>
              <a:t>Access to safe areas for children to play </a:t>
            </a:r>
          </a:p>
          <a:p>
            <a:pPr lvl="0"/>
            <a:r>
              <a:rPr lang="en-GB" sz="2000" dirty="0" smtClean="0"/>
              <a:t>Intensive pre- and post-natal home visiting involving highly skilled staff, encompassing continuity of care and carer </a:t>
            </a:r>
          </a:p>
          <a:p>
            <a:pPr lvl="0"/>
            <a:r>
              <a:rPr lang="en-GB" sz="2000" dirty="0" smtClean="0"/>
              <a:t>High quality, early years education and care - full-day programmes provide most gain for children who are at greatest risk of poor outcomes and half-day programmes for children at lesser risk</a:t>
            </a:r>
          </a:p>
          <a:p>
            <a:pPr lvl="0"/>
            <a:r>
              <a:rPr lang="en-GB" sz="2000" dirty="0" smtClean="0"/>
              <a:t>Access to affordable childcare</a:t>
            </a:r>
          </a:p>
          <a:p>
            <a:pPr lvl="0"/>
            <a:r>
              <a:rPr lang="en-GB" sz="2000" dirty="0" smtClean="0"/>
              <a:t>Access to high quality employment that is flexible</a:t>
            </a:r>
          </a:p>
          <a:p>
            <a:pPr lvl="0"/>
            <a:r>
              <a:rPr lang="en-GB" sz="2000" dirty="0" smtClean="0"/>
              <a:t>Intensive parental support to promote</a:t>
            </a:r>
          </a:p>
          <a:p>
            <a:pPr lvl="1"/>
            <a:r>
              <a:rPr lang="en-GB" sz="2000" dirty="0" smtClean="0"/>
              <a:t>enhanced maternal/infant attachment</a:t>
            </a:r>
          </a:p>
          <a:p>
            <a:pPr lvl="1"/>
            <a:r>
              <a:rPr lang="en-GB" sz="2000" dirty="0" smtClean="0"/>
              <a:t>provision of an enriched home environment</a:t>
            </a:r>
          </a:p>
          <a:p>
            <a:pPr lvl="0"/>
            <a:r>
              <a:rPr lang="en-GB" sz="2000" dirty="0" smtClean="0"/>
              <a:t>Interventions to promote physical, social, emotional, language and cognitive development that is proportionate to need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20688"/>
            <a:ext cx="8352928" cy="4968552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Finally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dirty="0" smtClean="0"/>
              <a:t>We want to work with the third sector to achieve the outcomes we all want to see- children having a fair and equal chance to live long, happy and fulfilling lives, to do that we want to work with you to drive: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 smtClean="0"/>
              <a:t>Fairer and improved policy</a:t>
            </a:r>
          </a:p>
          <a:p>
            <a:r>
              <a:rPr lang="en-GB" b="1" dirty="0" smtClean="0"/>
              <a:t>Stronger support for action</a:t>
            </a:r>
          </a:p>
          <a:p>
            <a:r>
              <a:rPr lang="en-GB" b="1" dirty="0" smtClean="0"/>
              <a:t>Improved practice</a:t>
            </a:r>
          </a:p>
          <a:p>
            <a:endParaRPr lang="en-GB" b="1" dirty="0"/>
          </a:p>
          <a:p>
            <a:pPr marL="0" indent="0">
              <a:buNone/>
            </a:pPr>
            <a:r>
              <a:rPr lang="en-US" b="1" i="1" dirty="0" smtClean="0"/>
              <a:t>‘Coming </a:t>
            </a:r>
            <a:r>
              <a:rPr lang="en-US" b="1" i="1" dirty="0"/>
              <a:t>together is a beginning; keeping together is progress; working together is </a:t>
            </a:r>
            <a:r>
              <a:rPr lang="en-US" b="1" i="1" dirty="0" smtClean="0"/>
              <a:t>success’ (Ford 1901)</a:t>
            </a:r>
            <a:endParaRPr lang="en-US" b="1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4578120"/>
      </p:ext>
    </p:extLst>
  </p:cSld>
  <p:clrMapOvr>
    <a:masterClrMapping/>
  </p:clrMapOvr>
</p:sld>
</file>

<file path=ppt/theme/theme1.xml><?xml version="1.0" encoding="utf-8"?>
<a:theme xmlns:a="http://schemas.openxmlformats.org/drawingml/2006/main" name="Grampian_Child_Health_2020_Health_Scotland">
  <a:themeElements>
    <a:clrScheme name="HS defaul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HS 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S defaul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S defaul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 defaul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 defaul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 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 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S 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A529ACA6512F49A6399026771BE5D3" ma:contentTypeVersion="1" ma:contentTypeDescription="Create a new document." ma:contentTypeScope="" ma:versionID="c9acc9190c94cf686a684062b0fdc64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C6A4F9-7A64-4F3F-B287-05FF56BDDD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A102F4-91E3-4DD9-8E40-B18DBE062300}">
  <ds:schemaRefs>
    <ds:schemaRef ds:uri="http://schemas.microsoft.com/sharepoint/v3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2CFDC7C-0906-4EAC-A00F-D300C64BC3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Grampian_Child_Health_2020_Health_Scotland</Template>
  <TotalTime>1469</TotalTime>
  <Words>600</Words>
  <Application>Microsoft Office PowerPoint</Application>
  <PresentationFormat>On-screen Show (4:3)</PresentationFormat>
  <Paragraphs>69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Grampian_Child_Health_2020_Health_Scotland</vt:lpstr>
      <vt:lpstr>   Evidence base for tackling health inequalities?</vt:lpstr>
      <vt:lpstr>PowerPoint Presentation</vt:lpstr>
      <vt:lpstr>What do we mean by health inequalities?</vt:lpstr>
      <vt:lpstr>PowerPoint Presentation</vt:lpstr>
      <vt:lpstr>What do we mean by evidence?</vt:lpstr>
      <vt:lpstr>PowerPoint Presentation</vt:lpstr>
      <vt:lpstr>PowerPoint Presentation</vt:lpstr>
      <vt:lpstr>What about principles and values?</vt:lpstr>
      <vt:lpstr>What is most and least effective in reducing health inequalities? </vt:lpstr>
      <vt:lpstr>What works in early years to reduce inequalities?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Evidence to support improved outcomes for children and families</dc:title>
  <dc:creator>Alison</dc:creator>
  <cp:lastModifiedBy>Mary Riordan</cp:lastModifiedBy>
  <cp:revision>85</cp:revision>
  <cp:lastPrinted>2014-05-09T10:13:48Z</cp:lastPrinted>
  <dcterms:created xsi:type="dcterms:W3CDTF">2013-09-15T18:54:38Z</dcterms:created>
  <dcterms:modified xsi:type="dcterms:W3CDTF">2014-05-12T10:38:14Z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0x01010006A529ACA6512F49A6399026771BE5D3</vt:lpwstr>
  </property>
</Properties>
</file>